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7"/>
  </p:notesMasterIdLst>
  <p:handoutMasterIdLst>
    <p:handoutMasterId r:id="rId28"/>
  </p:handoutMasterIdLst>
  <p:sldIdLst>
    <p:sldId id="258" r:id="rId3"/>
    <p:sldId id="269" r:id="rId4"/>
    <p:sldId id="300" r:id="rId5"/>
    <p:sldId id="301" r:id="rId6"/>
    <p:sldId id="321" r:id="rId7"/>
    <p:sldId id="302" r:id="rId8"/>
    <p:sldId id="304" r:id="rId9"/>
    <p:sldId id="317" r:id="rId10"/>
    <p:sldId id="303" r:id="rId11"/>
    <p:sldId id="322" r:id="rId12"/>
    <p:sldId id="318" r:id="rId13"/>
    <p:sldId id="310" r:id="rId14"/>
    <p:sldId id="307" r:id="rId15"/>
    <p:sldId id="306" r:id="rId16"/>
    <p:sldId id="325" r:id="rId17"/>
    <p:sldId id="326" r:id="rId18"/>
    <p:sldId id="319" r:id="rId19"/>
    <p:sldId id="311" r:id="rId20"/>
    <p:sldId id="313" r:id="rId21"/>
    <p:sldId id="323" r:id="rId22"/>
    <p:sldId id="324" r:id="rId23"/>
    <p:sldId id="320" r:id="rId24"/>
    <p:sldId id="315" r:id="rId25"/>
    <p:sldId id="31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0405"/>
    <a:srgbClr val="500000"/>
    <a:srgbClr val="707373"/>
    <a:srgbClr val="FCE300"/>
    <a:srgbClr val="003C71"/>
    <a:srgbClr val="5B6236"/>
    <a:srgbClr val="332C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27"/>
    <p:restoredTop sz="94657"/>
  </p:normalViewPr>
  <p:slideViewPr>
    <p:cSldViewPr snapToGrid="0" snapToObjects="1">
      <p:cViewPr varScale="1">
        <p:scale>
          <a:sx n="114" d="100"/>
          <a:sy n="114" d="100"/>
        </p:scale>
        <p:origin x="1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6" d="100"/>
          <a:sy n="86" d="100"/>
        </p:scale>
        <p:origin x="2720" y="2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9D044-3295-1748-A919-2DC3FB0D1D15}" type="datetimeFigureOut">
              <a:rPr lang="en-US" smtClean="0"/>
              <a:t>10/2/23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E311A1-789B-6D4C-A24A-A7C784460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5819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602761-834B-3844-8F33-399EFFC86546}" type="datetimeFigureOut">
              <a:rPr lang="en-US" smtClean="0"/>
              <a:t>10/2/23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BDE1B-223A-5F48-94E5-61AD64CE6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240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4400" b="1" baseline="0">
                <a:latin typeface="Moriston" charset="0"/>
                <a:ea typeface="Moriston" charset="0"/>
                <a:cs typeface="Moriston" charset="0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latin typeface="Tungsten Medium" charset="0"/>
                <a:ea typeface="Tungsten Medium" charset="0"/>
                <a:cs typeface="Tungsten Medium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706474-4165-5341-867C-6D2088854BC1}" type="datetime1">
              <a:rPr lang="en-US" smtClean="0"/>
              <a:t>10/2/23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ACM Mobicom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74977"/>
            <a:ext cx="2743200" cy="365125"/>
          </a:xfrm>
          <a:prstGeom prst="rect">
            <a:avLst/>
          </a:prstGeom>
        </p:spPr>
        <p:txBody>
          <a:bodyPr/>
          <a:lstStyle/>
          <a:p>
            <a:fld id="{3D41D885-335D-104B-B909-79CFD099D8B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>
            <a:cxnSpLocks/>
          </p:cNvCxnSpPr>
          <p:nvPr userDrawn="1"/>
        </p:nvCxnSpPr>
        <p:spPr>
          <a:xfrm>
            <a:off x="563418" y="6393001"/>
            <a:ext cx="8790345" cy="0"/>
          </a:xfrm>
          <a:prstGeom prst="line">
            <a:avLst/>
          </a:prstGeom>
          <a:ln w="19050">
            <a:solidFill>
              <a:srgbClr val="7073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10954327" y="6393001"/>
            <a:ext cx="618837" cy="0"/>
          </a:xfrm>
          <a:prstGeom prst="line">
            <a:avLst/>
          </a:prstGeom>
          <a:ln w="19050">
            <a:solidFill>
              <a:srgbClr val="7073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B11FD17-2B87-EF48-8A58-5C0D2650BC45}"/>
              </a:ext>
            </a:extLst>
          </p:cNvPr>
          <p:cNvSpPr txBox="1"/>
          <p:nvPr userDrawn="1"/>
        </p:nvSpPr>
        <p:spPr>
          <a:xfrm>
            <a:off x="9389352" y="6169582"/>
            <a:ext cx="1601400" cy="3693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Mobicom</a:t>
            </a:r>
            <a:r>
              <a:rPr lang="en-US" b="1" dirty="0">
                <a:solidFill>
                  <a:schemeClr val="bg1"/>
                </a:solidFill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480592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CD9-375D-4546-8A8D-8B9EF19CB948}" type="datetime1">
              <a:rPr lang="en-US" smtClean="0"/>
              <a:t>10/2/23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ACM Mobicom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74977"/>
            <a:ext cx="2743200" cy="365125"/>
          </a:xfrm>
          <a:prstGeom prst="rect">
            <a:avLst/>
          </a:prstGeom>
        </p:spPr>
        <p:txBody>
          <a:bodyPr/>
          <a:lstStyle/>
          <a:p>
            <a:fld id="{3D41D885-335D-104B-B909-79CFD099D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047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848412"/>
            <a:ext cx="3932237" cy="1208988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3FA5D1A-226E-0546-B278-B18EACCBC607}" type="datetime1">
              <a:rPr lang="en-US" smtClean="0"/>
              <a:t>10/2/23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ACM Mobicom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74977"/>
            <a:ext cx="2743200" cy="365125"/>
          </a:xfrm>
          <a:prstGeom prst="rect">
            <a:avLst/>
          </a:prstGeom>
        </p:spPr>
        <p:txBody>
          <a:bodyPr/>
          <a:lstStyle/>
          <a:p>
            <a:fld id="{3D41D885-335D-104B-B909-79CFD099D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riangle 7"/>
          <p:cNvSpPr/>
          <p:nvPr userDrawn="1"/>
        </p:nvSpPr>
        <p:spPr>
          <a:xfrm rot="5400000">
            <a:off x="22114" y="1250393"/>
            <a:ext cx="603315" cy="272727"/>
          </a:xfrm>
          <a:prstGeom prst="triangle">
            <a:avLst>
              <a:gd name="adj" fmla="val 54819"/>
            </a:avLst>
          </a:prstGeom>
          <a:solidFill>
            <a:srgbClr val="FCE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841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786" y="848412"/>
            <a:ext cx="4310111" cy="1208988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11188" y="848413"/>
            <a:ext cx="6172200" cy="501264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786" y="2057400"/>
            <a:ext cx="431011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4602CF0-A67A-FF47-A64F-C763CBBA7185}" type="datetime1">
              <a:rPr lang="en-US" smtClean="0"/>
              <a:t>10/2/23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ACM Mobicom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74977"/>
            <a:ext cx="2743200" cy="365125"/>
          </a:xfrm>
          <a:prstGeom prst="rect">
            <a:avLst/>
          </a:prstGeom>
        </p:spPr>
        <p:txBody>
          <a:bodyPr/>
          <a:lstStyle/>
          <a:p>
            <a:fld id="{3D41D885-335D-104B-B909-79CFD099D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697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0533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AA66084-B195-384D-846D-4CDFC6DD973F}" type="datetime1">
              <a:rPr lang="en-US" smtClean="0"/>
              <a:t>10/2/23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ACM Mobicom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74977"/>
            <a:ext cx="2743200" cy="365125"/>
          </a:xfrm>
          <a:prstGeom prst="rect">
            <a:avLst/>
          </a:prstGeom>
        </p:spPr>
        <p:txBody>
          <a:bodyPr/>
          <a:lstStyle/>
          <a:p>
            <a:fld id="{3D41D885-335D-104B-B909-79CFD099D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3884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BB4B91-5F22-264A-B1EE-2D16397C392E}" type="datetime1">
              <a:rPr lang="en-US" smtClean="0"/>
              <a:t>10/2/23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7788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ACM Mobicom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1A3BED-66C4-3746-8874-CBF993CE5C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161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D7F8C8-3661-F446-AED9-77C51F36F139}" type="datetime1">
              <a:rPr lang="en-US" smtClean="0"/>
              <a:t>10/2/23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7788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ACM Mobicom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1A3BED-66C4-3746-8874-CBF993CE5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107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C623B7-71BA-E247-B8CF-A746B3E00993}" type="datetime1">
              <a:rPr lang="en-US" smtClean="0"/>
              <a:t>10/2/23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7788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ACM Mobicom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1A3BED-66C4-3746-8874-CBF993CE5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9851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5DC023-4AC1-3B49-B303-FC89A1FFE4FE}" type="datetime1">
              <a:rPr lang="en-US" smtClean="0"/>
              <a:t>10/2/23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7788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ACM Mobicom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1A3BED-66C4-3746-8874-CBF993CE5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5581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DFE8E7-C787-4C4E-8CD6-B4E2072E1BC1}" type="datetime1">
              <a:rPr lang="en-US" smtClean="0"/>
              <a:t>10/2/23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7788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ACM Mobicom 2023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1A3BED-66C4-3746-8874-CBF993CE5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551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4400" b="1" baseline="0">
                <a:latin typeface="Moriston" charset="0"/>
                <a:ea typeface="Moriston" charset="0"/>
                <a:cs typeface="Moriston" charset="0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latin typeface="Tungsten Medium" charset="0"/>
                <a:ea typeface="Tungsten Medium" charset="0"/>
                <a:cs typeface="Tungsten Medium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563564" y="5881688"/>
            <a:ext cx="1793137" cy="26458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188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5" indent="0" algn="ctr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9771431" y="5881688"/>
            <a:ext cx="1793137" cy="26458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188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5" indent="0" algn="ctr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5167497" y="5890796"/>
            <a:ext cx="1793137" cy="26458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188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5" indent="0" algn="ctr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664999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EFEBDD-B084-8247-A8B6-C2269F3BBF2C}" type="datetime1">
              <a:rPr lang="en-US" smtClean="0"/>
              <a:t>10/2/23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7788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ACM Mobicom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1A3BED-66C4-3746-8874-CBF993CE5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3211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2F3E4-43E6-8647-A69C-B5A8EB32F6E2}" type="datetime1">
              <a:rPr lang="en-US" smtClean="0"/>
              <a:t>10/2/23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7788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ACM Mobicom 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1A3BED-66C4-3746-8874-CBF993CE5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5613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7A7DF8-1E66-674E-BA66-8E787A4F5637}" type="datetime1">
              <a:rPr lang="en-US" smtClean="0"/>
              <a:t>10/2/23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7788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ACM Mobicom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1A3BED-66C4-3746-8874-CBF993CE5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6318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302D74-202F-F947-A75E-1DE56CFAB9AB}" type="datetime1">
              <a:rPr lang="en-US" smtClean="0"/>
              <a:t>10/2/23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7788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ACM Mobicom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1A3BED-66C4-3746-8874-CBF993CE5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5852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7DB44B-B55B-0648-A238-3A850B084E16}" type="datetime1">
              <a:rPr lang="en-US" smtClean="0"/>
              <a:t>10/2/23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7788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ACM Mobicom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1A3BED-66C4-3746-8874-CBF993CE5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1485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8E5724-403B-6A40-819D-CCD5A86EB686}" type="datetime1">
              <a:rPr lang="en-US" smtClean="0"/>
              <a:t>10/2/23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7788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ACM Mobicom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1A3BED-66C4-3746-8874-CBF993CE5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907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14338" indent="-514338">
              <a:buFont typeface="LucidaGrande" charset="0"/>
              <a:buChar char="▶"/>
              <a:defRPr sz="2400"/>
            </a:lvl1pPr>
            <a:lvl2pPr marL="914377" indent="-457189">
              <a:buFont typeface="Arial" charset="0"/>
              <a:buChar char="•"/>
              <a:defRPr sz="1800"/>
            </a:lvl2pPr>
            <a:lvl3pPr marL="1371566" indent="-457189">
              <a:buFont typeface="Arial" charset="0"/>
              <a:buChar char="•"/>
              <a:defRPr sz="1600"/>
            </a:lvl3pPr>
            <a:lvl4pPr marL="1714457" indent="-342891">
              <a:buFont typeface="Arial" charset="0"/>
              <a:buChar char="•"/>
              <a:defRPr sz="1400"/>
            </a:lvl4pPr>
            <a:lvl5pPr marL="2171646" indent="-342891">
              <a:buFont typeface="Arial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ACB4AAC-F75D-F546-BE1A-CECF8218AFEA}" type="datetime1">
              <a:rPr lang="en-US" smtClean="0"/>
              <a:t>10/2/23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ACM Mobicom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74977"/>
            <a:ext cx="2743200" cy="365125"/>
          </a:xfrm>
          <a:prstGeom prst="rect">
            <a:avLst/>
          </a:prstGeom>
        </p:spPr>
        <p:txBody>
          <a:bodyPr/>
          <a:lstStyle/>
          <a:p>
            <a:fld id="{3D41D885-335D-104B-B909-79CFD099D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riangle 6"/>
          <p:cNvSpPr/>
          <p:nvPr userDrawn="1"/>
        </p:nvSpPr>
        <p:spPr>
          <a:xfrm rot="5400000">
            <a:off x="23891" y="1080710"/>
            <a:ext cx="603315" cy="272727"/>
          </a:xfrm>
          <a:prstGeom prst="triangle">
            <a:avLst>
              <a:gd name="adj" fmla="val 54819"/>
            </a:avLst>
          </a:prstGeom>
          <a:solidFill>
            <a:srgbClr val="FCE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065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14338" indent="-514338">
              <a:buFont typeface="LucidaGrande" charset="0"/>
              <a:buChar char="▶"/>
              <a:defRPr sz="2400"/>
            </a:lvl1pPr>
            <a:lvl2pPr marL="914377" indent="-457189">
              <a:buFont typeface="Arial" charset="0"/>
              <a:buChar char="•"/>
              <a:defRPr sz="1800"/>
            </a:lvl2pPr>
            <a:lvl3pPr marL="1371566" indent="-457189">
              <a:buFont typeface="Arial" charset="0"/>
              <a:buChar char="•"/>
              <a:defRPr sz="1600"/>
            </a:lvl3pPr>
            <a:lvl4pPr marL="1714457" indent="-342891">
              <a:buFont typeface="Arial" charset="0"/>
              <a:buChar char="•"/>
              <a:defRPr sz="1400"/>
            </a:lvl4pPr>
            <a:lvl5pPr marL="2171646" indent="-342891">
              <a:buFont typeface="Arial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D9D4208-98E6-7B41-999C-F0EB36CF7D7B}" type="datetime1">
              <a:rPr lang="en-US" smtClean="0"/>
              <a:t>10/2/23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ACM Mobicom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74977"/>
            <a:ext cx="2743200" cy="365125"/>
          </a:xfrm>
          <a:prstGeom prst="rect">
            <a:avLst/>
          </a:prstGeom>
        </p:spPr>
        <p:txBody>
          <a:bodyPr/>
          <a:lstStyle/>
          <a:p>
            <a:fld id="{3D41D885-335D-104B-B909-79CFD099D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15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Tungsten Medium" charset="0"/>
                <a:ea typeface="Tungsten Medium" charset="0"/>
                <a:cs typeface="Tungsten Medium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10A41B9-ACFD-9A45-8BF7-FDE9BB0012B7}" type="datetime1">
              <a:rPr lang="en-US" smtClean="0"/>
              <a:t>10/2/23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ACM Mobicom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74977"/>
            <a:ext cx="2743200" cy="365125"/>
          </a:xfrm>
          <a:prstGeom prst="rect">
            <a:avLst/>
          </a:prstGeom>
        </p:spPr>
        <p:txBody>
          <a:bodyPr/>
          <a:lstStyle/>
          <a:p>
            <a:fld id="{3D41D885-335D-104B-B909-79CFD099D8B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63418" y="6393001"/>
            <a:ext cx="8790345" cy="0"/>
          </a:xfrm>
          <a:prstGeom prst="line">
            <a:avLst/>
          </a:prstGeom>
          <a:ln w="19050">
            <a:solidFill>
              <a:srgbClr val="7073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076" y="6256903"/>
            <a:ext cx="272195" cy="272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656" y="6256903"/>
            <a:ext cx="272195" cy="2721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236" y="6246986"/>
            <a:ext cx="299054" cy="2990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675" y="6256903"/>
            <a:ext cx="272195" cy="272195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10954327" y="6393001"/>
            <a:ext cx="618837" cy="0"/>
          </a:xfrm>
          <a:prstGeom prst="line">
            <a:avLst/>
          </a:prstGeom>
          <a:ln w="19050">
            <a:solidFill>
              <a:srgbClr val="7073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136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F00E20A-9523-5247-972A-50E3B7673F7B}" type="datetime1">
              <a:rPr lang="en-US" smtClean="0"/>
              <a:t>10/2/23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ACM Mobicom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74977"/>
            <a:ext cx="2743200" cy="365125"/>
          </a:xfrm>
          <a:prstGeom prst="rect">
            <a:avLst/>
          </a:prstGeom>
        </p:spPr>
        <p:txBody>
          <a:bodyPr/>
          <a:lstStyle/>
          <a:p>
            <a:fld id="{3D41D885-335D-104B-B909-79CFD099D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riangle 7"/>
          <p:cNvSpPr/>
          <p:nvPr userDrawn="1"/>
        </p:nvSpPr>
        <p:spPr>
          <a:xfrm rot="5400000">
            <a:off x="23891" y="1080710"/>
            <a:ext cx="603315" cy="272727"/>
          </a:xfrm>
          <a:prstGeom prst="triangle">
            <a:avLst>
              <a:gd name="adj" fmla="val 54819"/>
            </a:avLst>
          </a:prstGeom>
          <a:solidFill>
            <a:srgbClr val="FCE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9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15416"/>
            <a:ext cx="10515600" cy="77527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DB06D7-9DED-C24F-B9DB-C8B6757000A8}" type="datetime1">
              <a:rPr lang="en-US" smtClean="0"/>
              <a:t>10/2/23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ACM Mobicom 2023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74977"/>
            <a:ext cx="2743200" cy="365125"/>
          </a:xfrm>
          <a:prstGeom prst="rect">
            <a:avLst/>
          </a:prstGeom>
        </p:spPr>
        <p:txBody>
          <a:bodyPr/>
          <a:lstStyle/>
          <a:p>
            <a:fld id="{3D41D885-335D-104B-B909-79CFD099D8B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riangle 9"/>
          <p:cNvSpPr/>
          <p:nvPr userDrawn="1"/>
        </p:nvSpPr>
        <p:spPr>
          <a:xfrm rot="5400000">
            <a:off x="23891" y="1166689"/>
            <a:ext cx="603315" cy="272727"/>
          </a:xfrm>
          <a:prstGeom prst="triangle">
            <a:avLst>
              <a:gd name="adj" fmla="val 54819"/>
            </a:avLst>
          </a:prstGeom>
          <a:solidFill>
            <a:srgbClr val="FCE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328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8E4E3C3-A9B1-3247-9A06-0FB080381DFB}" type="datetime1">
              <a:rPr lang="en-US" smtClean="0"/>
              <a:t>10/2/23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ACM Mobicom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74977"/>
            <a:ext cx="2743200" cy="365125"/>
          </a:xfrm>
          <a:prstGeom prst="rect">
            <a:avLst/>
          </a:prstGeom>
        </p:spPr>
        <p:txBody>
          <a:bodyPr/>
          <a:lstStyle/>
          <a:p>
            <a:fld id="{3D41D885-335D-104B-B909-79CFD099D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07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3FAD388-0ACD-374B-976E-30A61B71D68B}" type="datetime1">
              <a:rPr lang="en-US" smtClean="0"/>
              <a:t>10/2/23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ACM Mobicom 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74977"/>
            <a:ext cx="2743200" cy="365125"/>
          </a:xfrm>
          <a:prstGeom prst="rect">
            <a:avLst/>
          </a:prstGeom>
        </p:spPr>
        <p:txBody>
          <a:bodyPr/>
          <a:lstStyle/>
          <a:p>
            <a:fld id="{3D41D885-335D-104B-B909-79CFD099D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12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364" y="915417"/>
            <a:ext cx="10515600" cy="603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717040"/>
            <a:ext cx="10515600" cy="44821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96182" y="92364"/>
            <a:ext cx="11999637" cy="6671682"/>
          </a:xfrm>
          <a:prstGeom prst="rect">
            <a:avLst/>
          </a:prstGeom>
          <a:noFill/>
          <a:ln w="190500">
            <a:solidFill>
              <a:srgbClr val="5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332C2C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345662" y="5897530"/>
            <a:ext cx="217393" cy="603315"/>
          </a:xfrm>
          <a:prstGeom prst="rect">
            <a:avLst/>
          </a:prstGeom>
          <a:solidFill>
            <a:srgbClr val="FCE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6"/>
          <a:srcRect/>
          <a:stretch/>
        </p:blipFill>
        <p:spPr>
          <a:xfrm>
            <a:off x="1306510" y="328319"/>
            <a:ext cx="1484838" cy="351144"/>
          </a:xfrm>
          <a:prstGeom prst="rect">
            <a:avLst/>
          </a:prstGeom>
        </p:spPr>
      </p:pic>
      <p:cxnSp>
        <p:nvCxnSpPr>
          <p:cNvPr id="18" name="Straight Connector 17"/>
          <p:cNvCxnSpPr/>
          <p:nvPr userDrawn="1"/>
        </p:nvCxnSpPr>
        <p:spPr>
          <a:xfrm>
            <a:off x="563418" y="496748"/>
            <a:ext cx="731940" cy="0"/>
          </a:xfrm>
          <a:prstGeom prst="line">
            <a:avLst/>
          </a:prstGeom>
          <a:ln w="19050">
            <a:solidFill>
              <a:srgbClr val="7073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2885580" y="496748"/>
            <a:ext cx="8687584" cy="0"/>
          </a:xfrm>
          <a:prstGeom prst="line">
            <a:avLst/>
          </a:prstGeom>
          <a:ln w="19050">
            <a:solidFill>
              <a:srgbClr val="7073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 userDrawn="1"/>
        </p:nvSpPr>
        <p:spPr>
          <a:xfrm>
            <a:off x="-442105" y="200323"/>
            <a:ext cx="217393" cy="603315"/>
          </a:xfrm>
          <a:prstGeom prst="rect">
            <a:avLst/>
          </a:prstGeom>
          <a:solidFill>
            <a:srgbClr val="FCE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7" t="-1172" r="42866" b="72858"/>
          <a:stretch/>
        </p:blipFill>
        <p:spPr>
          <a:xfrm>
            <a:off x="4173648" y="11857"/>
            <a:ext cx="2468160" cy="1884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6" t="-1172" r="58582" b="74799"/>
          <a:stretch/>
        </p:blipFill>
        <p:spPr>
          <a:xfrm>
            <a:off x="3023516" y="6676100"/>
            <a:ext cx="1150132" cy="17555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7" t="-1172" r="65381" b="74799"/>
          <a:stretch/>
        </p:blipFill>
        <p:spPr>
          <a:xfrm rot="5400000">
            <a:off x="-196669" y="3422617"/>
            <a:ext cx="579764" cy="17555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7" t="-1172" r="42866" b="72858"/>
          <a:stretch/>
        </p:blipFill>
        <p:spPr>
          <a:xfrm rot="5400000">
            <a:off x="10861738" y="3416159"/>
            <a:ext cx="2468160" cy="18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43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50" r:id="rId3"/>
    <p:sldLayoutId id="2147483673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72" r:id="rId12"/>
    <p:sldLayoutId id="2147483658" r:id="rId13"/>
    <p:sldLayoutId id="2147483659" r:id="rId14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Moriston" charset="0"/>
          <a:ea typeface="Moriston" charset="0"/>
          <a:cs typeface="Moriston" charset="0"/>
        </a:defRPr>
      </a:lvl1pPr>
    </p:titleStyle>
    <p:bodyStyle>
      <a:lvl1pPr marL="514338" indent="-514338" algn="l" defTabSz="914377" rtl="0" eaLnBrk="1" latinLnBrk="0" hangingPunct="1">
        <a:lnSpc>
          <a:spcPct val="90000"/>
        </a:lnSpc>
        <a:spcBef>
          <a:spcPts val="1000"/>
        </a:spcBef>
        <a:buClr>
          <a:srgbClr val="332C2C"/>
        </a:buClr>
        <a:buFont typeface="LucidaGrande" charset="0"/>
        <a:buChar char="‣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457189" algn="l" defTabSz="914377" rtl="0" eaLnBrk="1" latinLnBrk="0" hangingPunct="1">
        <a:lnSpc>
          <a:spcPct val="90000"/>
        </a:lnSpc>
        <a:spcBef>
          <a:spcPts val="500"/>
        </a:spcBef>
        <a:buClr>
          <a:srgbClr val="332C2C"/>
        </a:buClr>
        <a:buFont typeface="LucidaGrande" charset="0"/>
        <a:buChar char="‣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6" indent="-457189" algn="l" defTabSz="914377" rtl="0" eaLnBrk="1" latinLnBrk="0" hangingPunct="1">
        <a:lnSpc>
          <a:spcPct val="90000"/>
        </a:lnSpc>
        <a:spcBef>
          <a:spcPts val="500"/>
        </a:spcBef>
        <a:buClr>
          <a:srgbClr val="332C2C"/>
        </a:buClr>
        <a:buFont typeface="LucidaGrande" charset="0"/>
        <a:buChar char="‣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457" indent="-342891" algn="l" defTabSz="914377" rtl="0" eaLnBrk="1" latinLnBrk="0" hangingPunct="1">
        <a:lnSpc>
          <a:spcPct val="90000"/>
        </a:lnSpc>
        <a:spcBef>
          <a:spcPts val="500"/>
        </a:spcBef>
        <a:buClr>
          <a:srgbClr val="332C2C"/>
        </a:buClr>
        <a:buFont typeface="LucidaGrande" charset="0"/>
        <a:buChar char="‣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71646" indent="-342891" algn="l" defTabSz="914377" rtl="0" eaLnBrk="1" latinLnBrk="0" hangingPunct="1">
        <a:lnSpc>
          <a:spcPct val="90000"/>
        </a:lnSpc>
        <a:spcBef>
          <a:spcPts val="500"/>
        </a:spcBef>
        <a:buClr>
          <a:srgbClr val="332C2C"/>
        </a:buClr>
        <a:buFont typeface="LucidaGrande" charset="0"/>
        <a:buChar char="‣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7364" y="915417"/>
            <a:ext cx="10515600" cy="6033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838200" y="1717040"/>
            <a:ext cx="10515600" cy="44821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96182" y="92364"/>
            <a:ext cx="11999637" cy="6671682"/>
          </a:xfrm>
          <a:prstGeom prst="rect">
            <a:avLst/>
          </a:prstGeom>
          <a:noFill/>
          <a:ln w="190500">
            <a:solidFill>
              <a:srgbClr val="5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332C2C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63418" y="6393001"/>
            <a:ext cx="11009746" cy="0"/>
          </a:xfrm>
          <a:prstGeom prst="line">
            <a:avLst/>
          </a:prstGeom>
          <a:ln w="19050">
            <a:solidFill>
              <a:srgbClr val="7073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1295362" y="308716"/>
            <a:ext cx="1590218" cy="376064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563418" y="496748"/>
            <a:ext cx="731940" cy="0"/>
          </a:xfrm>
          <a:prstGeom prst="line">
            <a:avLst/>
          </a:prstGeom>
          <a:ln w="19050">
            <a:solidFill>
              <a:srgbClr val="7073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2885580" y="496748"/>
            <a:ext cx="8687584" cy="0"/>
          </a:xfrm>
          <a:prstGeom prst="line">
            <a:avLst/>
          </a:prstGeom>
          <a:ln w="19050">
            <a:solidFill>
              <a:srgbClr val="7073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7" t="-1172" r="42866" b="72858"/>
          <a:stretch/>
        </p:blipFill>
        <p:spPr>
          <a:xfrm>
            <a:off x="4173648" y="11857"/>
            <a:ext cx="2468160" cy="1884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6" t="-1172" r="58582" b="74799"/>
          <a:stretch/>
        </p:blipFill>
        <p:spPr>
          <a:xfrm>
            <a:off x="3023516" y="6676100"/>
            <a:ext cx="1150132" cy="1755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7" t="-1172" r="65381" b="74799"/>
          <a:stretch/>
        </p:blipFill>
        <p:spPr>
          <a:xfrm rot="5400000">
            <a:off x="-196669" y="3422617"/>
            <a:ext cx="579764" cy="1755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7" t="-1172" r="42866" b="72858"/>
          <a:stretch/>
        </p:blipFill>
        <p:spPr>
          <a:xfrm rot="5400000">
            <a:off x="10861738" y="3416159"/>
            <a:ext cx="2468160" cy="18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91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Moriston" charset="0"/>
          <a:ea typeface="Moriston" charset="0"/>
          <a:cs typeface="Moriston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LucidaGrande" charset="0"/>
        <a:buChar char="‣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58339"/>
            <a:ext cx="9144000" cy="2387600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Breaking Mobile Notification-based Authentication with Concurrent Attack outside of Mobile Devices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4432" y="3602037"/>
            <a:ext cx="9144000" cy="23876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b="1" dirty="0">
                <a:latin typeface="Tungsten Light" charset="0"/>
                <a:ea typeface="Tungsten Light" charset="0"/>
                <a:cs typeface="Tungsten Light" charset="0"/>
              </a:rPr>
              <a:t>Ahmed Tanvir Mahdad</a:t>
            </a:r>
            <a:r>
              <a:rPr lang="en-US" b="1" baseline="30000" dirty="0">
                <a:latin typeface="Tungsten Light" charset="0"/>
                <a:ea typeface="Tungsten Light" charset="0"/>
                <a:cs typeface="Tungsten Light" charset="0"/>
              </a:rPr>
              <a:t>1</a:t>
            </a:r>
            <a:r>
              <a:rPr lang="en-US" b="1" dirty="0">
                <a:latin typeface="Tungsten Light" charset="0"/>
                <a:ea typeface="Tungsten Light" charset="0"/>
                <a:cs typeface="Tungsten Light" charset="0"/>
              </a:rPr>
              <a:t>, Mohammed Jubur</a:t>
            </a:r>
            <a:r>
              <a:rPr lang="en-US" b="1" baseline="30000" dirty="0">
                <a:latin typeface="Tungsten Light" charset="0"/>
                <a:ea typeface="Tungsten Light" charset="0"/>
                <a:cs typeface="Tungsten Light" charset="0"/>
              </a:rPr>
              <a:t>2</a:t>
            </a:r>
            <a:r>
              <a:rPr lang="en-US" dirty="0">
                <a:latin typeface="Tungsten Light" charset="0"/>
                <a:ea typeface="Tungsten Light" charset="0"/>
                <a:cs typeface="Tungsten Light" charset="0"/>
              </a:rPr>
              <a:t>, and </a:t>
            </a:r>
            <a:r>
              <a:rPr lang="en-US" b="1" dirty="0">
                <a:latin typeface="Tungsten Light" charset="0"/>
                <a:ea typeface="Tungsten Light" charset="0"/>
                <a:cs typeface="Tungsten Light" charset="0"/>
              </a:rPr>
              <a:t>Nitesh Saxena</a:t>
            </a:r>
            <a:r>
              <a:rPr lang="en-US" b="1" baseline="30000" dirty="0">
                <a:latin typeface="Tungsten Light" charset="0"/>
                <a:ea typeface="Tungsten Light" charset="0"/>
                <a:cs typeface="Tungsten Light" charset="0"/>
              </a:rPr>
              <a:t>1</a:t>
            </a:r>
            <a:endParaRPr lang="en-US" b="1" dirty="0">
              <a:latin typeface="Tungsten Light" charset="0"/>
              <a:ea typeface="Tungsten Light" charset="0"/>
              <a:cs typeface="Tungsten Light" charset="0"/>
            </a:endParaRPr>
          </a:p>
          <a:p>
            <a:pPr algn="ctr"/>
            <a:r>
              <a:rPr lang="en-US" i="1" baseline="30000" dirty="0">
                <a:latin typeface="Tungsten Light" charset="0"/>
                <a:ea typeface="Tungsten Light" charset="0"/>
                <a:cs typeface="Tungsten Light" charset="0"/>
              </a:rPr>
              <a:t>1</a:t>
            </a:r>
            <a:r>
              <a:rPr lang="en-US" i="1" dirty="0">
                <a:latin typeface="Tungsten Light" charset="0"/>
                <a:ea typeface="Tungsten Light" charset="0"/>
                <a:cs typeface="Tungsten Light" charset="0"/>
              </a:rPr>
              <a:t>Texas A&amp;M University, College Station, TX, USA</a:t>
            </a:r>
          </a:p>
          <a:p>
            <a:pPr algn="ctr"/>
            <a:r>
              <a:rPr lang="en-US" i="1" baseline="30000" dirty="0">
                <a:latin typeface="Tungsten Light" charset="0"/>
                <a:ea typeface="Tungsten Light" charset="0"/>
                <a:cs typeface="Tungsten Light" charset="0"/>
              </a:rPr>
              <a:t>2</a:t>
            </a:r>
            <a:r>
              <a:rPr lang="en-US" i="1" dirty="0">
                <a:latin typeface="Tungsten Light" charset="0"/>
                <a:ea typeface="Tungsten Light" charset="0"/>
                <a:cs typeface="Tungsten Light" charset="0"/>
              </a:rPr>
              <a:t>Jazan University, </a:t>
            </a:r>
            <a:r>
              <a:rPr lang="en-US" i="1" dirty="0" err="1">
                <a:latin typeface="Tungsten Light" charset="0"/>
                <a:ea typeface="Tungsten Light" charset="0"/>
                <a:cs typeface="Tungsten Light" charset="0"/>
              </a:rPr>
              <a:t>Jazan</a:t>
            </a:r>
            <a:r>
              <a:rPr lang="en-US" i="1" dirty="0">
                <a:latin typeface="Tungsten Light" charset="0"/>
                <a:ea typeface="Tungsten Light" charset="0"/>
                <a:cs typeface="Tungsten Light" charset="0"/>
              </a:rPr>
              <a:t>, Saudi Arabia</a:t>
            </a:r>
            <a:br>
              <a:rPr lang="en-US" i="1" dirty="0">
                <a:latin typeface="Tungsten Light" charset="0"/>
                <a:ea typeface="Tungsten Light" charset="0"/>
                <a:cs typeface="Tungsten Light" charset="0"/>
              </a:rPr>
            </a:br>
            <a:endParaRPr lang="en-US" i="1" dirty="0">
              <a:latin typeface="Tungsten Light" charset="0"/>
              <a:ea typeface="Tungsten Light" charset="0"/>
              <a:cs typeface="Tungsten Light" charset="0"/>
            </a:endParaRPr>
          </a:p>
          <a:p>
            <a:endParaRPr lang="en-US" dirty="0">
              <a:latin typeface="Tungsten Light" charset="0"/>
              <a:ea typeface="Tungsten Light" charset="0"/>
              <a:cs typeface="Tungsten Light" charset="0"/>
            </a:endParaRPr>
          </a:p>
          <a:p>
            <a:br>
              <a:rPr lang="en-US" dirty="0">
                <a:latin typeface="Tungsten Light" charset="0"/>
                <a:ea typeface="Tungsten Light" charset="0"/>
                <a:cs typeface="Tungsten Light" charset="0"/>
              </a:rPr>
            </a:br>
            <a:endParaRPr lang="en-US" b="1" dirty="0">
              <a:solidFill>
                <a:srgbClr val="C00000"/>
              </a:solidFill>
              <a:latin typeface="Tungsten Light" charset="0"/>
              <a:ea typeface="Tungsten Light" charset="0"/>
              <a:cs typeface="Tungsten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062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755" y="915417"/>
            <a:ext cx="10806209" cy="603315"/>
          </a:xfrm>
        </p:spPr>
        <p:txBody>
          <a:bodyPr>
            <a:normAutofit fontScale="90000"/>
          </a:bodyPr>
          <a:lstStyle/>
          <a:p>
            <a:r>
              <a:rPr lang="en-US" dirty="0"/>
              <a:t>Authentication Information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0A52F3B-1D43-5844-BB55-15F14F805F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6066424"/>
              </p:ext>
            </p:extLst>
          </p:nvPr>
        </p:nvGraphicFramePr>
        <p:xfrm>
          <a:off x="707934" y="1488540"/>
          <a:ext cx="10483850" cy="50522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88424">
                  <a:extLst>
                    <a:ext uri="{9D8B030D-6E8A-4147-A177-3AD203B41FA5}">
                      <a16:colId xmlns:a16="http://schemas.microsoft.com/office/drawing/2014/main" val="730819134"/>
                    </a:ext>
                  </a:extLst>
                </a:gridCol>
                <a:gridCol w="1018430">
                  <a:extLst>
                    <a:ext uri="{9D8B030D-6E8A-4147-A177-3AD203B41FA5}">
                      <a16:colId xmlns:a16="http://schemas.microsoft.com/office/drawing/2014/main" val="786816760"/>
                    </a:ext>
                  </a:extLst>
                </a:gridCol>
                <a:gridCol w="557212">
                  <a:extLst>
                    <a:ext uri="{9D8B030D-6E8A-4147-A177-3AD203B41FA5}">
                      <a16:colId xmlns:a16="http://schemas.microsoft.com/office/drawing/2014/main" val="2505137445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235916269"/>
                    </a:ext>
                  </a:extLst>
                </a:gridCol>
                <a:gridCol w="557213">
                  <a:extLst>
                    <a:ext uri="{9D8B030D-6E8A-4147-A177-3AD203B41FA5}">
                      <a16:colId xmlns:a16="http://schemas.microsoft.com/office/drawing/2014/main" val="595232913"/>
                    </a:ext>
                  </a:extLst>
                </a:gridCol>
                <a:gridCol w="557212">
                  <a:extLst>
                    <a:ext uri="{9D8B030D-6E8A-4147-A177-3AD203B41FA5}">
                      <a16:colId xmlns:a16="http://schemas.microsoft.com/office/drawing/2014/main" val="993042848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849684521"/>
                    </a:ext>
                  </a:extLst>
                </a:gridCol>
                <a:gridCol w="1057275">
                  <a:extLst>
                    <a:ext uri="{9D8B030D-6E8A-4147-A177-3AD203B41FA5}">
                      <a16:colId xmlns:a16="http://schemas.microsoft.com/office/drawing/2014/main" val="2783280258"/>
                    </a:ext>
                  </a:extLst>
                </a:gridCol>
                <a:gridCol w="1214438">
                  <a:extLst>
                    <a:ext uri="{9D8B030D-6E8A-4147-A177-3AD203B41FA5}">
                      <a16:colId xmlns:a16="http://schemas.microsoft.com/office/drawing/2014/main" val="580639496"/>
                    </a:ext>
                  </a:extLst>
                </a:gridCol>
                <a:gridCol w="1547721">
                  <a:extLst>
                    <a:ext uri="{9D8B030D-6E8A-4147-A177-3AD203B41FA5}">
                      <a16:colId xmlns:a16="http://schemas.microsoft.com/office/drawing/2014/main" val="399414947"/>
                    </a:ext>
                  </a:extLst>
                </a:gridCol>
              </a:tblGrid>
              <a:tr h="297401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Service Providers (UI)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Service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Logo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Time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Username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Device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Approve/ Deny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Terminal Verification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640368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100" dirty="0"/>
                        <a:t>Duo(Notification body)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25945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100" dirty="0"/>
                        <a:t>Duo (App)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57428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100" dirty="0"/>
                        <a:t>Duo (Phone call)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1497531"/>
                  </a:ext>
                </a:extLst>
              </a:tr>
              <a:tr h="288410">
                <a:tc>
                  <a:txBody>
                    <a:bodyPr/>
                    <a:lstStyle/>
                    <a:p>
                      <a:r>
                        <a:rPr lang="en-US" sz="1100" dirty="0"/>
                        <a:t>Google 2SV (Notification body)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764821"/>
                  </a:ext>
                </a:extLst>
              </a:tr>
              <a:tr h="294125">
                <a:tc>
                  <a:txBody>
                    <a:bodyPr/>
                    <a:lstStyle/>
                    <a:p>
                      <a:r>
                        <a:rPr lang="en-US" sz="1100" dirty="0"/>
                        <a:t>Google 2SV (Notification details)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05087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100" dirty="0"/>
                        <a:t>LastPass (Notification body)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316572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100" dirty="0"/>
                        <a:t>LastPass (App)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6457806"/>
                  </a:ext>
                </a:extLst>
              </a:tr>
              <a:tr h="142480">
                <a:tc>
                  <a:txBody>
                    <a:bodyPr/>
                    <a:lstStyle/>
                    <a:p>
                      <a:r>
                        <a:rPr lang="en-US" sz="1100" dirty="0"/>
                        <a:t>LastPass (Phone Call)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104392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100" dirty="0"/>
                        <a:t>Microsoft (Notification- Confirm)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6852085"/>
                  </a:ext>
                </a:extLst>
              </a:tr>
              <a:tr h="209675">
                <a:tc>
                  <a:txBody>
                    <a:bodyPr/>
                    <a:lstStyle/>
                    <a:p>
                      <a:r>
                        <a:rPr lang="en-US" sz="1100" dirty="0"/>
                        <a:t>Microsoft (Compare-and-confirm)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✖️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435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100" dirty="0"/>
                        <a:t>Microsoft (Select-and-confirm)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6174622"/>
                  </a:ext>
                </a:extLst>
              </a:tr>
              <a:tr h="192530">
                <a:tc>
                  <a:txBody>
                    <a:bodyPr/>
                    <a:lstStyle/>
                    <a:p>
                      <a:r>
                        <a:rPr lang="en-US" sz="1100" dirty="0" err="1"/>
                        <a:t>ID.me</a:t>
                      </a:r>
                      <a:r>
                        <a:rPr lang="en-US" sz="1100" dirty="0"/>
                        <a:t> (Notification)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916245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100" dirty="0" err="1"/>
                        <a:t>ID.me</a:t>
                      </a:r>
                      <a:r>
                        <a:rPr lang="en-US" sz="1100" dirty="0"/>
                        <a:t> (app)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✖️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336606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1C7DA41D-C72F-1948-8335-9CFAA9CBA763}"/>
              </a:ext>
            </a:extLst>
          </p:cNvPr>
          <p:cNvSpPr/>
          <p:nvPr/>
        </p:nvSpPr>
        <p:spPr>
          <a:xfrm>
            <a:off x="707934" y="2500313"/>
            <a:ext cx="10483850" cy="371475"/>
          </a:xfrm>
          <a:prstGeom prst="rect">
            <a:avLst/>
          </a:prstGeom>
          <a:noFill/>
          <a:ln w="31750">
            <a:solidFill>
              <a:srgbClr val="9F04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784204A-D980-C740-A436-D78C93231327}"/>
              </a:ext>
            </a:extLst>
          </p:cNvPr>
          <p:cNvSpPr/>
          <p:nvPr/>
        </p:nvSpPr>
        <p:spPr>
          <a:xfrm>
            <a:off x="707934" y="4386263"/>
            <a:ext cx="10483850" cy="326086"/>
          </a:xfrm>
          <a:prstGeom prst="rect">
            <a:avLst/>
          </a:prstGeom>
          <a:noFill/>
          <a:ln w="31750">
            <a:solidFill>
              <a:srgbClr val="9F04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73AD2A4-23D3-5D46-BE67-5CE03202E627}"/>
              </a:ext>
            </a:extLst>
          </p:cNvPr>
          <p:cNvSpPr/>
          <p:nvPr/>
        </p:nvSpPr>
        <p:spPr>
          <a:xfrm>
            <a:off x="3312993" y="3982698"/>
            <a:ext cx="1244719" cy="371475"/>
          </a:xfrm>
          <a:prstGeom prst="rect">
            <a:avLst/>
          </a:prstGeom>
          <a:noFill/>
          <a:ln w="25400">
            <a:solidFill>
              <a:srgbClr val="9F04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C6A7FFD-C84C-834A-9FF0-2B6A5079B627}"/>
              </a:ext>
            </a:extLst>
          </p:cNvPr>
          <p:cNvSpPr/>
          <p:nvPr/>
        </p:nvSpPr>
        <p:spPr>
          <a:xfrm>
            <a:off x="4850712" y="2160101"/>
            <a:ext cx="278500" cy="342983"/>
          </a:xfrm>
          <a:prstGeom prst="rect">
            <a:avLst/>
          </a:prstGeom>
          <a:noFill/>
          <a:ln w="25400">
            <a:solidFill>
              <a:srgbClr val="9F04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CA45502-D626-FF4D-B99E-FD33C096B156}"/>
              </a:ext>
            </a:extLst>
          </p:cNvPr>
          <p:cNvSpPr/>
          <p:nvPr/>
        </p:nvSpPr>
        <p:spPr>
          <a:xfrm>
            <a:off x="4850712" y="3267388"/>
            <a:ext cx="278500" cy="355046"/>
          </a:xfrm>
          <a:prstGeom prst="rect">
            <a:avLst/>
          </a:prstGeom>
          <a:noFill/>
          <a:ln w="25400">
            <a:solidFill>
              <a:srgbClr val="9F04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F0FFC22-71B1-324F-896C-CFFF01084E3C}"/>
              </a:ext>
            </a:extLst>
          </p:cNvPr>
          <p:cNvSpPr/>
          <p:nvPr/>
        </p:nvSpPr>
        <p:spPr>
          <a:xfrm>
            <a:off x="4850712" y="6157913"/>
            <a:ext cx="278500" cy="356195"/>
          </a:xfrm>
          <a:prstGeom prst="rect">
            <a:avLst/>
          </a:prstGeom>
          <a:noFill/>
          <a:ln w="25400">
            <a:solidFill>
              <a:srgbClr val="9F04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FDD1908-42D0-8A43-A5EF-DF2E7617020B}"/>
              </a:ext>
            </a:extLst>
          </p:cNvPr>
          <p:cNvSpPr/>
          <p:nvPr/>
        </p:nvSpPr>
        <p:spPr>
          <a:xfrm>
            <a:off x="8872539" y="1817730"/>
            <a:ext cx="342899" cy="274126"/>
          </a:xfrm>
          <a:prstGeom prst="rect">
            <a:avLst/>
          </a:prstGeom>
          <a:noFill/>
          <a:ln w="25400">
            <a:solidFill>
              <a:srgbClr val="9F04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2326FBF-4970-224B-8F6F-B972DE82275F}"/>
              </a:ext>
            </a:extLst>
          </p:cNvPr>
          <p:cNvSpPr/>
          <p:nvPr/>
        </p:nvSpPr>
        <p:spPr>
          <a:xfrm>
            <a:off x="8872538" y="3606331"/>
            <a:ext cx="342899" cy="371475"/>
          </a:xfrm>
          <a:prstGeom prst="rect">
            <a:avLst/>
          </a:prstGeom>
          <a:noFill/>
          <a:ln w="28575">
            <a:solidFill>
              <a:srgbClr val="9F04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A1B1506-471D-6F46-A960-E37EA3083B60}"/>
              </a:ext>
            </a:extLst>
          </p:cNvPr>
          <p:cNvSpPr/>
          <p:nvPr/>
        </p:nvSpPr>
        <p:spPr>
          <a:xfrm>
            <a:off x="10276551" y="5073514"/>
            <a:ext cx="310487" cy="741499"/>
          </a:xfrm>
          <a:prstGeom prst="rect">
            <a:avLst/>
          </a:prstGeom>
          <a:noFill/>
          <a:ln w="25400">
            <a:solidFill>
              <a:srgbClr val="9F04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82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755" y="915417"/>
            <a:ext cx="10806209" cy="603315"/>
          </a:xfrm>
        </p:spPr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8366" y="1518732"/>
            <a:ext cx="5417634" cy="465823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000" dirty="0"/>
              <a:t>Background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Authentication Information and terminal verification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Attack Design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Threat Model and Attack Components.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Attack Workflow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Evaluation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Detectability 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User Study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Summary of results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Limitation, Potential Mitigation and Future Works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Questions</a:t>
            </a:r>
          </a:p>
          <a:p>
            <a:pPr lvl="1">
              <a:lnSpc>
                <a:spcPct val="110000"/>
              </a:lnSpc>
            </a:pPr>
            <a:endParaRPr lang="en-US" sz="1600" dirty="0"/>
          </a:p>
          <a:p>
            <a:pPr marL="457188" lvl="1" indent="0">
              <a:lnSpc>
                <a:spcPct val="110000"/>
              </a:lnSpc>
              <a:buNone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2506D2-74A2-2D44-90CB-C80AC2880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951" y="1875920"/>
            <a:ext cx="5200746" cy="34598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DE8169D-A785-DB40-8AC2-47A274F71E03}"/>
              </a:ext>
            </a:extLst>
          </p:cNvPr>
          <p:cNvSpPr/>
          <p:nvPr/>
        </p:nvSpPr>
        <p:spPr>
          <a:xfrm>
            <a:off x="1228725" y="2261682"/>
            <a:ext cx="1600200" cy="467231"/>
          </a:xfrm>
          <a:prstGeom prst="rect">
            <a:avLst/>
          </a:prstGeom>
          <a:solidFill>
            <a:srgbClr val="9F0405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112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755" y="915417"/>
            <a:ext cx="10806209" cy="603315"/>
          </a:xfrm>
        </p:spPr>
        <p:txBody>
          <a:bodyPr>
            <a:normAutofit fontScale="90000"/>
          </a:bodyPr>
          <a:lstStyle/>
          <a:p>
            <a:r>
              <a:rPr lang="en-US" dirty="0"/>
              <a:t>Threat Model and Attack Components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14A486-F6C7-AB4C-A3F9-F578262AF883}"/>
              </a:ext>
            </a:extLst>
          </p:cNvPr>
          <p:cNvSpPr txBox="1"/>
          <p:nvPr/>
        </p:nvSpPr>
        <p:spPr>
          <a:xfrm>
            <a:off x="663497" y="1843087"/>
            <a:ext cx="29999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Adversaries have ability to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F6C797-3EE4-C646-83A7-2458F8DA66DF}"/>
              </a:ext>
            </a:extLst>
          </p:cNvPr>
          <p:cNvSpPr txBox="1"/>
          <p:nvPr/>
        </p:nvSpPr>
        <p:spPr>
          <a:xfrm>
            <a:off x="910339" y="2341755"/>
            <a:ext cx="3304822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Install </a:t>
            </a:r>
            <a:r>
              <a:rPr lang="en-US" b="1" dirty="0"/>
              <a:t>malicious program </a:t>
            </a:r>
            <a:r>
              <a:rPr lang="en-US" dirty="0"/>
              <a:t>in user terminal.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Convince users to install benign-looking </a:t>
            </a:r>
            <a:r>
              <a:rPr lang="en-US" b="1" dirty="0"/>
              <a:t>browser extension.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54A7AD-4CB2-9D41-8E80-915C652FB8E6}"/>
              </a:ext>
            </a:extLst>
          </p:cNvPr>
          <p:cNvSpPr txBox="1"/>
          <p:nvPr/>
        </p:nvSpPr>
        <p:spPr>
          <a:xfrm>
            <a:off x="663497" y="4028926"/>
            <a:ext cx="26252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The Malicious program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0BBFF6-C311-BC4F-A27A-B5466F65252E}"/>
              </a:ext>
            </a:extLst>
          </p:cNvPr>
          <p:cNvSpPr txBox="1"/>
          <p:nvPr/>
        </p:nvSpPr>
        <p:spPr>
          <a:xfrm>
            <a:off x="892097" y="4637845"/>
            <a:ext cx="3323064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Does not require admin privilege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Does not compromise core OS functionality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Runs in user space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A293EF-DEC6-5B4B-899A-B74CDDB799D4}"/>
              </a:ext>
            </a:extLst>
          </p:cNvPr>
          <p:cNvSpPr txBox="1"/>
          <p:nvPr/>
        </p:nvSpPr>
        <p:spPr>
          <a:xfrm>
            <a:off x="4596037" y="1843087"/>
            <a:ext cx="26087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The browser extension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F0F948-B360-2042-BD54-27D53106125D}"/>
              </a:ext>
            </a:extLst>
          </p:cNvPr>
          <p:cNvSpPr txBox="1"/>
          <p:nvPr/>
        </p:nvSpPr>
        <p:spPr>
          <a:xfrm>
            <a:off x="4791603" y="2354647"/>
            <a:ext cx="2608791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Does not compromise browser itself.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Does not have ability to steal session cookies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A099DB-95CA-0248-A2D6-B45BF4D08082}"/>
              </a:ext>
            </a:extLst>
          </p:cNvPr>
          <p:cNvSpPr txBox="1"/>
          <p:nvPr/>
        </p:nvSpPr>
        <p:spPr>
          <a:xfrm>
            <a:off x="4788877" y="4041170"/>
            <a:ext cx="1431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Adversaries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86A629-E9F7-F84F-AF0E-C664CD582A31}"/>
              </a:ext>
            </a:extLst>
          </p:cNvPr>
          <p:cNvSpPr txBox="1"/>
          <p:nvPr/>
        </p:nvSpPr>
        <p:spPr>
          <a:xfrm>
            <a:off x="4788877" y="4617965"/>
            <a:ext cx="2737911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Can not compromise 2FA device (Smartphone or smartwatch).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Can not compromise authentication service.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340BEBF-82CC-D74A-9542-8DDE444F65B7}"/>
              </a:ext>
            </a:extLst>
          </p:cNvPr>
          <p:cNvCxnSpPr/>
          <p:nvPr/>
        </p:nvCxnSpPr>
        <p:spPr>
          <a:xfrm>
            <a:off x="7892081" y="1682283"/>
            <a:ext cx="0" cy="4717774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D51CBE6-8328-A04E-A320-281A85686A8E}"/>
              </a:ext>
            </a:extLst>
          </p:cNvPr>
          <p:cNvSpPr txBox="1"/>
          <p:nvPr/>
        </p:nvSpPr>
        <p:spPr>
          <a:xfrm>
            <a:off x="8579335" y="1369675"/>
            <a:ext cx="2688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Attack Components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0DB72C-2042-1348-863F-C3CE76AF86C7}"/>
              </a:ext>
            </a:extLst>
          </p:cNvPr>
          <p:cNvSpPr txBox="1"/>
          <p:nvPr/>
        </p:nvSpPr>
        <p:spPr>
          <a:xfrm>
            <a:off x="8048212" y="1800299"/>
            <a:ext cx="2665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9F0405"/>
                </a:solidFill>
              </a:rPr>
              <a:t>Keylogger Program (</a:t>
            </a:r>
            <a:r>
              <a:rPr lang="en-US" sz="2000" b="1" i="1" dirty="0">
                <a:solidFill>
                  <a:srgbClr val="9F0405"/>
                </a:solidFill>
              </a:rPr>
              <a:t>KL</a:t>
            </a:r>
            <a:r>
              <a:rPr lang="en-US" sz="2000" b="1" dirty="0">
                <a:solidFill>
                  <a:srgbClr val="9F0405"/>
                </a:solidFill>
              </a:rPr>
              <a:t>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223D619-CDC5-A54F-80BD-5BA378A6FE01}"/>
              </a:ext>
            </a:extLst>
          </p:cNvPr>
          <p:cNvSpPr txBox="1"/>
          <p:nvPr/>
        </p:nvSpPr>
        <p:spPr>
          <a:xfrm>
            <a:off x="8048212" y="3511439"/>
            <a:ext cx="38695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9F0405"/>
                </a:solidFill>
              </a:rPr>
              <a:t>Background Browser Session (BBS)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872E02-A85E-7749-9216-28E0CC656EC1}"/>
              </a:ext>
            </a:extLst>
          </p:cNvPr>
          <p:cNvSpPr txBox="1"/>
          <p:nvPr/>
        </p:nvSpPr>
        <p:spPr>
          <a:xfrm>
            <a:off x="8100504" y="5233664"/>
            <a:ext cx="2649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9F0405"/>
                </a:solidFill>
              </a:rPr>
              <a:t>Browser Extension (BE)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F6C5184-90F7-7A4A-87A8-96EF3761E29C}"/>
              </a:ext>
            </a:extLst>
          </p:cNvPr>
          <p:cNvSpPr txBox="1"/>
          <p:nvPr/>
        </p:nvSpPr>
        <p:spPr>
          <a:xfrm>
            <a:off x="8214320" y="4028926"/>
            <a:ext cx="3623297" cy="1200329"/>
          </a:xfrm>
          <a:prstGeom prst="rect">
            <a:avLst/>
          </a:prstGeom>
          <a:noFill/>
          <a:ln w="25400"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Can be triggered by </a:t>
            </a:r>
            <a:r>
              <a:rPr lang="en-US" b="1" i="1" dirty="0"/>
              <a:t>KL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Can run from background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Creates a background automated session for attackers.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7798DC2-D8CE-D149-A8CB-86E36D03481C}"/>
              </a:ext>
            </a:extLst>
          </p:cNvPr>
          <p:cNvSpPr txBox="1"/>
          <p:nvPr/>
        </p:nvSpPr>
        <p:spPr>
          <a:xfrm>
            <a:off x="8211535" y="2240175"/>
            <a:ext cx="3623624" cy="1200329"/>
          </a:xfrm>
          <a:prstGeom prst="rect">
            <a:avLst/>
          </a:prstGeom>
          <a:noFill/>
          <a:ln w="25400"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Responsible for capturing username and password.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Can trigger for starting other attack components.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E76D47-669D-5A42-B892-0358EFCD749A}"/>
              </a:ext>
            </a:extLst>
          </p:cNvPr>
          <p:cNvSpPr txBox="1"/>
          <p:nvPr/>
        </p:nvSpPr>
        <p:spPr>
          <a:xfrm>
            <a:off x="8211535" y="5653508"/>
            <a:ext cx="3623624" cy="923330"/>
          </a:xfrm>
          <a:prstGeom prst="rect">
            <a:avLst/>
          </a:prstGeom>
          <a:noFill/>
          <a:ln w="25400"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Responsible for blocking user’s request and redirect them to the attacker-controlled site.</a:t>
            </a:r>
          </a:p>
        </p:txBody>
      </p:sp>
    </p:spTree>
    <p:extLst>
      <p:ext uri="{BB962C8B-B14F-4D97-AF65-F5344CB8AC3E}">
        <p14:creationId xmlns:p14="http://schemas.microsoft.com/office/powerpoint/2010/main" val="268315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7" grpId="0"/>
      <p:bldP spid="6" grpId="0" animBg="1"/>
      <p:bldP spid="19" grpId="0"/>
      <p:bldP spid="20" grpId="0" animBg="1"/>
      <p:bldP spid="21" grpId="0"/>
      <p:bldP spid="22" grpId="0" animBg="1"/>
      <p:bldP spid="9" grpId="0"/>
      <p:bldP spid="12" grpId="0"/>
      <p:bldP spid="25" grpId="0"/>
      <p:bldP spid="26" grpId="0"/>
      <p:bldP spid="27" grpId="0" animBg="1"/>
      <p:bldP spid="29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755" y="915417"/>
            <a:ext cx="10806209" cy="603315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General Attack Workflow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B5B4536-36FE-B54F-9AFF-DA1853781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724" y="2070096"/>
            <a:ext cx="730250" cy="7302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E5C60CD-26E4-E74E-9AC1-225E4E8DD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2724" y="3062284"/>
            <a:ext cx="757238" cy="7572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AA27FB5-F383-8641-AEBB-A25397E6E2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7761" y="4714872"/>
            <a:ext cx="1587501" cy="158750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2DC122-F95E-E147-AB6D-6FEB86B2EFC3}"/>
              </a:ext>
            </a:extLst>
          </p:cNvPr>
          <p:cNvSpPr/>
          <p:nvPr/>
        </p:nvSpPr>
        <p:spPr>
          <a:xfrm>
            <a:off x="3729024" y="2004214"/>
            <a:ext cx="1571625" cy="1939132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137676C-376C-E749-A21F-B18CB47A7164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4852974" y="2400297"/>
            <a:ext cx="2505868" cy="3492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Multiply 24">
            <a:extLst>
              <a:ext uri="{FF2B5EF4-FFF2-40B4-BE49-F238E27FC236}">
                <a16:creationId xmlns:a16="http://schemas.microsoft.com/office/drawing/2014/main" id="{5B7E3AC8-AA2E-0344-9910-D353A909FEF1}"/>
              </a:ext>
            </a:extLst>
          </p:cNvPr>
          <p:cNvSpPr/>
          <p:nvPr/>
        </p:nvSpPr>
        <p:spPr>
          <a:xfrm>
            <a:off x="7335029" y="2135183"/>
            <a:ext cx="471488" cy="53022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D67486F2-5A98-3147-B8B0-57DFBD80ABE4}"/>
              </a:ext>
            </a:extLst>
          </p:cNvPr>
          <p:cNvCxnSpPr>
            <a:cxnSpLocks/>
          </p:cNvCxnSpPr>
          <p:nvPr/>
        </p:nvCxnSpPr>
        <p:spPr>
          <a:xfrm flipV="1">
            <a:off x="4774395" y="2637527"/>
            <a:ext cx="2796378" cy="544711"/>
          </a:xfrm>
          <a:prstGeom prst="bentConnector3">
            <a:avLst>
              <a:gd name="adj1" fmla="val 100582"/>
            </a:avLst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31BDBEC-A188-B14F-8325-B82975A6B784}"/>
              </a:ext>
            </a:extLst>
          </p:cNvPr>
          <p:cNvCxnSpPr>
            <a:cxnSpLocks/>
          </p:cNvCxnSpPr>
          <p:nvPr/>
        </p:nvCxnSpPr>
        <p:spPr>
          <a:xfrm>
            <a:off x="5276836" y="3450427"/>
            <a:ext cx="36036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151A694-7D19-6940-A750-CEA6CAC97A0B}"/>
              </a:ext>
            </a:extLst>
          </p:cNvPr>
          <p:cNvCxnSpPr>
            <a:cxnSpLocks/>
          </p:cNvCxnSpPr>
          <p:nvPr/>
        </p:nvCxnSpPr>
        <p:spPr>
          <a:xfrm flipH="1">
            <a:off x="5273662" y="3821109"/>
            <a:ext cx="36068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374B4B9-373B-4A4E-B8DA-5D53DA720D11}"/>
              </a:ext>
            </a:extLst>
          </p:cNvPr>
          <p:cNvCxnSpPr>
            <a:cxnSpLocks/>
          </p:cNvCxnSpPr>
          <p:nvPr/>
        </p:nvCxnSpPr>
        <p:spPr>
          <a:xfrm flipV="1">
            <a:off x="2152243" y="2637527"/>
            <a:ext cx="1986357" cy="150584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8213DE9-6CC4-B34C-A7B6-481B093B821C}"/>
              </a:ext>
            </a:extLst>
          </p:cNvPr>
          <p:cNvCxnSpPr>
            <a:cxnSpLocks/>
          </p:cNvCxnSpPr>
          <p:nvPr/>
        </p:nvCxnSpPr>
        <p:spPr>
          <a:xfrm flipH="1">
            <a:off x="7570773" y="4017859"/>
            <a:ext cx="2187577" cy="131058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CBF7AFA-1EE7-AD4E-95A6-BCDD57418C34}"/>
              </a:ext>
            </a:extLst>
          </p:cNvPr>
          <p:cNvCxnSpPr>
            <a:cxnSpLocks/>
          </p:cNvCxnSpPr>
          <p:nvPr/>
        </p:nvCxnSpPr>
        <p:spPr>
          <a:xfrm>
            <a:off x="2152243" y="4568128"/>
            <a:ext cx="4391419" cy="76031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34A7FAA-44A9-164A-89A5-BD788EE3BD05}"/>
              </a:ext>
            </a:extLst>
          </p:cNvPr>
          <p:cNvSpPr txBox="1"/>
          <p:nvPr/>
        </p:nvSpPr>
        <p:spPr>
          <a:xfrm>
            <a:off x="1326743" y="5143773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9F0405"/>
                </a:solidFill>
              </a:rPr>
              <a:t>User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416386D-321F-E64E-BEE4-F35FAD7B608C}"/>
              </a:ext>
            </a:extLst>
          </p:cNvPr>
          <p:cNvSpPr txBox="1"/>
          <p:nvPr/>
        </p:nvSpPr>
        <p:spPr>
          <a:xfrm>
            <a:off x="3867249" y="1535833"/>
            <a:ext cx="1012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9F0405"/>
                </a:solidFill>
              </a:rPr>
              <a:t>Terminal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191C305-61D3-0742-97C4-CFE6C5547046}"/>
              </a:ext>
            </a:extLst>
          </p:cNvPr>
          <p:cNvSpPr txBox="1"/>
          <p:nvPr/>
        </p:nvSpPr>
        <p:spPr>
          <a:xfrm>
            <a:off x="9580725" y="1720499"/>
            <a:ext cx="869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9F0405"/>
                </a:solidFill>
              </a:rPr>
              <a:t>Service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2DCA219-0006-E144-A509-127D34297A96}"/>
              </a:ext>
            </a:extLst>
          </p:cNvPr>
          <p:cNvSpPr txBox="1"/>
          <p:nvPr/>
        </p:nvSpPr>
        <p:spPr>
          <a:xfrm>
            <a:off x="6301625" y="6302373"/>
            <a:ext cx="1550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9F0405"/>
                </a:solidFill>
              </a:rPr>
              <a:t>Mobile Device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505CC65-5046-874C-94E7-DF3A20CE46FD}"/>
              </a:ext>
            </a:extLst>
          </p:cNvPr>
          <p:cNvSpPr txBox="1"/>
          <p:nvPr/>
        </p:nvSpPr>
        <p:spPr>
          <a:xfrm rot="19290964">
            <a:off x="2131859" y="2960308"/>
            <a:ext cx="1657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User Request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25D4F3E-4FCE-D746-ABFC-85CB418FBE39}"/>
              </a:ext>
            </a:extLst>
          </p:cNvPr>
          <p:cNvSpPr txBox="1"/>
          <p:nvPr/>
        </p:nvSpPr>
        <p:spPr>
          <a:xfrm>
            <a:off x="5472808" y="1964459"/>
            <a:ext cx="1657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User Request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55CF1CE-F9B7-8646-A50B-18FD45E377EC}"/>
              </a:ext>
            </a:extLst>
          </p:cNvPr>
          <p:cNvSpPr txBox="1"/>
          <p:nvPr/>
        </p:nvSpPr>
        <p:spPr>
          <a:xfrm>
            <a:off x="5853104" y="2783160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Block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FA7FE18-9454-0F40-9699-D02459C33DFC}"/>
              </a:ext>
            </a:extLst>
          </p:cNvPr>
          <p:cNvSpPr txBox="1"/>
          <p:nvPr/>
        </p:nvSpPr>
        <p:spPr>
          <a:xfrm>
            <a:off x="6117214" y="3414520"/>
            <a:ext cx="2342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 Malicious Request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F754605-5DD2-4945-8C47-343083710835}"/>
              </a:ext>
            </a:extLst>
          </p:cNvPr>
          <p:cNvSpPr txBox="1"/>
          <p:nvPr/>
        </p:nvSpPr>
        <p:spPr>
          <a:xfrm rot="19697294">
            <a:off x="7709870" y="4530205"/>
            <a:ext cx="2595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 Malicious Notification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CFC9932-C964-7F44-9056-8DA2724E12D7}"/>
              </a:ext>
            </a:extLst>
          </p:cNvPr>
          <p:cNvSpPr txBox="1"/>
          <p:nvPr/>
        </p:nvSpPr>
        <p:spPr>
          <a:xfrm rot="678162">
            <a:off x="2856355" y="5011731"/>
            <a:ext cx="2595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5. User Approval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E6D37E1-68E6-E541-8E7E-B02403FFBAAC}"/>
              </a:ext>
            </a:extLst>
          </p:cNvPr>
          <p:cNvCxnSpPr>
            <a:cxnSpLocks/>
          </p:cNvCxnSpPr>
          <p:nvPr/>
        </p:nvCxnSpPr>
        <p:spPr>
          <a:xfrm flipV="1">
            <a:off x="7570773" y="4052041"/>
            <a:ext cx="3144844" cy="189538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5FFE0895-2578-A84D-9662-18879F816A24}"/>
              </a:ext>
            </a:extLst>
          </p:cNvPr>
          <p:cNvSpPr txBox="1"/>
          <p:nvPr/>
        </p:nvSpPr>
        <p:spPr>
          <a:xfrm rot="19736352">
            <a:off x="8075922" y="4990982"/>
            <a:ext cx="2595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5. User Approval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D8EB04E-6636-0845-81D4-3E5DF11B7722}"/>
              </a:ext>
            </a:extLst>
          </p:cNvPr>
          <p:cNvSpPr txBox="1"/>
          <p:nvPr/>
        </p:nvSpPr>
        <p:spPr>
          <a:xfrm>
            <a:off x="5823325" y="3867375"/>
            <a:ext cx="2595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5. Authentication Success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CB5F29-7922-3040-90E2-FA182CA534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8684" y="2249748"/>
            <a:ext cx="1713680" cy="17136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048FCA-18DC-CD41-AC79-AF4EC333C8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342" y="3342143"/>
            <a:ext cx="1789127" cy="17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63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3" grpId="0"/>
      <p:bldP spid="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755" y="915417"/>
            <a:ext cx="10806209" cy="603315"/>
          </a:xfrm>
        </p:spPr>
        <p:txBody>
          <a:bodyPr>
            <a:normAutofit fontScale="90000"/>
          </a:bodyPr>
          <a:lstStyle/>
          <a:p>
            <a:r>
              <a:rPr lang="en-US" dirty="0"/>
              <a:t>Cross-service Attack Workflow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23E965A-C08D-C145-B5CC-5EF1297D3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32" y="1797110"/>
            <a:ext cx="730250" cy="7302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36B3CE9-1EE1-6E44-897C-E53692DC9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32" y="2789298"/>
            <a:ext cx="757238" cy="75723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00C9C07-4E25-9C4B-A1FD-C94521CF41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0046" y="4717514"/>
            <a:ext cx="1587501" cy="1587501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FAA1CD89-B6E4-3643-A016-88986317AB39}"/>
              </a:ext>
            </a:extLst>
          </p:cNvPr>
          <p:cNvSpPr/>
          <p:nvPr/>
        </p:nvSpPr>
        <p:spPr>
          <a:xfrm>
            <a:off x="3818232" y="1731228"/>
            <a:ext cx="1571625" cy="1939132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B5C4C82-B915-AB47-B0B7-65054990F92C}"/>
              </a:ext>
            </a:extLst>
          </p:cNvPr>
          <p:cNvCxnSpPr>
            <a:cxnSpLocks/>
            <a:stCxn id="33" idx="3"/>
          </p:cNvCxnSpPr>
          <p:nvPr/>
        </p:nvCxnSpPr>
        <p:spPr>
          <a:xfrm flipV="1">
            <a:off x="4942182" y="2127311"/>
            <a:ext cx="2505868" cy="3492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Multiply 50">
            <a:extLst>
              <a:ext uri="{FF2B5EF4-FFF2-40B4-BE49-F238E27FC236}">
                <a16:creationId xmlns:a16="http://schemas.microsoft.com/office/drawing/2014/main" id="{753F2D23-12B0-584B-810E-C52A61F5EDF6}"/>
              </a:ext>
            </a:extLst>
          </p:cNvPr>
          <p:cNvSpPr/>
          <p:nvPr/>
        </p:nvSpPr>
        <p:spPr>
          <a:xfrm>
            <a:off x="7424237" y="1862197"/>
            <a:ext cx="471488" cy="53022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Elbow Connector 53">
            <a:extLst>
              <a:ext uri="{FF2B5EF4-FFF2-40B4-BE49-F238E27FC236}">
                <a16:creationId xmlns:a16="http://schemas.microsoft.com/office/drawing/2014/main" id="{B53222C6-0F9F-3645-BEE6-8CB5D42AB362}"/>
              </a:ext>
            </a:extLst>
          </p:cNvPr>
          <p:cNvCxnSpPr>
            <a:cxnSpLocks/>
          </p:cNvCxnSpPr>
          <p:nvPr/>
        </p:nvCxnSpPr>
        <p:spPr>
          <a:xfrm flipV="1">
            <a:off x="4863603" y="2364541"/>
            <a:ext cx="2796378" cy="544711"/>
          </a:xfrm>
          <a:prstGeom prst="bentConnector3">
            <a:avLst>
              <a:gd name="adj1" fmla="val 100582"/>
            </a:avLst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A40D44A6-EB1C-7F49-A5E1-CEA2052C454E}"/>
              </a:ext>
            </a:extLst>
          </p:cNvPr>
          <p:cNvCxnSpPr>
            <a:cxnSpLocks/>
          </p:cNvCxnSpPr>
          <p:nvPr/>
        </p:nvCxnSpPr>
        <p:spPr>
          <a:xfrm>
            <a:off x="5366044" y="3177441"/>
            <a:ext cx="3603624" cy="121358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FAEBA1DE-1013-D842-9284-4547938295DF}"/>
              </a:ext>
            </a:extLst>
          </p:cNvPr>
          <p:cNvCxnSpPr>
            <a:cxnSpLocks/>
          </p:cNvCxnSpPr>
          <p:nvPr/>
        </p:nvCxnSpPr>
        <p:spPr>
          <a:xfrm flipH="1" flipV="1">
            <a:off x="5346610" y="3549730"/>
            <a:ext cx="3623058" cy="1321057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8910E7BA-77F2-FB4E-B12A-89694CB0A5D1}"/>
              </a:ext>
            </a:extLst>
          </p:cNvPr>
          <p:cNvCxnSpPr>
            <a:cxnSpLocks/>
          </p:cNvCxnSpPr>
          <p:nvPr/>
        </p:nvCxnSpPr>
        <p:spPr>
          <a:xfrm flipV="1">
            <a:off x="2241451" y="2364541"/>
            <a:ext cx="1986357" cy="150584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31248EB4-E18A-7D41-952F-43A420A0EB4B}"/>
              </a:ext>
            </a:extLst>
          </p:cNvPr>
          <p:cNvCxnSpPr>
            <a:cxnSpLocks/>
          </p:cNvCxnSpPr>
          <p:nvPr/>
        </p:nvCxnSpPr>
        <p:spPr>
          <a:xfrm flipH="1">
            <a:off x="5012627" y="5097674"/>
            <a:ext cx="395704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D2E3DCF2-A202-4E47-AC55-2E28F5B6144B}"/>
              </a:ext>
            </a:extLst>
          </p:cNvPr>
          <p:cNvCxnSpPr>
            <a:cxnSpLocks/>
          </p:cNvCxnSpPr>
          <p:nvPr/>
        </p:nvCxnSpPr>
        <p:spPr>
          <a:xfrm>
            <a:off x="2124256" y="4257706"/>
            <a:ext cx="2087676" cy="73319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B5AD17EB-1AD2-8D4B-B275-F3CA5B976268}"/>
              </a:ext>
            </a:extLst>
          </p:cNvPr>
          <p:cNvSpPr txBox="1"/>
          <p:nvPr/>
        </p:nvSpPr>
        <p:spPr>
          <a:xfrm>
            <a:off x="1415951" y="4870787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9F0405"/>
                </a:solidFill>
              </a:rPr>
              <a:t>User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D8A1A13-996E-4347-903F-90656EB98A52}"/>
              </a:ext>
            </a:extLst>
          </p:cNvPr>
          <p:cNvSpPr txBox="1"/>
          <p:nvPr/>
        </p:nvSpPr>
        <p:spPr>
          <a:xfrm>
            <a:off x="4042946" y="1408213"/>
            <a:ext cx="1012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9F0405"/>
                </a:solidFill>
              </a:rPr>
              <a:t>Terminal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6FC460F-D076-F44F-B7B6-186CBAB1419B}"/>
              </a:ext>
            </a:extLst>
          </p:cNvPr>
          <p:cNvSpPr txBox="1"/>
          <p:nvPr/>
        </p:nvSpPr>
        <p:spPr>
          <a:xfrm>
            <a:off x="9295602" y="1217074"/>
            <a:ext cx="1039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9F0405"/>
                </a:solidFill>
              </a:rPr>
              <a:t>Service 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D190BB5-AFCD-8F46-940D-55D17354C269}"/>
              </a:ext>
            </a:extLst>
          </p:cNvPr>
          <p:cNvSpPr txBox="1"/>
          <p:nvPr/>
        </p:nvSpPr>
        <p:spPr>
          <a:xfrm>
            <a:off x="3902479" y="6262173"/>
            <a:ext cx="1550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9F0405"/>
                </a:solidFill>
              </a:rPr>
              <a:t>Mobile Device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A35C1E-5CD3-EA4C-A284-261F0D568F98}"/>
              </a:ext>
            </a:extLst>
          </p:cNvPr>
          <p:cNvSpPr txBox="1"/>
          <p:nvPr/>
        </p:nvSpPr>
        <p:spPr>
          <a:xfrm rot="19290964">
            <a:off x="2257997" y="2637890"/>
            <a:ext cx="1657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User Request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DAAE950-125D-DB4D-AFCF-574E987BEE46}"/>
              </a:ext>
            </a:extLst>
          </p:cNvPr>
          <p:cNvSpPr txBox="1"/>
          <p:nvPr/>
        </p:nvSpPr>
        <p:spPr>
          <a:xfrm>
            <a:off x="5562016" y="1691473"/>
            <a:ext cx="1657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User Request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079F1D8-9E10-8142-AE20-1231C5F5A9FE}"/>
              </a:ext>
            </a:extLst>
          </p:cNvPr>
          <p:cNvSpPr txBox="1"/>
          <p:nvPr/>
        </p:nvSpPr>
        <p:spPr>
          <a:xfrm>
            <a:off x="5942312" y="2510174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Block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9170B54-4490-8941-B120-152C5398CDF3}"/>
              </a:ext>
            </a:extLst>
          </p:cNvPr>
          <p:cNvSpPr txBox="1"/>
          <p:nvPr/>
        </p:nvSpPr>
        <p:spPr>
          <a:xfrm rot="1143827">
            <a:off x="6231628" y="3450298"/>
            <a:ext cx="2342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 Malicious Request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1903EA5-B22B-694B-8474-E857975D4AB4}"/>
              </a:ext>
            </a:extLst>
          </p:cNvPr>
          <p:cNvSpPr txBox="1"/>
          <p:nvPr/>
        </p:nvSpPr>
        <p:spPr>
          <a:xfrm>
            <a:off x="5643520" y="4713664"/>
            <a:ext cx="2595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 Malicious Notification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1E944FC-CD73-884A-8EBD-EF3829C34EA3}"/>
              </a:ext>
            </a:extLst>
          </p:cNvPr>
          <p:cNvSpPr txBox="1"/>
          <p:nvPr/>
        </p:nvSpPr>
        <p:spPr>
          <a:xfrm rot="1088859">
            <a:off x="2338025" y="4366649"/>
            <a:ext cx="2595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5. User Approval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969F7C26-4ACC-E84D-8B73-FBB87C10246A}"/>
              </a:ext>
            </a:extLst>
          </p:cNvPr>
          <p:cNvCxnSpPr>
            <a:cxnSpLocks/>
          </p:cNvCxnSpPr>
          <p:nvPr/>
        </p:nvCxnSpPr>
        <p:spPr>
          <a:xfrm flipV="1">
            <a:off x="5305571" y="5609156"/>
            <a:ext cx="3664097" cy="3019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044806BC-C22E-F146-A035-2D58DA40F337}"/>
              </a:ext>
            </a:extLst>
          </p:cNvPr>
          <p:cNvSpPr txBox="1"/>
          <p:nvPr/>
        </p:nvSpPr>
        <p:spPr>
          <a:xfrm>
            <a:off x="5898576" y="5762987"/>
            <a:ext cx="2595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5. User Approval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16AFDBE-B083-B04D-AB5C-28517D27F763}"/>
              </a:ext>
            </a:extLst>
          </p:cNvPr>
          <p:cNvSpPr txBox="1"/>
          <p:nvPr/>
        </p:nvSpPr>
        <p:spPr>
          <a:xfrm rot="1186033">
            <a:off x="6049821" y="3895060"/>
            <a:ext cx="2595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5. Authentication Success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9E057F5-ACD3-5F4D-9A9D-CC8706547C04}"/>
              </a:ext>
            </a:extLst>
          </p:cNvPr>
          <p:cNvSpPr txBox="1"/>
          <p:nvPr/>
        </p:nvSpPr>
        <p:spPr>
          <a:xfrm>
            <a:off x="9295603" y="3789921"/>
            <a:ext cx="1039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9F0405"/>
                </a:solidFill>
              </a:rPr>
              <a:t>Service 2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D80A2155-13F4-0941-8BB8-BE54D71DF0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558" y="3117463"/>
            <a:ext cx="1789127" cy="178912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54129150-56BB-C348-B3ED-622BF7E855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8413" y="1702214"/>
            <a:ext cx="1713680" cy="171368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7F95B2C6-B5A4-A041-A67D-C65F5B199D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4405" y="4189784"/>
            <a:ext cx="1713680" cy="171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28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1" grpId="0" animBg="1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7" grpId="0"/>
      <p:bldP spid="78" grpId="0"/>
      <p:bldP spid="8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755" y="915417"/>
            <a:ext cx="10806209" cy="603315"/>
          </a:xfrm>
        </p:spPr>
        <p:txBody>
          <a:bodyPr>
            <a:normAutofit fontScale="90000"/>
          </a:bodyPr>
          <a:lstStyle/>
          <a:p>
            <a:r>
              <a:rPr lang="en-US" dirty="0"/>
              <a:t>Attack workflow – Terminal Verification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3D66F5-4BE5-CE4E-95AC-9BBC582D8C8A}"/>
              </a:ext>
            </a:extLst>
          </p:cNvPr>
          <p:cNvSpPr txBox="1"/>
          <p:nvPr/>
        </p:nvSpPr>
        <p:spPr>
          <a:xfrm>
            <a:off x="1322112" y="5811392"/>
            <a:ext cx="3000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9F0405"/>
                </a:solidFill>
              </a:rPr>
              <a:t>Compare-and-confirm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02DA8D-4DF3-FC44-AEA5-360DB1863802}"/>
              </a:ext>
            </a:extLst>
          </p:cNvPr>
          <p:cNvSpPr txBox="1"/>
          <p:nvPr/>
        </p:nvSpPr>
        <p:spPr>
          <a:xfrm>
            <a:off x="7484104" y="5828756"/>
            <a:ext cx="2604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9F0405"/>
                </a:solidFill>
              </a:rPr>
              <a:t>Select-and-confirm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A709A0E-6393-DA4A-BE90-63B3ED98A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114" y="1880267"/>
            <a:ext cx="2632777" cy="147432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F24E698-93A9-564B-9EA5-49FE411EDFBB}"/>
              </a:ext>
            </a:extLst>
          </p:cNvPr>
          <p:cNvCxnSpPr>
            <a:cxnSpLocks/>
          </p:cNvCxnSpPr>
          <p:nvPr/>
        </p:nvCxnSpPr>
        <p:spPr>
          <a:xfrm flipH="1">
            <a:off x="4644057" y="2583206"/>
            <a:ext cx="603503" cy="845794"/>
          </a:xfrm>
          <a:prstGeom prst="straightConnector1">
            <a:avLst/>
          </a:prstGeom>
          <a:ln w="508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89D001A-E356-5941-842A-BD9BD8AAD626}"/>
              </a:ext>
            </a:extLst>
          </p:cNvPr>
          <p:cNvCxnSpPr>
            <a:cxnSpLocks/>
            <a:endCxn id="21" idx="3"/>
          </p:cNvCxnSpPr>
          <p:nvPr/>
        </p:nvCxnSpPr>
        <p:spPr>
          <a:xfrm flipH="1">
            <a:off x="3922891" y="2255770"/>
            <a:ext cx="619226" cy="361659"/>
          </a:xfrm>
          <a:prstGeom prst="straightConnector1">
            <a:avLst/>
          </a:prstGeom>
          <a:ln w="508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575CA2B-DF18-1842-B9C8-4F154D450E43}"/>
              </a:ext>
            </a:extLst>
          </p:cNvPr>
          <p:cNvCxnSpPr/>
          <p:nvPr/>
        </p:nvCxnSpPr>
        <p:spPr>
          <a:xfrm>
            <a:off x="5977556" y="1680106"/>
            <a:ext cx="0" cy="4717774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35DDF986-B57D-604F-8703-59ED38E2A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748" y="3532896"/>
            <a:ext cx="3291354" cy="192826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F72839-16B0-2649-9062-B54B9A9291D5}"/>
              </a:ext>
            </a:extLst>
          </p:cNvPr>
          <p:cNvSpPr txBox="1"/>
          <p:nvPr/>
        </p:nvSpPr>
        <p:spPr>
          <a:xfrm>
            <a:off x="4627351" y="2024937"/>
            <a:ext cx="939681" cy="46166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L1JBD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E245700-A994-2A4F-BDC2-9EC7A953BC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8463" y="1619646"/>
            <a:ext cx="2764174" cy="1802722"/>
          </a:xfrm>
          <a:prstGeom prst="rect">
            <a:avLst/>
          </a:prstGeom>
          <a:ln w="25400">
            <a:solidFill>
              <a:schemeClr val="dk1"/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255A950-EA21-C24C-84BB-D2CEE32301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8270" y="3755464"/>
            <a:ext cx="3175842" cy="2089370"/>
          </a:xfrm>
          <a:prstGeom prst="rect">
            <a:avLst/>
          </a:prstGeom>
          <a:ln w="25400">
            <a:solidFill>
              <a:schemeClr val="dk1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06B8198-FE89-444E-8306-30187539A3B5}"/>
              </a:ext>
            </a:extLst>
          </p:cNvPr>
          <p:cNvSpPr/>
          <p:nvPr/>
        </p:nvSpPr>
        <p:spPr>
          <a:xfrm>
            <a:off x="8564735" y="2304263"/>
            <a:ext cx="442912" cy="335176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0B539F-6D4A-0243-AEDC-E7D622EE95F4}"/>
              </a:ext>
            </a:extLst>
          </p:cNvPr>
          <p:cNvSpPr/>
          <p:nvPr/>
        </p:nvSpPr>
        <p:spPr>
          <a:xfrm>
            <a:off x="7404104" y="4757739"/>
            <a:ext cx="839784" cy="342900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0C9F7C7-96D9-CA45-AFEF-7B9A2DADF0C8}"/>
              </a:ext>
            </a:extLst>
          </p:cNvPr>
          <p:cNvCxnSpPr>
            <a:cxnSpLocks/>
          </p:cNvCxnSpPr>
          <p:nvPr/>
        </p:nvCxnSpPr>
        <p:spPr>
          <a:xfrm flipH="1">
            <a:off x="8171562" y="3277721"/>
            <a:ext cx="2658363" cy="1538857"/>
          </a:xfrm>
          <a:prstGeom prst="straightConnector1">
            <a:avLst/>
          </a:prstGeom>
          <a:ln w="508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B72798C-21C3-0647-88C7-44A8C1CBF839}"/>
              </a:ext>
            </a:extLst>
          </p:cNvPr>
          <p:cNvCxnSpPr>
            <a:cxnSpLocks/>
          </p:cNvCxnSpPr>
          <p:nvPr/>
        </p:nvCxnSpPr>
        <p:spPr>
          <a:xfrm flipH="1" flipV="1">
            <a:off x="9198993" y="2471851"/>
            <a:ext cx="1702893" cy="410438"/>
          </a:xfrm>
          <a:prstGeom prst="straightConnector1">
            <a:avLst/>
          </a:prstGeom>
          <a:ln w="508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21ABEBC4-4759-DD41-B089-38F3BAFEA797}"/>
              </a:ext>
            </a:extLst>
          </p:cNvPr>
          <p:cNvSpPr txBox="1"/>
          <p:nvPr/>
        </p:nvSpPr>
        <p:spPr>
          <a:xfrm>
            <a:off x="10901886" y="2816056"/>
            <a:ext cx="495649" cy="46166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6606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5" grpId="0" animBg="1"/>
      <p:bldP spid="15" grpId="0" animBg="1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755" y="915417"/>
            <a:ext cx="10806209" cy="603315"/>
          </a:xfrm>
        </p:spPr>
        <p:txBody>
          <a:bodyPr>
            <a:normAutofit fontScale="90000"/>
          </a:bodyPr>
          <a:lstStyle/>
          <a:p>
            <a:r>
              <a:rPr lang="en-US" dirty="0"/>
              <a:t>Attack Workflow – Terminal Verification</a:t>
            </a:r>
          </a:p>
        </p:txBody>
      </p:sp>
      <p:sp>
        <p:nvSpPr>
          <p:cNvPr id="20" name="Content Placeholder 7">
            <a:extLst>
              <a:ext uri="{FF2B5EF4-FFF2-40B4-BE49-F238E27FC236}">
                <a16:creationId xmlns:a16="http://schemas.microsoft.com/office/drawing/2014/main" id="{A0203E14-B0F1-E541-A912-28B924700F00}"/>
              </a:ext>
            </a:extLst>
          </p:cNvPr>
          <p:cNvSpPr txBox="1">
            <a:spLocks/>
          </p:cNvSpPr>
          <p:nvPr/>
        </p:nvSpPr>
        <p:spPr>
          <a:xfrm>
            <a:off x="632261" y="4340180"/>
            <a:ext cx="10997361" cy="174256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354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624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078" indent="-342900" algn="l" defTabSz="914354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04" indent="-285750" algn="l" defTabSz="914354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282" indent="-285750" algn="l" defTabSz="914354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459" indent="-285750" algn="l" defTabSz="914354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21" name="Content Placeholder 7">
            <a:extLst>
              <a:ext uri="{FF2B5EF4-FFF2-40B4-BE49-F238E27FC236}">
                <a16:creationId xmlns:a16="http://schemas.microsoft.com/office/drawing/2014/main" id="{6F799539-6765-8444-ABEB-2E1CC223CD8E}"/>
              </a:ext>
            </a:extLst>
          </p:cNvPr>
          <p:cNvSpPr txBox="1">
            <a:spLocks/>
          </p:cNvSpPr>
          <p:nvPr/>
        </p:nvSpPr>
        <p:spPr>
          <a:xfrm>
            <a:off x="1168821" y="5568769"/>
            <a:ext cx="10147356" cy="928008"/>
          </a:xfrm>
          <a:prstGeom prst="rect">
            <a:avLst/>
          </a:prstGeom>
          <a:ln w="25400">
            <a:noFill/>
          </a:ln>
        </p:spPr>
        <p:txBody>
          <a:bodyPr vert="horz" lIns="0" tIns="0" rIns="0" bIns="0" rtlCol="0">
            <a:normAutofit/>
          </a:bodyPr>
          <a:lstStyle>
            <a:lvl1pPr marL="342900" indent="-342900" algn="l" defTabSz="914354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624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078" indent="-342900" algn="l" defTabSz="914354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04" indent="-285750" algn="l" defTabSz="914354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282" indent="-285750" algn="l" defTabSz="914354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459" indent="-285750" algn="l" defTabSz="914354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en-US" sz="1600" dirty="0"/>
              <a:t>The attacker can just block the user’s request and sends only attacker’s push notification on </a:t>
            </a:r>
            <a:r>
              <a:rPr lang="en-US" sz="1600" b="1" dirty="0"/>
              <a:t>Confirm</a:t>
            </a:r>
            <a:r>
              <a:rPr lang="en-US" sz="1600" dirty="0"/>
              <a:t> variant.</a:t>
            </a:r>
          </a:p>
          <a:p>
            <a:pPr>
              <a:buFont typeface="Wingdings" pitchFamily="2" charset="2"/>
              <a:buChar char="ü"/>
            </a:pPr>
            <a:r>
              <a:rPr lang="en-US" sz="1600" dirty="0"/>
              <a:t>It can block user’s request and redirect the user to a page where an identical page with attacker’s unique identifier will be shown in </a:t>
            </a:r>
            <a:r>
              <a:rPr lang="en-US" sz="1600" b="1" dirty="0"/>
              <a:t>Compare-and-confirm</a:t>
            </a:r>
            <a:r>
              <a:rPr lang="en-US" sz="1600" dirty="0"/>
              <a:t> and </a:t>
            </a:r>
            <a:r>
              <a:rPr lang="en-US" sz="1600" b="1" dirty="0"/>
              <a:t>Select-and-confirm</a:t>
            </a:r>
            <a:r>
              <a:rPr lang="en-US" sz="1600" dirty="0"/>
              <a:t> variant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44C7B8-ECE1-F145-BA2F-2D0703A8CF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48017"/>
          <a:stretch/>
        </p:blipFill>
        <p:spPr>
          <a:xfrm>
            <a:off x="344560" y="1643006"/>
            <a:ext cx="2718900" cy="2476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F74780-BC37-8743-8DBE-BFD1E2229A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476"/>
          <a:stretch/>
        </p:blipFill>
        <p:spPr>
          <a:xfrm>
            <a:off x="3252853" y="1652320"/>
            <a:ext cx="2718899" cy="2476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052577-3773-B840-8A92-4577AFE8BB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b="42670"/>
          <a:stretch/>
        </p:blipFill>
        <p:spPr>
          <a:xfrm>
            <a:off x="6350539" y="1652320"/>
            <a:ext cx="2718900" cy="2476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8DA78A-D93B-A14B-BB02-92EAA98F66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b="41669"/>
          <a:stretch/>
        </p:blipFill>
        <p:spPr>
          <a:xfrm>
            <a:off x="9199730" y="1652321"/>
            <a:ext cx="2718898" cy="24767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62356F2-5FB6-BD4E-A1F8-02B3E2BE88A2}"/>
              </a:ext>
            </a:extLst>
          </p:cNvPr>
          <p:cNvSpPr txBox="1"/>
          <p:nvPr/>
        </p:nvSpPr>
        <p:spPr>
          <a:xfrm>
            <a:off x="889437" y="4215906"/>
            <a:ext cx="1334334" cy="341504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19" b="1" dirty="0"/>
              <a:t>Benign page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836A5A-01C4-CE4C-82CB-BCBECE7B3F77}"/>
              </a:ext>
            </a:extLst>
          </p:cNvPr>
          <p:cNvSpPr txBox="1"/>
          <p:nvPr/>
        </p:nvSpPr>
        <p:spPr>
          <a:xfrm>
            <a:off x="7181017" y="4231287"/>
            <a:ext cx="1334333" cy="341504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19" b="1" dirty="0"/>
              <a:t>Benign page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CDB389-9316-4C4B-87B2-6C3AF4D38AD5}"/>
              </a:ext>
            </a:extLst>
          </p:cNvPr>
          <p:cNvSpPr txBox="1"/>
          <p:nvPr/>
        </p:nvSpPr>
        <p:spPr>
          <a:xfrm>
            <a:off x="3549376" y="4255085"/>
            <a:ext cx="1919369" cy="3415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19" b="1" dirty="0"/>
              <a:t>Malicious page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E43717-520A-0A48-91F5-5E6FC82BF725}"/>
              </a:ext>
            </a:extLst>
          </p:cNvPr>
          <p:cNvSpPr txBox="1"/>
          <p:nvPr/>
        </p:nvSpPr>
        <p:spPr>
          <a:xfrm>
            <a:off x="9599494" y="4231287"/>
            <a:ext cx="1919369" cy="3415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19" b="1" dirty="0"/>
              <a:t>Malicious page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B5F9C2-8439-BE45-8D5D-9382EB3D0F22}"/>
              </a:ext>
            </a:extLst>
          </p:cNvPr>
          <p:cNvSpPr txBox="1"/>
          <p:nvPr/>
        </p:nvSpPr>
        <p:spPr>
          <a:xfrm>
            <a:off x="1985871" y="5014939"/>
            <a:ext cx="25339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9F0405"/>
                </a:solidFill>
              </a:rPr>
              <a:t>Compare-and-confirm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237626B-49B7-054D-A0CB-4FA08B831F48}"/>
              </a:ext>
            </a:extLst>
          </p:cNvPr>
          <p:cNvSpPr txBox="1"/>
          <p:nvPr/>
        </p:nvSpPr>
        <p:spPr>
          <a:xfrm>
            <a:off x="8312660" y="5053382"/>
            <a:ext cx="22019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9F0405"/>
                </a:solidFill>
              </a:rPr>
              <a:t>Select-and-confirm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C09C060B-F691-324F-B612-789BFC4C353E}"/>
              </a:ext>
            </a:extLst>
          </p:cNvPr>
          <p:cNvSpPr/>
          <p:nvPr/>
        </p:nvSpPr>
        <p:spPr>
          <a:xfrm rot="16200000">
            <a:off x="2863405" y="3239188"/>
            <a:ext cx="400110" cy="3254341"/>
          </a:xfrm>
          <a:prstGeom prst="leftBrace">
            <a:avLst/>
          </a:prstGeom>
          <a:ln w="50800">
            <a:solidFill>
              <a:srgbClr val="9F04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0DF81E63-DE1D-9343-8AD2-282264F5F9BC}"/>
              </a:ext>
            </a:extLst>
          </p:cNvPr>
          <p:cNvSpPr/>
          <p:nvPr/>
        </p:nvSpPr>
        <p:spPr>
          <a:xfrm rot="16200000">
            <a:off x="9137105" y="3235865"/>
            <a:ext cx="400110" cy="3254341"/>
          </a:xfrm>
          <a:prstGeom prst="leftBrace">
            <a:avLst/>
          </a:prstGeom>
          <a:ln w="50800">
            <a:solidFill>
              <a:srgbClr val="9F04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70D93A9-B827-F54B-A278-39691D6BCD8D}"/>
              </a:ext>
            </a:extLst>
          </p:cNvPr>
          <p:cNvSpPr/>
          <p:nvPr/>
        </p:nvSpPr>
        <p:spPr>
          <a:xfrm>
            <a:off x="4509060" y="1649833"/>
            <a:ext cx="730369" cy="19367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46D7F45-7592-A44A-8C74-E1B20ABA5E4D}"/>
              </a:ext>
            </a:extLst>
          </p:cNvPr>
          <p:cNvSpPr/>
          <p:nvPr/>
        </p:nvSpPr>
        <p:spPr>
          <a:xfrm>
            <a:off x="10388837" y="1654856"/>
            <a:ext cx="730369" cy="19367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5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3" grpId="0" animBg="1"/>
      <p:bldP spid="14" grpId="0" animBg="1"/>
      <p:bldP spid="16" grpId="0" animBg="1"/>
      <p:bldP spid="18" grpId="0" animBg="1"/>
      <p:bldP spid="5" grpId="0"/>
      <p:bldP spid="22" grpId="0"/>
      <p:bldP spid="6" grpId="0" animBg="1"/>
      <p:bldP spid="23" grpId="0" animBg="1"/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755" y="915417"/>
            <a:ext cx="10806209" cy="603315"/>
          </a:xfrm>
        </p:spPr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8366" y="1518732"/>
            <a:ext cx="5417634" cy="465823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000" dirty="0"/>
              <a:t>Background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Authentication Information and terminal verification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Attack Design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Threat Model and Attack Components.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Attack Workflow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Evaluation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Detectability 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User Study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Summary of results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Limitation, Potential Mitigation and Future Works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Questions</a:t>
            </a:r>
          </a:p>
          <a:p>
            <a:pPr lvl="1">
              <a:lnSpc>
                <a:spcPct val="110000"/>
              </a:lnSpc>
            </a:pPr>
            <a:endParaRPr lang="en-US" sz="1600" dirty="0"/>
          </a:p>
          <a:p>
            <a:pPr marL="457188" lvl="1" indent="0">
              <a:lnSpc>
                <a:spcPct val="110000"/>
              </a:lnSpc>
              <a:buNone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2506D2-74A2-2D44-90CB-C80AC2880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951" y="1875920"/>
            <a:ext cx="5200746" cy="34598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DE8169D-A785-DB40-8AC2-47A274F71E03}"/>
              </a:ext>
            </a:extLst>
          </p:cNvPr>
          <p:cNvSpPr/>
          <p:nvPr/>
        </p:nvSpPr>
        <p:spPr>
          <a:xfrm>
            <a:off x="1143001" y="3399160"/>
            <a:ext cx="1457325" cy="467231"/>
          </a:xfrm>
          <a:prstGeom prst="rect">
            <a:avLst/>
          </a:prstGeom>
          <a:solidFill>
            <a:srgbClr val="9F0405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485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755" y="915417"/>
            <a:ext cx="10806209" cy="603315"/>
          </a:xfrm>
        </p:spPr>
        <p:txBody>
          <a:bodyPr>
            <a:normAutofit fontScale="90000"/>
          </a:bodyPr>
          <a:lstStyle/>
          <a:p>
            <a:r>
              <a:rPr lang="en-US" dirty="0"/>
              <a:t>Detectability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009AF37-4694-7147-9ECC-46F8E78642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821202"/>
              </p:ext>
            </p:extLst>
          </p:nvPr>
        </p:nvGraphicFramePr>
        <p:xfrm>
          <a:off x="546755" y="2313944"/>
          <a:ext cx="4182408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7924">
                  <a:extLst>
                    <a:ext uri="{9D8B030D-6E8A-4147-A177-3AD203B41FA5}">
                      <a16:colId xmlns:a16="http://schemas.microsoft.com/office/drawing/2014/main" val="3468397114"/>
                    </a:ext>
                  </a:extLst>
                </a:gridCol>
                <a:gridCol w="1754484">
                  <a:extLst>
                    <a:ext uri="{9D8B030D-6E8A-4147-A177-3AD203B41FA5}">
                      <a16:colId xmlns:a16="http://schemas.microsoft.com/office/drawing/2014/main" val="32911246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Detected?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9161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Windows Defender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7449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Avast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638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MalwareBytes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1674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Kaspersky Security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5526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Sophos Home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5029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Avira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5160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AVG</a:t>
                      </a:r>
                      <a:r>
                        <a:rPr lang="en-US" baseline="30000" dirty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1400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VirusTotal</a:t>
                      </a:r>
                      <a:r>
                        <a:rPr lang="en-US" baseline="30000" dirty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6767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Mcafee</a:t>
                      </a:r>
                      <a:r>
                        <a:rPr lang="en-US" dirty="0"/>
                        <a:t> Total Protection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1262280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1EF5FCC2-457F-D04E-9C4B-B983A2CFE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532" y="5393530"/>
            <a:ext cx="274583" cy="2500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A91101E-676F-FE49-8003-5B8500988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034" y="5025927"/>
            <a:ext cx="274583" cy="250037"/>
          </a:xfrm>
          <a:prstGeom prst="rect">
            <a:avLst/>
          </a:prstGeom>
        </p:spPr>
      </p:pic>
      <p:sp>
        <p:nvSpPr>
          <p:cNvPr id="20" name="Multiply 19">
            <a:extLst>
              <a:ext uri="{FF2B5EF4-FFF2-40B4-BE49-F238E27FC236}">
                <a16:creationId xmlns:a16="http://schemas.microsoft.com/office/drawing/2014/main" id="{DC5F8F56-A6BC-C34C-8E62-DB192CEC8863}"/>
              </a:ext>
            </a:extLst>
          </p:cNvPr>
          <p:cNvSpPr/>
          <p:nvPr/>
        </p:nvSpPr>
        <p:spPr>
          <a:xfrm>
            <a:off x="3450453" y="2793991"/>
            <a:ext cx="322740" cy="247888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ultiply 20">
            <a:extLst>
              <a:ext uri="{FF2B5EF4-FFF2-40B4-BE49-F238E27FC236}">
                <a16:creationId xmlns:a16="http://schemas.microsoft.com/office/drawing/2014/main" id="{CE8861AD-7701-3E48-A5E8-AEA7F5B210CA}"/>
              </a:ext>
            </a:extLst>
          </p:cNvPr>
          <p:cNvSpPr/>
          <p:nvPr/>
        </p:nvSpPr>
        <p:spPr>
          <a:xfrm>
            <a:off x="3461537" y="3178633"/>
            <a:ext cx="322740" cy="247888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ultiply 21">
            <a:extLst>
              <a:ext uri="{FF2B5EF4-FFF2-40B4-BE49-F238E27FC236}">
                <a16:creationId xmlns:a16="http://schemas.microsoft.com/office/drawing/2014/main" id="{E2523EFE-2D72-A648-ABEA-C443C6679EE6}"/>
              </a:ext>
            </a:extLst>
          </p:cNvPr>
          <p:cNvSpPr/>
          <p:nvPr/>
        </p:nvSpPr>
        <p:spPr>
          <a:xfrm>
            <a:off x="3457825" y="3505609"/>
            <a:ext cx="322740" cy="247888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ultiply 22">
            <a:extLst>
              <a:ext uri="{FF2B5EF4-FFF2-40B4-BE49-F238E27FC236}">
                <a16:creationId xmlns:a16="http://schemas.microsoft.com/office/drawing/2014/main" id="{8D3784B4-0434-8D45-964A-4B98941EB3B4}"/>
              </a:ext>
            </a:extLst>
          </p:cNvPr>
          <p:cNvSpPr/>
          <p:nvPr/>
        </p:nvSpPr>
        <p:spPr>
          <a:xfrm>
            <a:off x="3474532" y="3929445"/>
            <a:ext cx="322740" cy="247888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ultiply 23">
            <a:extLst>
              <a:ext uri="{FF2B5EF4-FFF2-40B4-BE49-F238E27FC236}">
                <a16:creationId xmlns:a16="http://schemas.microsoft.com/office/drawing/2014/main" id="{87AA8537-9AC8-914E-9CDA-AD01B735C6E5}"/>
              </a:ext>
            </a:extLst>
          </p:cNvPr>
          <p:cNvSpPr/>
          <p:nvPr/>
        </p:nvSpPr>
        <p:spPr>
          <a:xfrm>
            <a:off x="3474532" y="4297082"/>
            <a:ext cx="322740" cy="247888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ultiply 24">
            <a:extLst>
              <a:ext uri="{FF2B5EF4-FFF2-40B4-BE49-F238E27FC236}">
                <a16:creationId xmlns:a16="http://schemas.microsoft.com/office/drawing/2014/main" id="{C64B1FCE-C795-C445-AC0C-CD24EDB8639E}"/>
              </a:ext>
            </a:extLst>
          </p:cNvPr>
          <p:cNvSpPr/>
          <p:nvPr/>
        </p:nvSpPr>
        <p:spPr>
          <a:xfrm>
            <a:off x="3474987" y="4654204"/>
            <a:ext cx="322740" cy="247888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ultiply 25">
            <a:extLst>
              <a:ext uri="{FF2B5EF4-FFF2-40B4-BE49-F238E27FC236}">
                <a16:creationId xmlns:a16="http://schemas.microsoft.com/office/drawing/2014/main" id="{C3AE50B2-139F-1C44-8DE9-3DCCB42FBF8B}"/>
              </a:ext>
            </a:extLst>
          </p:cNvPr>
          <p:cNvSpPr/>
          <p:nvPr/>
        </p:nvSpPr>
        <p:spPr>
          <a:xfrm>
            <a:off x="3457825" y="5731112"/>
            <a:ext cx="322740" cy="247888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4EB143-65D3-684F-B56F-6743953780DF}"/>
              </a:ext>
            </a:extLst>
          </p:cNvPr>
          <p:cNvSpPr txBox="1"/>
          <p:nvPr/>
        </p:nvSpPr>
        <p:spPr>
          <a:xfrm>
            <a:off x="432456" y="6022344"/>
            <a:ext cx="5911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1. After showing the warning the program is allowed to run.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2A053B-B9A5-E841-960F-898E828F1A17}"/>
              </a:ext>
            </a:extLst>
          </p:cNvPr>
          <p:cNvSpPr txBox="1"/>
          <p:nvPr/>
        </p:nvSpPr>
        <p:spPr>
          <a:xfrm>
            <a:off x="432456" y="6229350"/>
            <a:ext cx="4925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2. Only 2 engines detected it, which turns out to be a false alarm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F4A334-241D-134B-B9F1-68841779C07C}"/>
              </a:ext>
            </a:extLst>
          </p:cNvPr>
          <p:cNvSpPr txBox="1"/>
          <p:nvPr/>
        </p:nvSpPr>
        <p:spPr>
          <a:xfrm>
            <a:off x="536855" y="1715710"/>
            <a:ext cx="3203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9F0405"/>
                </a:solidFill>
              </a:rPr>
              <a:t>Anti-malware Programs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ED9035D-251F-6045-B9CA-BAE2D106FCEE}"/>
              </a:ext>
            </a:extLst>
          </p:cNvPr>
          <p:cNvCxnSpPr/>
          <p:nvPr/>
        </p:nvCxnSpPr>
        <p:spPr>
          <a:xfrm>
            <a:off x="5634656" y="1751921"/>
            <a:ext cx="0" cy="4717774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F772B1D-A477-634A-B6C7-3A8FD1EF129B}"/>
              </a:ext>
            </a:extLst>
          </p:cNvPr>
          <p:cNvSpPr txBox="1"/>
          <p:nvPr/>
        </p:nvSpPr>
        <p:spPr>
          <a:xfrm>
            <a:off x="5910957" y="1715710"/>
            <a:ext cx="2756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9F0405"/>
                </a:solidFill>
              </a:rPr>
              <a:t>Same Service Attack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D2DBF2-9E54-DD49-A0EF-9FEC48042CAD}"/>
              </a:ext>
            </a:extLst>
          </p:cNvPr>
          <p:cNvSpPr txBox="1"/>
          <p:nvPr/>
        </p:nvSpPr>
        <p:spPr>
          <a:xfrm>
            <a:off x="5899404" y="2674799"/>
            <a:ext cx="2401634" cy="1754326"/>
          </a:xfrm>
          <a:prstGeom prst="rect">
            <a:avLst/>
          </a:prstGeom>
          <a:noFill/>
          <a:ln w="25400"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Service Name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Logo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Location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IP Address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Device name/ Operating System</a:t>
            </a:r>
          </a:p>
        </p:txBody>
      </p:sp>
      <p:sp>
        <p:nvSpPr>
          <p:cNvPr id="29" name="Down Arrow 28">
            <a:extLst>
              <a:ext uri="{FF2B5EF4-FFF2-40B4-BE49-F238E27FC236}">
                <a16:creationId xmlns:a16="http://schemas.microsoft.com/office/drawing/2014/main" id="{A4B6DC57-98BC-F34C-AFD9-527841A7F42C}"/>
              </a:ext>
            </a:extLst>
          </p:cNvPr>
          <p:cNvSpPr/>
          <p:nvPr/>
        </p:nvSpPr>
        <p:spPr>
          <a:xfrm>
            <a:off x="6804808" y="2143520"/>
            <a:ext cx="484603" cy="461665"/>
          </a:xfrm>
          <a:prstGeom prst="downArrow">
            <a:avLst/>
          </a:prstGeom>
          <a:solidFill>
            <a:srgbClr val="9F04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119D2A6-32DC-D240-8B69-78A44412DD2E}"/>
              </a:ext>
            </a:extLst>
          </p:cNvPr>
          <p:cNvSpPr txBox="1"/>
          <p:nvPr/>
        </p:nvSpPr>
        <p:spPr>
          <a:xfrm>
            <a:off x="7328798" y="2138599"/>
            <a:ext cx="233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Only single notification</a:t>
            </a:r>
          </a:p>
        </p:txBody>
      </p:sp>
      <p:sp>
        <p:nvSpPr>
          <p:cNvPr id="31" name="Down Arrow 30">
            <a:extLst>
              <a:ext uri="{FF2B5EF4-FFF2-40B4-BE49-F238E27FC236}">
                <a16:creationId xmlns:a16="http://schemas.microsoft.com/office/drawing/2014/main" id="{E88BEA49-7E7A-0747-8A5D-4FEC6B05431A}"/>
              </a:ext>
            </a:extLst>
          </p:cNvPr>
          <p:cNvSpPr/>
          <p:nvPr/>
        </p:nvSpPr>
        <p:spPr>
          <a:xfrm rot="16200000">
            <a:off x="8425564" y="3293914"/>
            <a:ext cx="484603" cy="461665"/>
          </a:xfrm>
          <a:prstGeom prst="downArrow">
            <a:avLst/>
          </a:prstGeom>
          <a:solidFill>
            <a:srgbClr val="9F04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D282E9E-ED15-5749-A217-732A43E59CC5}"/>
              </a:ext>
            </a:extLst>
          </p:cNvPr>
          <p:cNvSpPr txBox="1"/>
          <p:nvPr/>
        </p:nvSpPr>
        <p:spPr>
          <a:xfrm>
            <a:off x="8999472" y="3100911"/>
            <a:ext cx="26457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The users have no way to detect the </a:t>
            </a:r>
            <a:r>
              <a:rPr lang="en-US" b="1" dirty="0">
                <a:solidFill>
                  <a:srgbClr val="C00000"/>
                </a:solidFill>
              </a:rPr>
              <a:t>Same-service</a:t>
            </a:r>
            <a:r>
              <a:rPr lang="en-US" b="1" dirty="0">
                <a:solidFill>
                  <a:srgbClr val="002060"/>
                </a:solidFill>
              </a:rPr>
              <a:t> attack from notification.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B44C686-0E12-1D48-929C-6AF464FAB68A}"/>
              </a:ext>
            </a:extLst>
          </p:cNvPr>
          <p:cNvSpPr txBox="1"/>
          <p:nvPr/>
        </p:nvSpPr>
        <p:spPr>
          <a:xfrm>
            <a:off x="5899404" y="4739343"/>
            <a:ext cx="2842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9F0405"/>
                </a:solidFill>
              </a:rPr>
              <a:t>Cross-service Attack</a:t>
            </a:r>
          </a:p>
        </p:txBody>
      </p:sp>
      <p:sp>
        <p:nvSpPr>
          <p:cNvPr id="34" name="Down Arrow 33">
            <a:extLst>
              <a:ext uri="{FF2B5EF4-FFF2-40B4-BE49-F238E27FC236}">
                <a16:creationId xmlns:a16="http://schemas.microsoft.com/office/drawing/2014/main" id="{9D653ED0-9D04-7541-831F-C76AAF1EDC68}"/>
              </a:ext>
            </a:extLst>
          </p:cNvPr>
          <p:cNvSpPr/>
          <p:nvPr/>
        </p:nvSpPr>
        <p:spPr>
          <a:xfrm>
            <a:off x="6836120" y="5262778"/>
            <a:ext cx="484603" cy="461665"/>
          </a:xfrm>
          <a:prstGeom prst="downArrow">
            <a:avLst/>
          </a:prstGeom>
          <a:solidFill>
            <a:srgbClr val="9F04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DB19B4D-8574-4343-BB56-89907B4C2700}"/>
              </a:ext>
            </a:extLst>
          </p:cNvPr>
          <p:cNvSpPr txBox="1"/>
          <p:nvPr/>
        </p:nvSpPr>
        <p:spPr>
          <a:xfrm>
            <a:off x="5949859" y="5786213"/>
            <a:ext cx="2639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Service Name and logo will be different</a:t>
            </a:r>
          </a:p>
        </p:txBody>
      </p:sp>
      <p:sp>
        <p:nvSpPr>
          <p:cNvPr id="36" name="Down Arrow 35">
            <a:extLst>
              <a:ext uri="{FF2B5EF4-FFF2-40B4-BE49-F238E27FC236}">
                <a16:creationId xmlns:a16="http://schemas.microsoft.com/office/drawing/2014/main" id="{F12C40A5-E162-2244-9F94-F2E9A60672FB}"/>
              </a:ext>
            </a:extLst>
          </p:cNvPr>
          <p:cNvSpPr/>
          <p:nvPr/>
        </p:nvSpPr>
        <p:spPr>
          <a:xfrm rot="16200000">
            <a:off x="8337931" y="5827360"/>
            <a:ext cx="484603" cy="461665"/>
          </a:xfrm>
          <a:prstGeom prst="downArrow">
            <a:avLst/>
          </a:prstGeom>
          <a:solidFill>
            <a:srgbClr val="9F04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1185030-0447-E84A-AFF5-231AD6B5CD3B}"/>
              </a:ext>
            </a:extLst>
          </p:cNvPr>
          <p:cNvSpPr txBox="1"/>
          <p:nvPr/>
        </p:nvSpPr>
        <p:spPr>
          <a:xfrm>
            <a:off x="8982765" y="5287246"/>
            <a:ext cx="27022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F0405"/>
                </a:solidFill>
              </a:rPr>
              <a:t>Can users notice the change in service and logo and detect the cross-service attack?</a:t>
            </a:r>
          </a:p>
        </p:txBody>
      </p:sp>
    </p:spTree>
    <p:extLst>
      <p:ext uri="{BB962C8B-B14F-4D97-AF65-F5344CB8AC3E}">
        <p14:creationId xmlns:p14="http://schemas.microsoft.com/office/powerpoint/2010/main" val="296344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4" grpId="0"/>
      <p:bldP spid="6" grpId="0"/>
      <p:bldP spid="9" grpId="0"/>
      <p:bldP spid="28" grpId="0"/>
      <p:bldP spid="12" grpId="0" animBg="1"/>
      <p:bldP spid="29" grpId="0" animBg="1"/>
      <p:bldP spid="30" grpId="0"/>
      <p:bldP spid="31" grpId="0" animBg="1"/>
      <p:bldP spid="32" grpId="0"/>
      <p:bldP spid="33" grpId="0"/>
      <p:bldP spid="34" grpId="0" animBg="1"/>
      <p:bldP spid="35" grpId="0"/>
      <p:bldP spid="36" grpId="0" animBg="1"/>
      <p:bldP spid="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755" y="915417"/>
            <a:ext cx="10806209" cy="603315"/>
          </a:xfrm>
        </p:spPr>
        <p:txBody>
          <a:bodyPr>
            <a:normAutofit fontScale="90000"/>
          </a:bodyPr>
          <a:lstStyle/>
          <a:p>
            <a:r>
              <a:rPr lang="en-US" dirty="0"/>
              <a:t>User Study - Design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A929AF-695E-A04C-BAD3-92F1471F8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5300" y="714375"/>
            <a:ext cx="3366090" cy="40206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1FC55A-D0BC-4E49-B38B-0D4C2AEF2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300" y="5060408"/>
            <a:ext cx="3429000" cy="12827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E0742E5-4F2B-1E43-92C7-C85D8715234E}"/>
              </a:ext>
            </a:extLst>
          </p:cNvPr>
          <p:cNvSpPr txBox="1"/>
          <p:nvPr/>
        </p:nvSpPr>
        <p:spPr>
          <a:xfrm>
            <a:off x="1709671" y="1719774"/>
            <a:ext cx="4386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Evaluate Detectability of Cross Service Attack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FAE670-2445-504D-BAD4-CD61873BBDDC}"/>
              </a:ext>
            </a:extLst>
          </p:cNvPr>
          <p:cNvSpPr txBox="1"/>
          <p:nvPr/>
        </p:nvSpPr>
        <p:spPr>
          <a:xfrm>
            <a:off x="820081" y="1719774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Purpose: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CAD643-2425-C94E-887E-CFA9566269EA}"/>
              </a:ext>
            </a:extLst>
          </p:cNvPr>
          <p:cNvSpPr txBox="1"/>
          <p:nvPr/>
        </p:nvSpPr>
        <p:spPr>
          <a:xfrm>
            <a:off x="853382" y="2366240"/>
            <a:ext cx="6476106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20 participants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600 requests (420 benign and 180 cross service)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Each participant encountered 30 requests (21 benign and 9 cross-service)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Cross service requests send to the participants in random order.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D64C59-5EBE-2B49-B09B-012B767A104C}"/>
              </a:ext>
            </a:extLst>
          </p:cNvPr>
          <p:cNvSpPr txBox="1"/>
          <p:nvPr/>
        </p:nvSpPr>
        <p:spPr>
          <a:xfrm>
            <a:off x="754027" y="4328780"/>
            <a:ext cx="1357277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Orientation Phase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CD19DEE-D08D-D243-BA28-AED4BE97A2AC}"/>
              </a:ext>
            </a:extLst>
          </p:cNvPr>
          <p:cNvSpPr txBox="1"/>
          <p:nvPr/>
        </p:nvSpPr>
        <p:spPr>
          <a:xfrm>
            <a:off x="2584293" y="4328779"/>
            <a:ext cx="1507142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Pre-test Questionnaire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F693CE-DC93-5543-BF0A-D009E32E05EB}"/>
              </a:ext>
            </a:extLst>
          </p:cNvPr>
          <p:cNvSpPr txBox="1"/>
          <p:nvPr/>
        </p:nvSpPr>
        <p:spPr>
          <a:xfrm>
            <a:off x="4700609" y="4318919"/>
            <a:ext cx="1795462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Familiarization Phase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C245442-9204-0045-8688-636F7EE4110E}"/>
              </a:ext>
            </a:extLst>
          </p:cNvPr>
          <p:cNvSpPr txBox="1"/>
          <p:nvPr/>
        </p:nvSpPr>
        <p:spPr>
          <a:xfrm>
            <a:off x="5071408" y="5480918"/>
            <a:ext cx="1507142" cy="9233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Data collection Phase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B6DE39-FDEE-B948-AE8E-9427B353B4A8}"/>
              </a:ext>
            </a:extLst>
          </p:cNvPr>
          <p:cNvSpPr txBox="1"/>
          <p:nvPr/>
        </p:nvSpPr>
        <p:spPr>
          <a:xfrm>
            <a:off x="2623462" y="5480918"/>
            <a:ext cx="1507142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Post-test Questionnaire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8E6F6BD-5544-9F4B-8C1B-0023B72F62B1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2111304" y="4642084"/>
            <a:ext cx="472989" cy="9861"/>
          </a:xfrm>
          <a:prstGeom prst="straightConnector1">
            <a:avLst/>
          </a:prstGeom>
          <a:ln w="38100">
            <a:solidFill>
              <a:srgbClr val="9F040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F1D8021-BED3-D24A-89C6-7B4B4213533F}"/>
              </a:ext>
            </a:extLst>
          </p:cNvPr>
          <p:cNvCxnSpPr>
            <a:cxnSpLocks/>
          </p:cNvCxnSpPr>
          <p:nvPr/>
        </p:nvCxnSpPr>
        <p:spPr>
          <a:xfrm>
            <a:off x="4130604" y="4637153"/>
            <a:ext cx="472989" cy="9861"/>
          </a:xfrm>
          <a:prstGeom prst="straightConnector1">
            <a:avLst/>
          </a:prstGeom>
          <a:ln w="38100">
            <a:solidFill>
              <a:srgbClr val="9F040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799F002-7BF9-D64B-A1B8-140365668B93}"/>
              </a:ext>
            </a:extLst>
          </p:cNvPr>
          <p:cNvCxnSpPr>
            <a:cxnSpLocks/>
          </p:cNvCxnSpPr>
          <p:nvPr/>
        </p:nvCxnSpPr>
        <p:spPr>
          <a:xfrm>
            <a:off x="5823234" y="5060408"/>
            <a:ext cx="0" cy="404867"/>
          </a:xfrm>
          <a:prstGeom prst="straightConnector1">
            <a:avLst/>
          </a:prstGeom>
          <a:ln w="38100">
            <a:solidFill>
              <a:srgbClr val="9F040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F2F0950-E4CD-6544-9697-54EC659CE496}"/>
              </a:ext>
            </a:extLst>
          </p:cNvPr>
          <p:cNvCxnSpPr>
            <a:cxnSpLocks/>
          </p:cNvCxnSpPr>
          <p:nvPr/>
        </p:nvCxnSpPr>
        <p:spPr>
          <a:xfrm flipH="1">
            <a:off x="4130604" y="5701758"/>
            <a:ext cx="940804" cy="0"/>
          </a:xfrm>
          <a:prstGeom prst="straightConnector1">
            <a:avLst/>
          </a:prstGeom>
          <a:ln w="38100">
            <a:solidFill>
              <a:srgbClr val="9F040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9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19" grpId="0" animBg="1"/>
      <p:bldP spid="23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755" y="915417"/>
            <a:ext cx="10806209" cy="603315"/>
          </a:xfrm>
        </p:spPr>
        <p:txBody>
          <a:bodyPr>
            <a:normAutofit fontScale="90000"/>
          </a:bodyPr>
          <a:lstStyle/>
          <a:p>
            <a:r>
              <a:rPr lang="en-US" dirty="0"/>
              <a:t>Factors of Authentication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ACFC8E-EB81-FF4E-BFC6-573C026C9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277" y="1682573"/>
            <a:ext cx="1813650" cy="16898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442283-1233-6347-BC6C-21F7A3E94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884" y="1682572"/>
            <a:ext cx="2738681" cy="16898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FCBA8D-72CC-0646-817D-4266E065C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6071" y="1652708"/>
            <a:ext cx="2738681" cy="16898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95D90C-4BBA-5149-A904-712E2A1CC32C}"/>
              </a:ext>
            </a:extLst>
          </p:cNvPr>
          <p:cNvSpPr txBox="1"/>
          <p:nvPr/>
        </p:nvSpPr>
        <p:spPr>
          <a:xfrm>
            <a:off x="466952" y="3504449"/>
            <a:ext cx="29594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Something the User</a:t>
            </a:r>
          </a:p>
          <a:p>
            <a:pPr algn="ctr"/>
            <a:r>
              <a:rPr lang="en-US" sz="2400" b="1" dirty="0"/>
              <a:t>knows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5002EB-5DB2-2547-976A-4DB8B416766D}"/>
              </a:ext>
            </a:extLst>
          </p:cNvPr>
          <p:cNvSpPr txBox="1"/>
          <p:nvPr/>
        </p:nvSpPr>
        <p:spPr>
          <a:xfrm>
            <a:off x="4055898" y="3513284"/>
            <a:ext cx="29594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Something the User</a:t>
            </a:r>
          </a:p>
          <a:p>
            <a:pPr algn="ctr"/>
            <a:r>
              <a:rPr lang="en-US" sz="2400" b="1" dirty="0"/>
              <a:t>has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A8E71E-9F74-0342-8B75-906C669D90A7}"/>
              </a:ext>
            </a:extLst>
          </p:cNvPr>
          <p:cNvSpPr txBox="1"/>
          <p:nvPr/>
        </p:nvSpPr>
        <p:spPr>
          <a:xfrm>
            <a:off x="8437501" y="3429000"/>
            <a:ext cx="29594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Something the User</a:t>
            </a:r>
          </a:p>
          <a:p>
            <a:pPr algn="ctr"/>
            <a:r>
              <a:rPr lang="en-US" sz="2400" b="1" dirty="0"/>
              <a:t>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8FB692-A93D-5D4D-BC18-A40196DC3AFA}"/>
              </a:ext>
            </a:extLst>
          </p:cNvPr>
          <p:cNvSpPr txBox="1"/>
          <p:nvPr/>
        </p:nvSpPr>
        <p:spPr>
          <a:xfrm>
            <a:off x="1064070" y="4819966"/>
            <a:ext cx="169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Password, PIN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7CF4E7-DA6F-544E-AB5B-2D6885F779C1}"/>
              </a:ext>
            </a:extLst>
          </p:cNvPr>
          <p:cNvSpPr txBox="1"/>
          <p:nvPr/>
        </p:nvSpPr>
        <p:spPr>
          <a:xfrm>
            <a:off x="3652852" y="4720629"/>
            <a:ext cx="3852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Examples</a:t>
            </a:r>
            <a:r>
              <a:rPr lang="en-US" dirty="0"/>
              <a:t>: Smartphone, Smartwatch,</a:t>
            </a:r>
          </a:p>
          <a:p>
            <a:pPr algn="ctr"/>
            <a:r>
              <a:rPr lang="en-US" dirty="0"/>
              <a:t>Security Key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A432C9-1C24-744B-8EE1-EB33D180610B}"/>
              </a:ext>
            </a:extLst>
          </p:cNvPr>
          <p:cNvSpPr txBox="1"/>
          <p:nvPr/>
        </p:nvSpPr>
        <p:spPr>
          <a:xfrm>
            <a:off x="8299003" y="4720629"/>
            <a:ext cx="349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Examples</a:t>
            </a:r>
            <a:r>
              <a:rPr lang="en-US" dirty="0"/>
              <a:t>: Fingerprint, Iris, Voice</a:t>
            </a:r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D7BD1B05-5174-5640-A562-D6DE633A6919}"/>
              </a:ext>
            </a:extLst>
          </p:cNvPr>
          <p:cNvSpPr/>
          <p:nvPr/>
        </p:nvSpPr>
        <p:spPr>
          <a:xfrm>
            <a:off x="1669102" y="4344281"/>
            <a:ext cx="484632" cy="444073"/>
          </a:xfrm>
          <a:prstGeom prst="downArrow">
            <a:avLst/>
          </a:prstGeom>
          <a:solidFill>
            <a:srgbClr val="5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B1C95DA8-7A0F-534F-A1BB-C12A61ACF213}"/>
              </a:ext>
            </a:extLst>
          </p:cNvPr>
          <p:cNvSpPr/>
          <p:nvPr/>
        </p:nvSpPr>
        <p:spPr>
          <a:xfrm>
            <a:off x="5279908" y="4347988"/>
            <a:ext cx="484632" cy="444073"/>
          </a:xfrm>
          <a:prstGeom prst="downArrow">
            <a:avLst/>
          </a:prstGeom>
          <a:solidFill>
            <a:srgbClr val="5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BA7E8517-2A60-6B40-8813-0D0B32F8D24C}"/>
              </a:ext>
            </a:extLst>
          </p:cNvPr>
          <p:cNvSpPr/>
          <p:nvPr/>
        </p:nvSpPr>
        <p:spPr>
          <a:xfrm>
            <a:off x="9693095" y="4280263"/>
            <a:ext cx="484632" cy="444073"/>
          </a:xfrm>
          <a:prstGeom prst="downArrow">
            <a:avLst/>
          </a:prstGeom>
          <a:solidFill>
            <a:srgbClr val="5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FDC61A3-70C6-844A-BBB6-E87B90B45019}"/>
              </a:ext>
            </a:extLst>
          </p:cNvPr>
          <p:cNvCxnSpPr>
            <a:cxnSpLocks/>
          </p:cNvCxnSpPr>
          <p:nvPr/>
        </p:nvCxnSpPr>
        <p:spPr>
          <a:xfrm>
            <a:off x="3498574" y="1431235"/>
            <a:ext cx="0" cy="3658726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A0014FE-E945-124D-98EB-0151DA5DB283}"/>
              </a:ext>
            </a:extLst>
          </p:cNvPr>
          <p:cNvCxnSpPr>
            <a:cxnSpLocks/>
          </p:cNvCxnSpPr>
          <p:nvPr/>
        </p:nvCxnSpPr>
        <p:spPr>
          <a:xfrm>
            <a:off x="7785652" y="1431235"/>
            <a:ext cx="0" cy="3658726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59567F1-B288-7B42-A6BE-6C719EC0DFEA}"/>
              </a:ext>
            </a:extLst>
          </p:cNvPr>
          <p:cNvSpPr txBox="1"/>
          <p:nvPr/>
        </p:nvSpPr>
        <p:spPr>
          <a:xfrm>
            <a:off x="3158492" y="5782309"/>
            <a:ext cx="52790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Multi Factor Authentication can be combination</a:t>
            </a:r>
          </a:p>
          <a:p>
            <a:pPr algn="ctr"/>
            <a:r>
              <a:rPr lang="en-US" sz="2000" b="1" dirty="0">
                <a:solidFill>
                  <a:srgbClr val="C00000"/>
                </a:solidFill>
              </a:rPr>
              <a:t>of 3 authentication factors</a:t>
            </a:r>
          </a:p>
        </p:txBody>
      </p:sp>
    </p:spTree>
    <p:extLst>
      <p:ext uri="{BB962C8B-B14F-4D97-AF65-F5344CB8AC3E}">
        <p14:creationId xmlns:p14="http://schemas.microsoft.com/office/powerpoint/2010/main" val="95159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 animBg="1"/>
      <p:bldP spid="19" grpId="0" animBg="1"/>
      <p:bldP spid="20" grpId="0" animBg="1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755" y="915417"/>
            <a:ext cx="10806209" cy="603315"/>
          </a:xfrm>
        </p:spPr>
        <p:txBody>
          <a:bodyPr>
            <a:normAutofit fontScale="90000"/>
          </a:bodyPr>
          <a:lstStyle/>
          <a:p>
            <a:r>
              <a:rPr lang="en-US" dirty="0"/>
              <a:t>User Study - Results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F697EF-FB6F-034A-B708-9C71C6CAFE1C}"/>
              </a:ext>
            </a:extLst>
          </p:cNvPr>
          <p:cNvSpPr txBox="1"/>
          <p:nvPr/>
        </p:nvSpPr>
        <p:spPr>
          <a:xfrm>
            <a:off x="540996" y="1444159"/>
            <a:ext cx="4043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We used </a:t>
            </a:r>
            <a:r>
              <a:rPr lang="en-US" b="1" i="1" dirty="0">
                <a:solidFill>
                  <a:srgbClr val="9F0405"/>
                </a:solidFill>
              </a:rPr>
              <a:t>BNSR (Benign Notification Success Rate</a:t>
            </a:r>
            <a:r>
              <a:rPr lang="en-US" b="1" dirty="0">
                <a:solidFill>
                  <a:srgbClr val="9F0405"/>
                </a:solidFill>
              </a:rPr>
              <a:t>) </a:t>
            </a:r>
            <a:r>
              <a:rPr lang="en-US" b="1" dirty="0">
                <a:solidFill>
                  <a:srgbClr val="002060"/>
                </a:solidFill>
              </a:rPr>
              <a:t>and </a:t>
            </a:r>
            <a:r>
              <a:rPr lang="en-US" b="1" i="1" dirty="0">
                <a:solidFill>
                  <a:srgbClr val="9F0405"/>
                </a:solidFill>
              </a:rPr>
              <a:t>CNSR (Cross-service Notification Success Rate)</a:t>
            </a:r>
            <a:r>
              <a:rPr lang="en-US" b="1" dirty="0">
                <a:solidFill>
                  <a:srgbClr val="9F0405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to evaluate the users response.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CDFA73F-0147-894A-B2C7-393A2BA26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755" y="3066059"/>
            <a:ext cx="4043752" cy="1211262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F19BD76-671F-6B41-AFA5-211238161F5A}"/>
              </a:ext>
            </a:extLst>
          </p:cNvPr>
          <p:cNvSpPr txBox="1"/>
          <p:nvPr/>
        </p:nvSpPr>
        <p:spPr>
          <a:xfrm>
            <a:off x="442914" y="2619931"/>
            <a:ext cx="428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equation of calculating BNSR and CNSR: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2413056-BFFC-2A43-994F-B8D2A0B6C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55" y="4783228"/>
            <a:ext cx="1682939" cy="417422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A42E1D1-43C5-324D-BE04-16DDD87CFD38}"/>
              </a:ext>
            </a:extLst>
          </p:cNvPr>
          <p:cNvCxnSpPr/>
          <p:nvPr/>
        </p:nvCxnSpPr>
        <p:spPr>
          <a:xfrm>
            <a:off x="2343150" y="4991939"/>
            <a:ext cx="35307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56B6262-3E73-7747-B142-DDDA659CC8CC}"/>
              </a:ext>
            </a:extLst>
          </p:cNvPr>
          <p:cNvSpPr txBox="1"/>
          <p:nvPr/>
        </p:nvSpPr>
        <p:spPr>
          <a:xfrm>
            <a:off x="2696222" y="4663416"/>
            <a:ext cx="3575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Total number of approved benign notification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4527242-5736-9C42-A21F-0F95FBEB3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755" y="5471240"/>
            <a:ext cx="1410633" cy="374898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58F2713-393A-F74F-AFDC-8E327E0D24C5}"/>
              </a:ext>
            </a:extLst>
          </p:cNvPr>
          <p:cNvCxnSpPr>
            <a:cxnSpLocks/>
          </p:cNvCxnSpPr>
          <p:nvPr/>
        </p:nvCxnSpPr>
        <p:spPr>
          <a:xfrm>
            <a:off x="2343150" y="5658689"/>
            <a:ext cx="35307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22C9DBD-3350-1B49-A64C-E6F290B1CBA9}"/>
              </a:ext>
            </a:extLst>
          </p:cNvPr>
          <p:cNvSpPr txBox="1"/>
          <p:nvPr/>
        </p:nvSpPr>
        <p:spPr>
          <a:xfrm>
            <a:off x="2696221" y="5315104"/>
            <a:ext cx="3575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Total number of denied benign notification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4A861C4-87D7-224F-8ACE-9E9C21C41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755" y="6116728"/>
            <a:ext cx="1121221" cy="404491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B25A444-F0F1-AD44-A267-4B6CC3ED4F15}"/>
              </a:ext>
            </a:extLst>
          </p:cNvPr>
          <p:cNvCxnSpPr>
            <a:cxnSpLocks/>
          </p:cNvCxnSpPr>
          <p:nvPr/>
        </p:nvCxnSpPr>
        <p:spPr>
          <a:xfrm>
            <a:off x="2386336" y="6315049"/>
            <a:ext cx="35307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97B3A52-57E7-FE44-9037-4104FCBD6651}"/>
              </a:ext>
            </a:extLst>
          </p:cNvPr>
          <p:cNvSpPr txBox="1"/>
          <p:nvPr/>
        </p:nvSpPr>
        <p:spPr>
          <a:xfrm>
            <a:off x="2739408" y="5961435"/>
            <a:ext cx="3761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Total number of benign notification where participants did not response.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2FD65AF-E7D7-7C49-8047-5924FE1656D3}"/>
              </a:ext>
            </a:extLst>
          </p:cNvPr>
          <p:cNvCxnSpPr>
            <a:cxnSpLocks/>
          </p:cNvCxnSpPr>
          <p:nvPr/>
        </p:nvCxnSpPr>
        <p:spPr>
          <a:xfrm>
            <a:off x="6500813" y="4706432"/>
            <a:ext cx="0" cy="1814787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02AE74F5-5D4C-9040-8B8A-633B3261E0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5285" y="4783228"/>
            <a:ext cx="1640185" cy="399880"/>
          </a:xfrm>
          <a:prstGeom prst="rect">
            <a:avLst/>
          </a:prstGeom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881288B-5E8C-384A-9EEB-9274CB682F13}"/>
              </a:ext>
            </a:extLst>
          </p:cNvPr>
          <p:cNvCxnSpPr/>
          <p:nvPr/>
        </p:nvCxnSpPr>
        <p:spPr>
          <a:xfrm>
            <a:off x="8265470" y="4991939"/>
            <a:ext cx="35307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ADB0417D-C9B4-DD49-A103-EBC7EC895AFB}"/>
              </a:ext>
            </a:extLst>
          </p:cNvPr>
          <p:cNvSpPr txBox="1"/>
          <p:nvPr/>
        </p:nvSpPr>
        <p:spPr>
          <a:xfrm>
            <a:off x="8616010" y="4630970"/>
            <a:ext cx="3325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Total number of approved cross-service notification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B22D1A2-DF31-704E-A12B-16152312FB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7822" y="5408361"/>
            <a:ext cx="1503976" cy="437777"/>
          </a:xfrm>
          <a:prstGeom prst="rect">
            <a:avLst/>
          </a:prstGeom>
        </p:spPr>
      </p:pic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D4460E6-661B-224E-94DA-A7DD5A7D05E9}"/>
              </a:ext>
            </a:extLst>
          </p:cNvPr>
          <p:cNvCxnSpPr/>
          <p:nvPr/>
        </p:nvCxnSpPr>
        <p:spPr>
          <a:xfrm>
            <a:off x="8332464" y="5627249"/>
            <a:ext cx="35307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8F6C7B78-47F0-7449-856F-BFA0F7AF6B8D}"/>
              </a:ext>
            </a:extLst>
          </p:cNvPr>
          <p:cNvSpPr txBox="1"/>
          <p:nvPr/>
        </p:nvSpPr>
        <p:spPr>
          <a:xfrm>
            <a:off x="8685536" y="5309747"/>
            <a:ext cx="3325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Total number of denied cross-service notification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3F715189-D9F8-524B-9841-F311E753F6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7822" y="6071391"/>
            <a:ext cx="1106773" cy="397303"/>
          </a:xfrm>
          <a:prstGeom prst="rect">
            <a:avLst/>
          </a:prstGeom>
        </p:spPr>
      </p:pic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FDBA0BE-48BA-5243-A9E8-A23EE18E9D64}"/>
              </a:ext>
            </a:extLst>
          </p:cNvPr>
          <p:cNvCxnSpPr/>
          <p:nvPr/>
        </p:nvCxnSpPr>
        <p:spPr>
          <a:xfrm>
            <a:off x="8332464" y="6263253"/>
            <a:ext cx="35307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7AA848EF-519B-A147-A8C5-978DC77B2FAB}"/>
              </a:ext>
            </a:extLst>
          </p:cNvPr>
          <p:cNvSpPr txBox="1"/>
          <p:nvPr/>
        </p:nvSpPr>
        <p:spPr>
          <a:xfrm>
            <a:off x="8692210" y="5946876"/>
            <a:ext cx="3325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Total number of cross-service notification with no response.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EFC5C10-C011-9643-827B-7DA0DC3AB5CF}"/>
              </a:ext>
            </a:extLst>
          </p:cNvPr>
          <p:cNvSpPr/>
          <p:nvPr/>
        </p:nvSpPr>
        <p:spPr>
          <a:xfrm>
            <a:off x="11131369" y="3410743"/>
            <a:ext cx="806472" cy="47558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0EC1B6E-EAAE-FB48-AA31-D824436BF7D5}"/>
              </a:ext>
            </a:extLst>
          </p:cNvPr>
          <p:cNvSpPr/>
          <p:nvPr/>
        </p:nvSpPr>
        <p:spPr>
          <a:xfrm>
            <a:off x="10155091" y="2032359"/>
            <a:ext cx="789605" cy="500085"/>
          </a:xfrm>
          <a:prstGeom prst="rect">
            <a:avLst/>
          </a:prstGeom>
          <a:noFill/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7E64E4F-E66F-364D-B380-DFB8516071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2315750"/>
              </p:ext>
            </p:extLst>
          </p:nvPr>
        </p:nvGraphicFramePr>
        <p:xfrm>
          <a:off x="4739981" y="573114"/>
          <a:ext cx="7212658" cy="37379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7743">
                  <a:extLst>
                    <a:ext uri="{9D8B030D-6E8A-4147-A177-3AD203B41FA5}">
                      <a16:colId xmlns:a16="http://schemas.microsoft.com/office/drawing/2014/main" val="1909153495"/>
                    </a:ext>
                  </a:extLst>
                </a:gridCol>
                <a:gridCol w="1644062">
                  <a:extLst>
                    <a:ext uri="{9D8B030D-6E8A-4147-A177-3AD203B41FA5}">
                      <a16:colId xmlns:a16="http://schemas.microsoft.com/office/drawing/2014/main" val="1532757498"/>
                    </a:ext>
                  </a:extLst>
                </a:gridCol>
                <a:gridCol w="931519">
                  <a:extLst>
                    <a:ext uri="{9D8B030D-6E8A-4147-A177-3AD203B41FA5}">
                      <a16:colId xmlns:a16="http://schemas.microsoft.com/office/drawing/2014/main" val="319185101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304497183"/>
                    </a:ext>
                  </a:extLst>
                </a:gridCol>
                <a:gridCol w="700905">
                  <a:extLst>
                    <a:ext uri="{9D8B030D-6E8A-4147-A177-3AD203B41FA5}">
                      <a16:colId xmlns:a16="http://schemas.microsoft.com/office/drawing/2014/main" val="2535216482"/>
                    </a:ext>
                  </a:extLst>
                </a:gridCol>
                <a:gridCol w="885213">
                  <a:extLst>
                    <a:ext uri="{9D8B030D-6E8A-4147-A177-3AD203B41FA5}">
                      <a16:colId xmlns:a16="http://schemas.microsoft.com/office/drawing/2014/main" val="46685184"/>
                    </a:ext>
                  </a:extLst>
                </a:gridCol>
                <a:gridCol w="968816">
                  <a:extLst>
                    <a:ext uri="{9D8B030D-6E8A-4147-A177-3AD203B41FA5}">
                      <a16:colId xmlns:a16="http://schemas.microsoft.com/office/drawing/2014/main" val="1489184619"/>
                    </a:ext>
                  </a:extLst>
                </a:gridCol>
              </a:tblGrid>
              <a:tr h="344869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Scenario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Variant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Response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BNSR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CNSR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4864386"/>
                  </a:ext>
                </a:extLst>
              </a:tr>
              <a:tr h="59347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Approve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Deny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NR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266932"/>
                  </a:ext>
                </a:extLst>
              </a:tr>
              <a:tr h="593484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Benign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Confirm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85.71%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11.43%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2.86%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92.38%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6189612"/>
                  </a:ext>
                </a:extLst>
              </a:tr>
              <a:tr h="5310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Compare-and-Confirm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95.71%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1.43%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2.86%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2725401"/>
                  </a:ext>
                </a:extLst>
              </a:tr>
              <a:tr h="39958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Select-and-confirm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95.71%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2.14%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2.14%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5318797"/>
                  </a:ext>
                </a:extLst>
              </a:tr>
              <a:tr h="344869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Attack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Confirm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56.61%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3.33%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82.22%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5552488"/>
                  </a:ext>
                </a:extLst>
              </a:tr>
              <a:tr h="5310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Compare-and-confirm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91.67%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6.67%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1.67%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16003797"/>
                  </a:ext>
                </a:extLst>
              </a:tr>
              <a:tr h="39958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Select-and-confirm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98.67%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1.67%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0.00%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11893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549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25" grpId="0"/>
      <p:bldP spid="29" grpId="0"/>
      <p:bldP spid="34" grpId="0"/>
      <p:bldP spid="42" grpId="0"/>
      <p:bldP spid="46" grpId="0"/>
      <p:bldP spid="50" grpId="0"/>
      <p:bldP spid="51" grpId="0" animBg="1"/>
      <p:bldP spid="5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755" y="915417"/>
            <a:ext cx="10806209" cy="603315"/>
          </a:xfrm>
        </p:spPr>
        <p:txBody>
          <a:bodyPr>
            <a:normAutofit fontScale="90000"/>
          </a:bodyPr>
          <a:lstStyle/>
          <a:p>
            <a:r>
              <a:rPr lang="en-US" dirty="0"/>
              <a:t>Summary of results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794DCCE-E566-714C-8615-CE6627C1D579}"/>
              </a:ext>
            </a:extLst>
          </p:cNvPr>
          <p:cNvCxnSpPr>
            <a:cxnSpLocks/>
          </p:cNvCxnSpPr>
          <p:nvPr/>
        </p:nvCxnSpPr>
        <p:spPr>
          <a:xfrm>
            <a:off x="6327204" y="3620350"/>
            <a:ext cx="2750589" cy="0"/>
          </a:xfrm>
          <a:prstGeom prst="straightConnector1">
            <a:avLst/>
          </a:prstGeom>
          <a:ln w="38100">
            <a:solidFill>
              <a:srgbClr val="9F040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050DA86-2ABE-9449-B08D-85448B0173EA}"/>
              </a:ext>
            </a:extLst>
          </p:cNvPr>
          <p:cNvCxnSpPr>
            <a:cxnSpLocks/>
          </p:cNvCxnSpPr>
          <p:nvPr/>
        </p:nvCxnSpPr>
        <p:spPr>
          <a:xfrm>
            <a:off x="6327204" y="2892221"/>
            <a:ext cx="2750589" cy="0"/>
          </a:xfrm>
          <a:prstGeom prst="straightConnector1">
            <a:avLst/>
          </a:prstGeom>
          <a:ln w="38100">
            <a:solidFill>
              <a:srgbClr val="9F040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8EA4549-BD62-FA4D-92CF-1815034E8954}"/>
              </a:ext>
            </a:extLst>
          </p:cNvPr>
          <p:cNvCxnSpPr>
            <a:cxnSpLocks/>
          </p:cNvCxnSpPr>
          <p:nvPr/>
        </p:nvCxnSpPr>
        <p:spPr>
          <a:xfrm>
            <a:off x="6357315" y="4332373"/>
            <a:ext cx="2720477" cy="0"/>
          </a:xfrm>
          <a:prstGeom prst="straightConnector1">
            <a:avLst/>
          </a:prstGeom>
          <a:ln w="38100">
            <a:solidFill>
              <a:srgbClr val="9F040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548A2FB-7354-1F46-9B9F-95C92CB1F613}"/>
              </a:ext>
            </a:extLst>
          </p:cNvPr>
          <p:cNvSpPr txBox="1"/>
          <p:nvPr/>
        </p:nvSpPr>
        <p:spPr>
          <a:xfrm>
            <a:off x="9077793" y="2707555"/>
            <a:ext cx="2785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56.67% attack Success Rate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B51959-6BC8-CC47-A566-4BF4277D6B37}"/>
              </a:ext>
            </a:extLst>
          </p:cNvPr>
          <p:cNvSpPr txBox="1"/>
          <p:nvPr/>
        </p:nvSpPr>
        <p:spPr>
          <a:xfrm>
            <a:off x="9077792" y="3435684"/>
            <a:ext cx="2785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91.67% attack Success Rate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BB98DE-CC80-294C-A1FB-348C89A0CBD5}"/>
              </a:ext>
            </a:extLst>
          </p:cNvPr>
          <p:cNvSpPr txBox="1"/>
          <p:nvPr/>
        </p:nvSpPr>
        <p:spPr>
          <a:xfrm>
            <a:off x="9077792" y="4147707"/>
            <a:ext cx="2785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98.67% attack Success Rate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CBABCFD-2BDB-8946-82C9-8D30C068B52B}"/>
              </a:ext>
            </a:extLst>
          </p:cNvPr>
          <p:cNvSpPr/>
          <p:nvPr/>
        </p:nvSpPr>
        <p:spPr>
          <a:xfrm>
            <a:off x="5478372" y="4526302"/>
            <a:ext cx="471487" cy="869188"/>
          </a:xfrm>
          <a:prstGeom prst="rect">
            <a:avLst/>
          </a:prstGeom>
          <a:noFill/>
          <a:ln w="28575">
            <a:solidFill>
              <a:srgbClr val="9F04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C402947-8105-D44C-B6D1-E0D760CF403F}"/>
              </a:ext>
            </a:extLst>
          </p:cNvPr>
          <p:cNvCxnSpPr>
            <a:cxnSpLocks/>
          </p:cNvCxnSpPr>
          <p:nvPr/>
        </p:nvCxnSpPr>
        <p:spPr>
          <a:xfrm>
            <a:off x="5679290" y="5366812"/>
            <a:ext cx="0" cy="514350"/>
          </a:xfrm>
          <a:prstGeom prst="straightConnector1">
            <a:avLst/>
          </a:prstGeom>
          <a:ln w="38100">
            <a:solidFill>
              <a:srgbClr val="9F040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B55E0BC-ECC6-AF41-B6AD-2C559EF6E41D}"/>
              </a:ext>
            </a:extLst>
          </p:cNvPr>
          <p:cNvSpPr txBox="1"/>
          <p:nvPr/>
        </p:nvSpPr>
        <p:spPr>
          <a:xfrm>
            <a:off x="3351519" y="5851063"/>
            <a:ext cx="51966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No Service name is communicated during phone Call</a:t>
            </a:r>
          </a:p>
          <a:p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878435E-9571-634D-A681-F317BDE17E66}"/>
              </a:ext>
            </a:extLst>
          </p:cNvPr>
          <p:cNvSpPr/>
          <p:nvPr/>
        </p:nvSpPr>
        <p:spPr>
          <a:xfrm>
            <a:off x="9077792" y="2452862"/>
            <a:ext cx="2785571" cy="2334976"/>
          </a:xfrm>
          <a:prstGeom prst="rect">
            <a:avLst/>
          </a:prstGeom>
          <a:solidFill>
            <a:schemeClr val="bg2">
              <a:lumMod val="9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022C880-0B0C-1441-B9DF-9A25DFDBEC24}"/>
              </a:ext>
            </a:extLst>
          </p:cNvPr>
          <p:cNvSpPr txBox="1"/>
          <p:nvPr/>
        </p:nvSpPr>
        <p:spPr>
          <a:xfrm>
            <a:off x="9684945" y="1887093"/>
            <a:ext cx="1571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9F0405"/>
                </a:solidFill>
              </a:rPr>
              <a:t>User Study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5160032-41CB-C543-8AC4-6D9F1DF3B6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1802835"/>
              </p:ext>
            </p:extLst>
          </p:nvPr>
        </p:nvGraphicFramePr>
        <p:xfrm>
          <a:off x="618195" y="1655543"/>
          <a:ext cx="8128000" cy="3606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73647748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15192303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2779919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1626135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Notification Variant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Attack Variant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Detectable in 2FA Device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Detectable in Terminal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9698213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Confirm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Same-service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Low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919959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Cross-service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Moderate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Low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7596613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Compare-and-confirm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Same-service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Low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924132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Cross-service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Very 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Low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6990687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Select-and-Confirm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Same Service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Low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667316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Cross-service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Very 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Low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3337993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Phone Call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Same-service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Low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030970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Cross-service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Low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46176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682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/>
      <p:bldP spid="22" grpId="0"/>
      <p:bldP spid="23" grpId="0" animBg="1"/>
      <p:bldP spid="28" grpId="0"/>
      <p:bldP spid="29" grpId="0" animBg="1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755" y="915417"/>
            <a:ext cx="10806209" cy="603315"/>
          </a:xfrm>
        </p:spPr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8366" y="1518732"/>
            <a:ext cx="5417634" cy="465823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000" dirty="0"/>
              <a:t>Background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Authentication Information and terminal verification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Attack Design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Threat Model and Attack Components.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Attack Workflow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Evaluation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Detectability 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User Study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Summary of results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Limitation, Potential Mitigation and Future Works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Questions</a:t>
            </a:r>
          </a:p>
          <a:p>
            <a:pPr lvl="1">
              <a:lnSpc>
                <a:spcPct val="110000"/>
              </a:lnSpc>
            </a:pPr>
            <a:endParaRPr lang="en-US" sz="1600" dirty="0"/>
          </a:p>
          <a:p>
            <a:pPr marL="457188" lvl="1" indent="0">
              <a:lnSpc>
                <a:spcPct val="110000"/>
              </a:lnSpc>
              <a:buNone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2506D2-74A2-2D44-90CB-C80AC2880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951" y="1875920"/>
            <a:ext cx="5200746" cy="34598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DE8169D-A785-DB40-8AC2-47A274F71E03}"/>
              </a:ext>
            </a:extLst>
          </p:cNvPr>
          <p:cNvSpPr/>
          <p:nvPr/>
        </p:nvSpPr>
        <p:spPr>
          <a:xfrm>
            <a:off x="1171576" y="4868586"/>
            <a:ext cx="4514849" cy="774977"/>
          </a:xfrm>
          <a:prstGeom prst="rect">
            <a:avLst/>
          </a:prstGeom>
          <a:solidFill>
            <a:srgbClr val="9F0405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350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755" y="915417"/>
            <a:ext cx="10806209" cy="603315"/>
          </a:xfrm>
        </p:spPr>
        <p:txBody>
          <a:bodyPr>
            <a:normAutofit fontScale="90000"/>
          </a:bodyPr>
          <a:lstStyle/>
          <a:p>
            <a:r>
              <a:rPr lang="en-US" dirty="0"/>
              <a:t>Limitation, Potential Mitigation, and Future 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7560CD-8D07-7348-A001-D26B5542A2ED}"/>
              </a:ext>
            </a:extLst>
          </p:cNvPr>
          <p:cNvSpPr txBox="1"/>
          <p:nvPr/>
        </p:nvSpPr>
        <p:spPr>
          <a:xfrm>
            <a:off x="546755" y="1628776"/>
            <a:ext cx="1603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9F0405"/>
                </a:solidFill>
              </a:rPr>
              <a:t>Limitation </a:t>
            </a:r>
            <a:r>
              <a:rPr lang="en-US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84FF8D-96F3-CF44-89FD-552E26D38186}"/>
              </a:ext>
            </a:extLst>
          </p:cNvPr>
          <p:cNvSpPr txBox="1"/>
          <p:nvPr/>
        </p:nvSpPr>
        <p:spPr>
          <a:xfrm>
            <a:off x="771525" y="2099265"/>
            <a:ext cx="10806209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The use of custom apps during the study, which is different from real-world apps, could potentially affect participant behavior and responses.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The study required participants to authenticate 30 times, potentially leading to habitual bias.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8D83A9-6BBB-0E4D-AD82-A98C2EE07F82}"/>
              </a:ext>
            </a:extLst>
          </p:cNvPr>
          <p:cNvSpPr txBox="1"/>
          <p:nvPr/>
        </p:nvSpPr>
        <p:spPr>
          <a:xfrm>
            <a:off x="546755" y="3024038"/>
            <a:ext cx="1636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9F0405"/>
                </a:solidFill>
              </a:rPr>
              <a:t>Mitigation </a:t>
            </a:r>
            <a:r>
              <a:rPr lang="en-US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9947EA-EFDB-4449-B7A6-B2641C4DC997}"/>
              </a:ext>
            </a:extLst>
          </p:cNvPr>
          <p:cNvSpPr txBox="1"/>
          <p:nvPr/>
        </p:nvSpPr>
        <p:spPr>
          <a:xfrm>
            <a:off x="771524" y="3531243"/>
            <a:ext cx="10806209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For phone-call 2FA, service providers should communicate service information with users.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Service providers should show request location, IP, device name in the notification where "approve" and "deny" button is present.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Users should carefully examine all intermediate page URL and deploy phishing site detector tool.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Service providers should make logo larger and noticeable in the notification body.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4C4A9A-E1B6-6946-89AE-6D0C9CB3798F}"/>
              </a:ext>
            </a:extLst>
          </p:cNvPr>
          <p:cNvSpPr txBox="1"/>
          <p:nvPr/>
        </p:nvSpPr>
        <p:spPr>
          <a:xfrm>
            <a:off x="546754" y="5100992"/>
            <a:ext cx="1903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9F0405"/>
                </a:solidFill>
              </a:rPr>
              <a:t>Future Work </a:t>
            </a:r>
            <a:r>
              <a:rPr lang="en-US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3438EF-87B4-6142-9EB5-F7D45CA9F878}"/>
              </a:ext>
            </a:extLst>
          </p:cNvPr>
          <p:cNvSpPr txBox="1"/>
          <p:nvPr/>
        </p:nvSpPr>
        <p:spPr>
          <a:xfrm>
            <a:off x="703919" y="5536326"/>
            <a:ext cx="10873814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The researchers have the opportunity to develop a similar attack for additional OS/browser combinations.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They can create a more secure notification-based authentication system that prevents such attacks while prioritizing usability.</a:t>
            </a:r>
          </a:p>
        </p:txBody>
      </p:sp>
    </p:spTree>
    <p:extLst>
      <p:ext uri="{BB962C8B-B14F-4D97-AF65-F5344CB8AC3E}">
        <p14:creationId xmlns:p14="http://schemas.microsoft.com/office/powerpoint/2010/main" val="131523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7" grpId="0"/>
      <p:bldP spid="6" grpId="0" animBg="1"/>
      <p:bldP spid="19" grpId="0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755" y="915417"/>
            <a:ext cx="10806209" cy="603315"/>
          </a:xfrm>
        </p:spPr>
        <p:txBody>
          <a:bodyPr>
            <a:normAutofit fontScale="90000"/>
          </a:bodyPr>
          <a:lstStyle/>
          <a:p>
            <a:r>
              <a:rPr lang="en-US" dirty="0"/>
              <a:t>Questions?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D40FC54-7612-7A4A-A50B-CD9570FE0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238" y="1217074"/>
            <a:ext cx="5185954" cy="518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82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755" y="915417"/>
            <a:ext cx="10806209" cy="603315"/>
          </a:xfrm>
        </p:spPr>
        <p:txBody>
          <a:bodyPr>
            <a:normAutofit fontScale="90000"/>
          </a:bodyPr>
          <a:lstStyle/>
          <a:p>
            <a:r>
              <a:rPr lang="en-US" dirty="0"/>
              <a:t>Multi-factor Authentication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EC3C88-742C-D145-AA44-C057AD1B4A8A}"/>
              </a:ext>
            </a:extLst>
          </p:cNvPr>
          <p:cNvSpPr txBox="1"/>
          <p:nvPr/>
        </p:nvSpPr>
        <p:spPr>
          <a:xfrm>
            <a:off x="1292089" y="2299253"/>
            <a:ext cx="3916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Something the user has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961244-60F6-CC40-94A7-FA418E5442B7}"/>
              </a:ext>
            </a:extLst>
          </p:cNvPr>
          <p:cNvSpPr txBox="1"/>
          <p:nvPr/>
        </p:nvSpPr>
        <p:spPr>
          <a:xfrm>
            <a:off x="1298713" y="1603513"/>
            <a:ext cx="4217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Something the user knows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2B459D70-6F6A-3D45-AE59-86CD407CF191}"/>
              </a:ext>
            </a:extLst>
          </p:cNvPr>
          <p:cNvSpPr/>
          <p:nvPr/>
        </p:nvSpPr>
        <p:spPr>
          <a:xfrm>
            <a:off x="5208104" y="1666866"/>
            <a:ext cx="1258957" cy="334958"/>
          </a:xfrm>
          <a:prstGeom prst="rightArrow">
            <a:avLst/>
          </a:prstGeom>
          <a:solidFill>
            <a:srgbClr val="5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E1ED88D0-305F-F449-89E1-D287EC6BA1F5}"/>
              </a:ext>
            </a:extLst>
          </p:cNvPr>
          <p:cNvSpPr/>
          <p:nvPr/>
        </p:nvSpPr>
        <p:spPr>
          <a:xfrm>
            <a:off x="5208103" y="2362606"/>
            <a:ext cx="1258957" cy="334958"/>
          </a:xfrm>
          <a:prstGeom prst="rightArrow">
            <a:avLst/>
          </a:prstGeom>
          <a:solidFill>
            <a:srgbClr val="5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04572B-ADAF-CC47-BEC6-1E2AAEAE3D50}"/>
              </a:ext>
            </a:extLst>
          </p:cNvPr>
          <p:cNvSpPr txBox="1"/>
          <p:nvPr/>
        </p:nvSpPr>
        <p:spPr>
          <a:xfrm>
            <a:off x="6675866" y="1562032"/>
            <a:ext cx="1619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Password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DCA7F7-6E6C-8F45-BD87-339D42A3FBAB}"/>
              </a:ext>
            </a:extLst>
          </p:cNvPr>
          <p:cNvSpPr txBox="1"/>
          <p:nvPr/>
        </p:nvSpPr>
        <p:spPr>
          <a:xfrm>
            <a:off x="6675865" y="2269841"/>
            <a:ext cx="39160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Smartphone, Smartwatch, Security Key</a:t>
            </a:r>
          </a:p>
        </p:txBody>
      </p:sp>
      <p:sp>
        <p:nvSpPr>
          <p:cNvPr id="15" name="Multiply 14">
            <a:extLst>
              <a:ext uri="{FF2B5EF4-FFF2-40B4-BE49-F238E27FC236}">
                <a16:creationId xmlns:a16="http://schemas.microsoft.com/office/drawing/2014/main" id="{C741341F-F526-574A-8CDF-E73A7FAF3045}"/>
              </a:ext>
            </a:extLst>
          </p:cNvPr>
          <p:cNvSpPr/>
          <p:nvPr/>
        </p:nvSpPr>
        <p:spPr>
          <a:xfrm>
            <a:off x="8208192" y="1562032"/>
            <a:ext cx="592950" cy="461665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AACD080-F36F-2947-80A7-983B76C69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8842" y="2362606"/>
            <a:ext cx="453038" cy="4125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EB36E0-F98C-6149-AA28-A79EF8F2D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451" y="3408470"/>
            <a:ext cx="1379887" cy="197469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A4B49FD-D772-6F49-AED7-A485442A83B0}"/>
              </a:ext>
            </a:extLst>
          </p:cNvPr>
          <p:cNvSpPr txBox="1"/>
          <p:nvPr/>
        </p:nvSpPr>
        <p:spPr>
          <a:xfrm>
            <a:off x="823498" y="5459234"/>
            <a:ext cx="2827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Notification-based</a:t>
            </a:r>
          </a:p>
          <a:p>
            <a:pPr algn="ctr"/>
            <a:r>
              <a:rPr lang="en-US" sz="2400" b="1" dirty="0"/>
              <a:t>Authentication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A3E840-34D5-6240-A26C-E2D27C52F3A0}"/>
              </a:ext>
            </a:extLst>
          </p:cNvPr>
          <p:cNvSpPr txBox="1"/>
          <p:nvPr/>
        </p:nvSpPr>
        <p:spPr>
          <a:xfrm>
            <a:off x="4743927" y="3446676"/>
            <a:ext cx="6786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Service sends user a notification on their smartphone / smartwatch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568F1F-4975-0847-A47B-1EFB98A3926A}"/>
              </a:ext>
            </a:extLst>
          </p:cNvPr>
          <p:cNvSpPr txBox="1"/>
          <p:nvPr/>
        </p:nvSpPr>
        <p:spPr>
          <a:xfrm>
            <a:off x="4743927" y="3918789"/>
            <a:ext cx="6939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The user has to respond to notification by either approving/ denying </a:t>
            </a:r>
          </a:p>
          <a:p>
            <a:r>
              <a:rPr lang="en-US" dirty="0"/>
              <a:t>      the authentication attempt.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1E81A6-C5E9-9D4D-AAB7-58EDF0BFB503}"/>
              </a:ext>
            </a:extLst>
          </p:cNvPr>
          <p:cNvSpPr txBox="1"/>
          <p:nvPr/>
        </p:nvSpPr>
        <p:spPr>
          <a:xfrm>
            <a:off x="4743927" y="4629462"/>
            <a:ext cx="6727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The service communicates information to users regarding the</a:t>
            </a:r>
          </a:p>
          <a:p>
            <a:r>
              <a:rPr lang="en-US" dirty="0"/>
              <a:t>     authentication attempt to help users make an informed decision.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43E256-0318-C54E-A149-D42F713F1E0F}"/>
              </a:ext>
            </a:extLst>
          </p:cNvPr>
          <p:cNvSpPr txBox="1"/>
          <p:nvPr/>
        </p:nvSpPr>
        <p:spPr>
          <a:xfrm>
            <a:off x="4743927" y="5361102"/>
            <a:ext cx="67498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The service sometimes uses terminal verification in which the users</a:t>
            </a:r>
          </a:p>
          <a:p>
            <a:r>
              <a:rPr lang="en-US" dirty="0"/>
              <a:t>      verify if the notification received for correct authentication session</a:t>
            </a:r>
          </a:p>
          <a:p>
            <a:r>
              <a:rPr lang="en-US" dirty="0"/>
              <a:t>      using unique identifiers.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D4C9C3F-0D5D-5147-9FA7-3D5003040B63}"/>
              </a:ext>
            </a:extLst>
          </p:cNvPr>
          <p:cNvSpPr/>
          <p:nvPr/>
        </p:nvSpPr>
        <p:spPr>
          <a:xfrm>
            <a:off x="4667431" y="3344963"/>
            <a:ext cx="6939015" cy="2978682"/>
          </a:xfrm>
          <a:prstGeom prst="rect">
            <a:avLst/>
          </a:prstGeom>
          <a:solidFill>
            <a:schemeClr val="accent6">
              <a:lumMod val="40000"/>
              <a:lumOff val="60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29F5AED0-74F1-4941-A748-BD2263128697}"/>
              </a:ext>
            </a:extLst>
          </p:cNvPr>
          <p:cNvSpPr/>
          <p:nvPr/>
        </p:nvSpPr>
        <p:spPr>
          <a:xfrm>
            <a:off x="3407425" y="4395819"/>
            <a:ext cx="973506" cy="5019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0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 animBg="1"/>
      <p:bldP spid="12" grpId="0" animBg="1"/>
      <p:bldP spid="13" grpId="0"/>
      <p:bldP spid="14" grpId="0"/>
      <p:bldP spid="15" grpId="0" animBg="1"/>
      <p:bldP spid="18" grpId="0"/>
      <p:bldP spid="19" grpId="0"/>
      <p:bldP spid="21" grpId="0"/>
      <p:bldP spid="22" grpId="0"/>
      <p:bldP spid="23" grpId="0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755" y="915417"/>
            <a:ext cx="10806209" cy="603315"/>
          </a:xfrm>
        </p:spPr>
        <p:txBody>
          <a:bodyPr>
            <a:normAutofit fontScale="90000"/>
          </a:bodyPr>
          <a:lstStyle/>
          <a:p>
            <a:r>
              <a:rPr lang="en-US" dirty="0"/>
              <a:t>Notification-based Authentication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CD0E76-FE24-124D-9B31-F30C962F6562}"/>
              </a:ext>
            </a:extLst>
          </p:cNvPr>
          <p:cNvSpPr txBox="1"/>
          <p:nvPr/>
        </p:nvSpPr>
        <p:spPr>
          <a:xfrm>
            <a:off x="906097" y="1801494"/>
            <a:ext cx="1208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9F0405"/>
                </a:solidFill>
              </a:rPr>
              <a:t>Confirm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83D4C6-A306-0741-B2BB-538C161B5D56}"/>
              </a:ext>
            </a:extLst>
          </p:cNvPr>
          <p:cNvSpPr txBox="1"/>
          <p:nvPr/>
        </p:nvSpPr>
        <p:spPr>
          <a:xfrm>
            <a:off x="3146805" y="1801494"/>
            <a:ext cx="3000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9F0405"/>
                </a:solidFill>
              </a:rPr>
              <a:t>Compare-and-confirm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7D1323-D155-8A45-80F4-68339C5FF7B9}"/>
              </a:ext>
            </a:extLst>
          </p:cNvPr>
          <p:cNvSpPr txBox="1"/>
          <p:nvPr/>
        </p:nvSpPr>
        <p:spPr>
          <a:xfrm>
            <a:off x="6696009" y="1801499"/>
            <a:ext cx="2604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9F0405"/>
                </a:solidFill>
              </a:rPr>
              <a:t>Select-and-confirm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86C949-E883-8242-94D6-7BF642D61295}"/>
              </a:ext>
            </a:extLst>
          </p:cNvPr>
          <p:cNvSpPr txBox="1"/>
          <p:nvPr/>
        </p:nvSpPr>
        <p:spPr>
          <a:xfrm>
            <a:off x="10029600" y="1801493"/>
            <a:ext cx="1534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9F0405"/>
                </a:solidFill>
              </a:rPr>
              <a:t>Phone Call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21342CC-4D96-524B-B42F-4BAA119C1DD0}"/>
              </a:ext>
            </a:extLst>
          </p:cNvPr>
          <p:cNvCxnSpPr>
            <a:cxnSpLocks/>
          </p:cNvCxnSpPr>
          <p:nvPr/>
        </p:nvCxnSpPr>
        <p:spPr>
          <a:xfrm>
            <a:off x="2875317" y="1924326"/>
            <a:ext cx="0" cy="3996619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9D023EE-EF0D-544F-A603-C341EBF42EA5}"/>
              </a:ext>
            </a:extLst>
          </p:cNvPr>
          <p:cNvCxnSpPr>
            <a:cxnSpLocks/>
          </p:cNvCxnSpPr>
          <p:nvPr/>
        </p:nvCxnSpPr>
        <p:spPr>
          <a:xfrm>
            <a:off x="6316828" y="1859501"/>
            <a:ext cx="0" cy="3916948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466247D-B6BD-E74F-9464-4C7C2588D2CD}"/>
              </a:ext>
            </a:extLst>
          </p:cNvPr>
          <p:cNvCxnSpPr>
            <a:cxnSpLocks/>
          </p:cNvCxnSpPr>
          <p:nvPr/>
        </p:nvCxnSpPr>
        <p:spPr>
          <a:xfrm>
            <a:off x="9442165" y="1801499"/>
            <a:ext cx="0" cy="397495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463572F5-A051-2249-A00D-6644724EA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36" y="2508091"/>
            <a:ext cx="2227444" cy="3187602"/>
          </a:xfrm>
          <a:prstGeom prst="rect">
            <a:avLst/>
          </a:prstGeom>
          <a:ln w="28575">
            <a:solidFill>
              <a:schemeClr val="dk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04C355-879A-8749-B3E1-B90D9D38D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311" y="4220415"/>
            <a:ext cx="2478425" cy="1556034"/>
          </a:xfrm>
          <a:prstGeom prst="rect">
            <a:avLst/>
          </a:prstGeom>
          <a:ln w="25400">
            <a:solidFill>
              <a:schemeClr val="dk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84027C-7E1B-7340-93E7-A9CF776C8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5130" y="2386014"/>
            <a:ext cx="1679135" cy="332618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BCF70B9-E7EE-1B44-8B80-8C32D70CC4F5}"/>
              </a:ext>
            </a:extLst>
          </p:cNvPr>
          <p:cNvSpPr txBox="1"/>
          <p:nvPr/>
        </p:nvSpPr>
        <p:spPr>
          <a:xfrm>
            <a:off x="2644751" y="5920945"/>
            <a:ext cx="62511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Is the information communicated in the notification </a:t>
            </a:r>
          </a:p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sufficient to make an informed authentication decision?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09D209-B799-984B-9039-D3D412F1CF71}"/>
              </a:ext>
            </a:extLst>
          </p:cNvPr>
          <p:cNvSpPr txBox="1"/>
          <p:nvPr/>
        </p:nvSpPr>
        <p:spPr>
          <a:xfrm>
            <a:off x="3657429" y="2121687"/>
            <a:ext cx="1892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(unique identifier)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FCFE1C-8283-004B-B099-025FB71AB3AF}"/>
              </a:ext>
            </a:extLst>
          </p:cNvPr>
          <p:cNvSpPr txBox="1"/>
          <p:nvPr/>
        </p:nvSpPr>
        <p:spPr>
          <a:xfrm>
            <a:off x="7046246" y="2121687"/>
            <a:ext cx="1892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(unique identifier)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29F950-AC91-FE47-A703-6E3FE7154D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7696" y="2583352"/>
            <a:ext cx="2547657" cy="149256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A1E985B-3B36-2644-8A22-FD05925310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8304" y="2508091"/>
            <a:ext cx="2242926" cy="1462778"/>
          </a:xfrm>
          <a:prstGeom prst="rect">
            <a:avLst/>
          </a:prstGeom>
          <a:ln w="25400">
            <a:solidFill>
              <a:schemeClr val="dk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0B5D26D-8837-7446-85B2-1632852289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4850" y="4115365"/>
            <a:ext cx="2489833" cy="1638048"/>
          </a:xfrm>
          <a:prstGeom prst="rect">
            <a:avLst/>
          </a:prstGeom>
          <a:ln w="25400">
            <a:solidFill>
              <a:schemeClr val="dk1"/>
            </a:solidFill>
          </a:ln>
        </p:spPr>
      </p:pic>
    </p:spTree>
    <p:extLst>
      <p:ext uri="{BB962C8B-B14F-4D97-AF65-F5344CB8AC3E}">
        <p14:creationId xmlns:p14="http://schemas.microsoft.com/office/powerpoint/2010/main" val="328883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  <p:bldP spid="26" grpId="0"/>
      <p:bldP spid="27" grpId="0"/>
      <p:bldP spid="36" grpId="0"/>
      <p:bldP spid="4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755" y="915417"/>
            <a:ext cx="7286343" cy="603315"/>
          </a:xfrm>
        </p:spPr>
        <p:txBody>
          <a:bodyPr>
            <a:normAutofit fontScale="90000"/>
          </a:bodyPr>
          <a:lstStyle/>
          <a:p>
            <a:r>
              <a:rPr lang="en-US" dirty="0"/>
              <a:t>Malware on User Terminal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5884CB-7FE0-3348-9673-389BF4D6DFE2}"/>
              </a:ext>
            </a:extLst>
          </p:cNvPr>
          <p:cNvSpPr txBox="1"/>
          <p:nvPr/>
        </p:nvSpPr>
        <p:spPr>
          <a:xfrm>
            <a:off x="814670" y="1900238"/>
            <a:ext cx="7286343" cy="769441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A malware on the user terminal, can easily compromise knowledge factor (e.g., username and password)</a:t>
            </a:r>
            <a:r>
              <a:rPr lang="en-US" sz="24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6A1FD2-B1CB-114D-B791-2D22D7D4E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9830" y="950568"/>
            <a:ext cx="2857500" cy="189934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AA1014-FA02-4F46-9DCB-CCCB40652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4026" y="3174915"/>
            <a:ext cx="1445239" cy="2068221"/>
          </a:xfrm>
          <a:prstGeom prst="rect">
            <a:avLst/>
          </a:prstGeom>
          <a:ln w="28575">
            <a:solidFill>
              <a:schemeClr val="dk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C554DF-82A5-B845-84A6-AC118301CD63}"/>
              </a:ext>
            </a:extLst>
          </p:cNvPr>
          <p:cNvSpPr txBox="1"/>
          <p:nvPr/>
        </p:nvSpPr>
        <p:spPr>
          <a:xfrm>
            <a:off x="814670" y="3458079"/>
            <a:ext cx="7286343" cy="1938992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000" b="1" dirty="0">
                <a:solidFill>
                  <a:srgbClr val="002060"/>
                </a:solidFill>
              </a:rPr>
              <a:t>Notification-based 2FA on mobile device, such as smartphone, creates an extra security layer over password.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sz="2000" b="1" dirty="0">
              <a:solidFill>
                <a:srgbClr val="002060"/>
              </a:solidFill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b="1" dirty="0">
                <a:solidFill>
                  <a:srgbClr val="002060"/>
                </a:solidFill>
              </a:rPr>
              <a:t>It is a common belief </a:t>
            </a:r>
            <a:r>
              <a:rPr lang="en-US" sz="2000" dirty="0">
                <a:solidFill>
                  <a:srgbClr val="0070C0"/>
                </a:solidFill>
              </a:rPr>
              <a:t>[Bonneau et al. ; IEEE S&amp;P’2012] </a:t>
            </a:r>
            <a:r>
              <a:rPr lang="en-US" sz="2000" b="1" dirty="0">
                <a:solidFill>
                  <a:srgbClr val="002060"/>
                </a:solidFill>
              </a:rPr>
              <a:t>that, attackers need to compromise both </a:t>
            </a:r>
            <a:r>
              <a:rPr lang="en-US" sz="2000" b="1" dirty="0">
                <a:solidFill>
                  <a:srgbClr val="9F0405"/>
                </a:solidFill>
              </a:rPr>
              <a:t>User Terminal </a:t>
            </a:r>
            <a:r>
              <a:rPr lang="en-US" sz="2000" b="1" dirty="0">
                <a:solidFill>
                  <a:srgbClr val="002060"/>
                </a:solidFill>
              </a:rPr>
              <a:t>and </a:t>
            </a:r>
            <a:r>
              <a:rPr lang="en-US" sz="2000" b="1" dirty="0">
                <a:solidFill>
                  <a:srgbClr val="9F0405"/>
                </a:solidFill>
              </a:rPr>
              <a:t>2FA device (i.e., Smartphone)</a:t>
            </a:r>
            <a:r>
              <a:rPr lang="en-US" sz="2000" dirty="0">
                <a:solidFill>
                  <a:srgbClr val="9F0405"/>
                </a:solidFill>
              </a:rPr>
              <a:t> </a:t>
            </a:r>
            <a:r>
              <a:rPr lang="en-US" sz="2000" b="1" dirty="0">
                <a:solidFill>
                  <a:srgbClr val="002060"/>
                </a:solidFill>
              </a:rPr>
              <a:t>to compromise 2FA systems.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2415ED73-C9FB-124F-9D36-A3FE23578004}"/>
              </a:ext>
            </a:extLst>
          </p:cNvPr>
          <p:cNvSpPr/>
          <p:nvPr/>
        </p:nvSpPr>
        <p:spPr>
          <a:xfrm>
            <a:off x="3744180" y="2862261"/>
            <a:ext cx="484632" cy="4647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ABC951-7CD6-F64D-9E39-65E720B99AE6}"/>
              </a:ext>
            </a:extLst>
          </p:cNvPr>
          <p:cNvSpPr txBox="1"/>
          <p:nvPr/>
        </p:nvSpPr>
        <p:spPr>
          <a:xfrm>
            <a:off x="1124485" y="5528097"/>
            <a:ext cx="9664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9F0405"/>
                </a:solidFill>
              </a:rPr>
              <a:t>Can the attackers compromise the notification-based 2FA without compromising smartphone itself?</a:t>
            </a:r>
          </a:p>
        </p:txBody>
      </p:sp>
    </p:spTree>
    <p:extLst>
      <p:ext uri="{BB962C8B-B14F-4D97-AF65-F5344CB8AC3E}">
        <p14:creationId xmlns:p14="http://schemas.microsoft.com/office/powerpoint/2010/main" val="338617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755" y="915417"/>
            <a:ext cx="10806209" cy="603315"/>
          </a:xfrm>
        </p:spPr>
        <p:txBody>
          <a:bodyPr>
            <a:normAutofit fontScale="90000"/>
          </a:bodyPr>
          <a:lstStyle/>
          <a:p>
            <a:r>
              <a:rPr lang="en-US" dirty="0"/>
              <a:t>Our Contributions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315106-E999-CC40-93E9-F8D9CC34BC1F}"/>
              </a:ext>
            </a:extLst>
          </p:cNvPr>
          <p:cNvSpPr txBox="1"/>
          <p:nvPr/>
        </p:nvSpPr>
        <p:spPr>
          <a:xfrm>
            <a:off x="1867635" y="1800971"/>
            <a:ext cx="98694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Analysis of information communicated on mobile devices by notification-based 2FA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618353-1FB5-E44B-B8C1-BFF62B3108BA}"/>
              </a:ext>
            </a:extLst>
          </p:cNvPr>
          <p:cNvSpPr txBox="1"/>
          <p:nvPr/>
        </p:nvSpPr>
        <p:spPr>
          <a:xfrm>
            <a:off x="1922226" y="2252779"/>
            <a:ext cx="9760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We discovered that inadequate information in these notifications can lead to significant authentication vulnerabilities.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97E0F7E-E68C-0149-AFA6-FE83DB081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743" y="1814791"/>
            <a:ext cx="841233" cy="120385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5FE84EA-1BAF-AD45-9546-DBDC0EE49406}"/>
              </a:ext>
            </a:extLst>
          </p:cNvPr>
          <p:cNvSpPr txBox="1"/>
          <p:nvPr/>
        </p:nvSpPr>
        <p:spPr>
          <a:xfrm>
            <a:off x="1922226" y="3304500"/>
            <a:ext cx="9869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Design and implementation of concurrent login attack framework and a user study to evaluate the attack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EFD038-6A29-9E49-97C4-7BC8A76CC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54" y="3141232"/>
            <a:ext cx="1375472" cy="163531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DD4C7FD-A83E-D04C-A4AE-2F951E706DF6}"/>
              </a:ext>
            </a:extLst>
          </p:cNvPr>
          <p:cNvSpPr txBox="1"/>
          <p:nvPr/>
        </p:nvSpPr>
        <p:spPr>
          <a:xfrm>
            <a:off x="1884988" y="4073941"/>
            <a:ext cx="9760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We evaluated real-world 2FA systems using our developed attack framework and conducted a user study to assess the detectability of the attack.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CCFEAF-5F3A-8E4C-BE95-100944F35307}"/>
              </a:ext>
            </a:extLst>
          </p:cNvPr>
          <p:cNvSpPr txBox="1"/>
          <p:nvPr/>
        </p:nvSpPr>
        <p:spPr>
          <a:xfrm>
            <a:off x="1884988" y="4939817"/>
            <a:ext cx="9869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Demonstrated real-world 2FA system vulnerability to the attack, with a high attack success rate in the user study.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1A6DD90-5E2A-2C45-A263-284DD832D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889" y="4937788"/>
            <a:ext cx="1099201" cy="109920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158FE4E-135F-624C-B412-B1B1413A175E}"/>
              </a:ext>
            </a:extLst>
          </p:cNvPr>
          <p:cNvSpPr txBox="1"/>
          <p:nvPr/>
        </p:nvSpPr>
        <p:spPr>
          <a:xfrm>
            <a:off x="1867635" y="5652981"/>
            <a:ext cx="9760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We demonstrated that all notification-based 2FA systems we studied are vulnerable to our attack.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We observed a high attack success rate (82.2%) in our user study.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D7B06A0-FBF4-A548-AC3C-A54E0DDCAB53}"/>
              </a:ext>
            </a:extLst>
          </p:cNvPr>
          <p:cNvSpPr/>
          <p:nvPr/>
        </p:nvSpPr>
        <p:spPr>
          <a:xfrm>
            <a:off x="634775" y="1654734"/>
            <a:ext cx="11102301" cy="1459232"/>
          </a:xfrm>
          <a:prstGeom prst="rect">
            <a:avLst/>
          </a:prstGeom>
          <a:solidFill>
            <a:schemeClr val="accent5">
              <a:lumMod val="20000"/>
              <a:lumOff val="80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4321F67-1CD3-F54A-AF21-288E754241E7}"/>
              </a:ext>
            </a:extLst>
          </p:cNvPr>
          <p:cNvSpPr/>
          <p:nvPr/>
        </p:nvSpPr>
        <p:spPr>
          <a:xfrm>
            <a:off x="607478" y="3222723"/>
            <a:ext cx="11156893" cy="1523707"/>
          </a:xfrm>
          <a:prstGeom prst="rect">
            <a:avLst/>
          </a:prstGeom>
          <a:solidFill>
            <a:schemeClr val="accent6">
              <a:lumMod val="20000"/>
              <a:lumOff val="80000"/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C3664D2-249D-BB45-894A-B7A39E117C1D}"/>
              </a:ext>
            </a:extLst>
          </p:cNvPr>
          <p:cNvSpPr/>
          <p:nvPr/>
        </p:nvSpPr>
        <p:spPr>
          <a:xfrm>
            <a:off x="607479" y="4869395"/>
            <a:ext cx="11156892" cy="1441842"/>
          </a:xfrm>
          <a:prstGeom prst="rect">
            <a:avLst/>
          </a:prstGeom>
          <a:solidFill>
            <a:schemeClr val="accent2">
              <a:lumMod val="20000"/>
              <a:lumOff val="80000"/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53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4" grpId="0"/>
      <p:bldP spid="25" grpId="0"/>
      <p:bldP spid="33" grpId="0"/>
      <p:bldP spid="34" grpId="0" animBg="1"/>
      <p:bldP spid="35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755" y="915417"/>
            <a:ext cx="10806209" cy="603315"/>
          </a:xfrm>
        </p:spPr>
        <p:txBody>
          <a:bodyPr>
            <a:normAutofit fontScale="90000"/>
          </a:bodyPr>
          <a:lstStyle/>
          <a:p>
            <a:r>
              <a:rPr lang="en-US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8366" y="1518732"/>
            <a:ext cx="5417634" cy="465823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000" dirty="0"/>
              <a:t>Background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Authentication Information and terminal verification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Attack Design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Threat Model and Attack Components.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Attack Workflow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Evaluation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Detectability 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User Study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Summary of results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Limitation, Potential Mitigation and Future Works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Questions</a:t>
            </a:r>
          </a:p>
          <a:p>
            <a:pPr lvl="1">
              <a:lnSpc>
                <a:spcPct val="110000"/>
              </a:lnSpc>
            </a:pPr>
            <a:endParaRPr lang="en-US" sz="1600" dirty="0"/>
          </a:p>
          <a:p>
            <a:pPr marL="457188" lvl="1" indent="0">
              <a:lnSpc>
                <a:spcPct val="110000"/>
              </a:lnSpc>
              <a:buNone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2506D2-74A2-2D44-90CB-C80AC2880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951" y="1875920"/>
            <a:ext cx="5200746" cy="345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005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755" y="915417"/>
            <a:ext cx="10806209" cy="603315"/>
          </a:xfrm>
        </p:spPr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8366" y="1518732"/>
            <a:ext cx="5417634" cy="465823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000" dirty="0"/>
              <a:t>Background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Authentication Information and terminal verification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Attack Design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Threat Model and Attack Components.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Attack Workflow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Evaluation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Detectability 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User Study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Summary of results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Limitation, Potential Mitigation and Future Works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Questions</a:t>
            </a:r>
          </a:p>
          <a:p>
            <a:pPr lvl="1">
              <a:lnSpc>
                <a:spcPct val="110000"/>
              </a:lnSpc>
            </a:pPr>
            <a:endParaRPr lang="en-US" sz="1600" dirty="0"/>
          </a:p>
          <a:p>
            <a:pPr marL="457188" lvl="1" indent="0">
              <a:lnSpc>
                <a:spcPct val="110000"/>
              </a:lnSpc>
              <a:buNone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2506D2-74A2-2D44-90CB-C80AC2880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951" y="1875920"/>
            <a:ext cx="5200746" cy="34598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DE8169D-A785-DB40-8AC2-47A274F71E03}"/>
              </a:ext>
            </a:extLst>
          </p:cNvPr>
          <p:cNvSpPr/>
          <p:nvPr/>
        </p:nvSpPr>
        <p:spPr>
          <a:xfrm>
            <a:off x="1185863" y="1518732"/>
            <a:ext cx="1457325" cy="467231"/>
          </a:xfrm>
          <a:prstGeom prst="rect">
            <a:avLst/>
          </a:prstGeom>
          <a:solidFill>
            <a:srgbClr val="9F0405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414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755" y="915417"/>
            <a:ext cx="10806209" cy="603315"/>
          </a:xfrm>
        </p:spPr>
        <p:txBody>
          <a:bodyPr>
            <a:normAutofit fontScale="90000"/>
          </a:bodyPr>
          <a:lstStyle/>
          <a:p>
            <a:r>
              <a:rPr lang="en-US" dirty="0"/>
              <a:t>Authentication Information and Terminal Verification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D18496-1502-BF48-879B-22A5FB8C67E6}"/>
              </a:ext>
            </a:extLst>
          </p:cNvPr>
          <p:cNvSpPr txBox="1"/>
          <p:nvPr/>
        </p:nvSpPr>
        <p:spPr>
          <a:xfrm>
            <a:off x="1250293" y="1736361"/>
            <a:ext cx="4278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9F0405"/>
                </a:solidFill>
              </a:rPr>
              <a:t>Authentication Information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EEF7EE-98E3-B446-83FD-39AB7C8702F6}"/>
              </a:ext>
            </a:extLst>
          </p:cNvPr>
          <p:cNvSpPr txBox="1"/>
          <p:nvPr/>
        </p:nvSpPr>
        <p:spPr>
          <a:xfrm>
            <a:off x="1389817" y="2700373"/>
            <a:ext cx="3694729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dk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000" dirty="0"/>
              <a:t>Username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/>
              <a:t>Service Name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/>
              <a:t>Logo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/>
              <a:t>Generation Time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/>
              <a:t>IP Address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/>
              <a:t>Generation Device Information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61F05CD-40DC-1E4E-9DCD-8CA711F2AB93}"/>
              </a:ext>
            </a:extLst>
          </p:cNvPr>
          <p:cNvCxnSpPr>
            <a:cxnSpLocks/>
          </p:cNvCxnSpPr>
          <p:nvPr/>
        </p:nvCxnSpPr>
        <p:spPr>
          <a:xfrm>
            <a:off x="6096000" y="1873151"/>
            <a:ext cx="0" cy="4625349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C4CC60B-9903-B545-8425-7E6022FDBB44}"/>
              </a:ext>
            </a:extLst>
          </p:cNvPr>
          <p:cNvSpPr txBox="1"/>
          <p:nvPr/>
        </p:nvSpPr>
        <p:spPr>
          <a:xfrm>
            <a:off x="7400207" y="1736361"/>
            <a:ext cx="3274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9F0405"/>
                </a:solidFill>
              </a:rPr>
              <a:t>Terminal Verification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1F86F6-CF0D-F346-A142-D378D62CFD11}"/>
              </a:ext>
            </a:extLst>
          </p:cNvPr>
          <p:cNvSpPr txBox="1"/>
          <p:nvPr/>
        </p:nvSpPr>
        <p:spPr>
          <a:xfrm>
            <a:off x="6502994" y="4618200"/>
            <a:ext cx="11240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Confirm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C2B965C-E98F-FF4F-9270-9D7D4A1CD07E}"/>
              </a:ext>
            </a:extLst>
          </p:cNvPr>
          <p:cNvCxnSpPr>
            <a:cxnSpLocks/>
          </p:cNvCxnSpPr>
          <p:nvPr/>
        </p:nvCxnSpPr>
        <p:spPr>
          <a:xfrm>
            <a:off x="9579099" y="4197571"/>
            <a:ext cx="0" cy="195437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019B16D-8BF7-274B-B242-72F01787B2C1}"/>
              </a:ext>
            </a:extLst>
          </p:cNvPr>
          <p:cNvCxnSpPr>
            <a:cxnSpLocks/>
          </p:cNvCxnSpPr>
          <p:nvPr/>
        </p:nvCxnSpPr>
        <p:spPr>
          <a:xfrm flipV="1">
            <a:off x="6545408" y="4597586"/>
            <a:ext cx="5234081" cy="20614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C005D92-9CE8-FD4D-887B-4369EFB640D4}"/>
              </a:ext>
            </a:extLst>
          </p:cNvPr>
          <p:cNvSpPr txBox="1"/>
          <p:nvPr/>
        </p:nvSpPr>
        <p:spPr>
          <a:xfrm>
            <a:off x="6614279" y="4197571"/>
            <a:ext cx="943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Variants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08D4FB-ABF8-9D44-AD6E-F16D4FF84D36}"/>
              </a:ext>
            </a:extLst>
          </p:cNvPr>
          <p:cNvSpPr txBox="1"/>
          <p:nvPr/>
        </p:nvSpPr>
        <p:spPr>
          <a:xfrm>
            <a:off x="9700149" y="4166699"/>
            <a:ext cx="2117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Terminal Verification</a:t>
            </a:r>
          </a:p>
        </p:txBody>
      </p:sp>
      <p:sp>
        <p:nvSpPr>
          <p:cNvPr id="34" name="Multiply 33">
            <a:extLst>
              <a:ext uri="{FF2B5EF4-FFF2-40B4-BE49-F238E27FC236}">
                <a16:creationId xmlns:a16="http://schemas.microsoft.com/office/drawing/2014/main" id="{DA497B80-F75E-0041-86BF-88B160833ED1}"/>
              </a:ext>
            </a:extLst>
          </p:cNvPr>
          <p:cNvSpPr/>
          <p:nvPr/>
        </p:nvSpPr>
        <p:spPr>
          <a:xfrm>
            <a:off x="10292873" y="4631903"/>
            <a:ext cx="465835" cy="33473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9B3EFA7-1AB7-8648-9E87-8BE31E71CB14}"/>
              </a:ext>
            </a:extLst>
          </p:cNvPr>
          <p:cNvSpPr txBox="1"/>
          <p:nvPr/>
        </p:nvSpPr>
        <p:spPr>
          <a:xfrm>
            <a:off x="6545409" y="5011021"/>
            <a:ext cx="27992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Compare-and-Confirm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0285CA1-664C-0D48-A8BE-0A88DC97D5C5}"/>
              </a:ext>
            </a:extLst>
          </p:cNvPr>
          <p:cNvSpPr txBox="1"/>
          <p:nvPr/>
        </p:nvSpPr>
        <p:spPr>
          <a:xfrm>
            <a:off x="6545409" y="5383459"/>
            <a:ext cx="24348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Select-and-Confirm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38CC6A6-4EA0-EA49-9135-1CCA42EC3F00}"/>
              </a:ext>
            </a:extLst>
          </p:cNvPr>
          <p:cNvSpPr txBox="1"/>
          <p:nvPr/>
        </p:nvSpPr>
        <p:spPr>
          <a:xfrm>
            <a:off x="6545409" y="5783474"/>
            <a:ext cx="14221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Phone Call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4DD0F8B-0F02-B149-967A-3538DB5CF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5651" y="2594368"/>
            <a:ext cx="546211" cy="49738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5EB8C92-F4A5-5D45-8417-80D642A8F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3934" y="5429126"/>
            <a:ext cx="372886" cy="339552"/>
          </a:xfrm>
          <a:prstGeom prst="rect">
            <a:avLst/>
          </a:prstGeom>
        </p:spPr>
      </p:pic>
      <p:sp>
        <p:nvSpPr>
          <p:cNvPr id="41" name="Multiply 40">
            <a:extLst>
              <a:ext uri="{FF2B5EF4-FFF2-40B4-BE49-F238E27FC236}">
                <a16:creationId xmlns:a16="http://schemas.microsoft.com/office/drawing/2014/main" id="{BC7B84CB-1431-AA4D-A340-34754517EF15}"/>
              </a:ext>
            </a:extLst>
          </p:cNvPr>
          <p:cNvSpPr/>
          <p:nvPr/>
        </p:nvSpPr>
        <p:spPr>
          <a:xfrm>
            <a:off x="10356891" y="5812389"/>
            <a:ext cx="487097" cy="339552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0BE9FEC-FFD6-4D44-862B-72C5B9745C6F}"/>
              </a:ext>
            </a:extLst>
          </p:cNvPr>
          <p:cNvCxnSpPr>
            <a:cxnSpLocks/>
          </p:cNvCxnSpPr>
          <p:nvPr/>
        </p:nvCxnSpPr>
        <p:spPr>
          <a:xfrm flipV="1">
            <a:off x="6635466" y="5786617"/>
            <a:ext cx="5234081" cy="20614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3929677-7CAE-9343-A87D-E7E08C3D505C}"/>
              </a:ext>
            </a:extLst>
          </p:cNvPr>
          <p:cNvCxnSpPr>
            <a:cxnSpLocks/>
          </p:cNvCxnSpPr>
          <p:nvPr/>
        </p:nvCxnSpPr>
        <p:spPr>
          <a:xfrm flipV="1">
            <a:off x="6545409" y="5443992"/>
            <a:ext cx="5234081" cy="20614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D364C5D-3C2D-004D-954E-0028680A1E5B}"/>
              </a:ext>
            </a:extLst>
          </p:cNvPr>
          <p:cNvCxnSpPr>
            <a:cxnSpLocks/>
          </p:cNvCxnSpPr>
          <p:nvPr/>
        </p:nvCxnSpPr>
        <p:spPr>
          <a:xfrm flipV="1">
            <a:off x="6545409" y="5037443"/>
            <a:ext cx="5234081" cy="20614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6CF07E0B-409D-5242-9D8B-43B2A3282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744" y="2395798"/>
            <a:ext cx="582701" cy="58270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01B49BB-6B54-6D4A-92F2-7D87C8C937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279" y="3156401"/>
            <a:ext cx="444226" cy="444226"/>
          </a:xfrm>
          <a:prstGeom prst="rect">
            <a:avLst/>
          </a:prstGeom>
        </p:spPr>
      </p:pic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D4856DE-BC1C-864B-A743-6CFF4F05E486}"/>
              </a:ext>
            </a:extLst>
          </p:cNvPr>
          <p:cNvCxnSpPr/>
          <p:nvPr/>
        </p:nvCxnSpPr>
        <p:spPr>
          <a:xfrm>
            <a:off x="7218009" y="2687148"/>
            <a:ext cx="54484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17D503BD-7BD0-F344-8F04-C18881C674B2}"/>
              </a:ext>
            </a:extLst>
          </p:cNvPr>
          <p:cNvCxnSpPr/>
          <p:nvPr/>
        </p:nvCxnSpPr>
        <p:spPr>
          <a:xfrm>
            <a:off x="7218009" y="3378514"/>
            <a:ext cx="54484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>
            <a:extLst>
              <a:ext uri="{FF2B5EF4-FFF2-40B4-BE49-F238E27FC236}">
                <a16:creationId xmlns:a16="http://schemas.microsoft.com/office/drawing/2014/main" id="{336A7E8B-05B4-764A-8116-7B465DD284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8590" y="2515691"/>
            <a:ext cx="1584319" cy="33656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DD0ED89-A3E7-4647-BABB-0EC7CE2FA4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8589" y="3185385"/>
            <a:ext cx="1584319" cy="33656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605162F-C30E-7142-99F7-13752FFD8D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3935" y="2457284"/>
            <a:ext cx="1052883" cy="1052883"/>
          </a:xfrm>
          <a:prstGeom prst="rect">
            <a:avLst/>
          </a:prstGeom>
        </p:spPr>
      </p:pic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F887BCF2-5F2D-CD45-9A98-8C4D0B637A0B}"/>
              </a:ext>
            </a:extLst>
          </p:cNvPr>
          <p:cNvCxnSpPr/>
          <p:nvPr/>
        </p:nvCxnSpPr>
        <p:spPr>
          <a:xfrm>
            <a:off x="9575068" y="2657491"/>
            <a:ext cx="54484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965FBDF6-EF7C-1F47-A775-3D25C38DD5A3}"/>
              </a:ext>
            </a:extLst>
          </p:cNvPr>
          <p:cNvCxnSpPr/>
          <p:nvPr/>
        </p:nvCxnSpPr>
        <p:spPr>
          <a:xfrm>
            <a:off x="9575068" y="3353667"/>
            <a:ext cx="54484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>
            <a:extLst>
              <a:ext uri="{FF2B5EF4-FFF2-40B4-BE49-F238E27FC236}">
                <a16:creationId xmlns:a16="http://schemas.microsoft.com/office/drawing/2014/main" id="{D0B984D3-EA31-AF44-A40B-472C4D72B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4293" y="5107776"/>
            <a:ext cx="361409" cy="32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63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21" grpId="0"/>
      <p:bldP spid="8" grpId="0"/>
      <p:bldP spid="15" grpId="0"/>
      <p:bldP spid="16" grpId="0"/>
      <p:bldP spid="34" grpId="0" animBg="1"/>
      <p:bldP spid="35" grpId="0"/>
      <p:bldP spid="37" grpId="0"/>
      <p:bldP spid="38" grpId="0"/>
      <p:bldP spid="4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63286</TotalTime>
  <Words>1621</Words>
  <Application>Microsoft Macintosh PowerPoint</Application>
  <PresentationFormat>Widescreen</PresentationFormat>
  <Paragraphs>472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LucidaGrande</vt:lpstr>
      <vt:lpstr>Moriston</vt:lpstr>
      <vt:lpstr>Tungsten Light</vt:lpstr>
      <vt:lpstr>Tungsten Medium</vt:lpstr>
      <vt:lpstr>Wingdings</vt:lpstr>
      <vt:lpstr>Office Theme</vt:lpstr>
      <vt:lpstr>Custom Design</vt:lpstr>
      <vt:lpstr>Breaking Mobile Notification-based Authentication with Concurrent Attack outside of Mobile Devices</vt:lpstr>
      <vt:lpstr>Factors of Authentication</vt:lpstr>
      <vt:lpstr>Multi-factor Authentication</vt:lpstr>
      <vt:lpstr>Notification-based Authentication</vt:lpstr>
      <vt:lpstr>Malware on User Terminal</vt:lpstr>
      <vt:lpstr>Our Contributions</vt:lpstr>
      <vt:lpstr>Outline</vt:lpstr>
      <vt:lpstr>Outline</vt:lpstr>
      <vt:lpstr>Authentication Information and Terminal Verification</vt:lpstr>
      <vt:lpstr>Authentication Information</vt:lpstr>
      <vt:lpstr>Outline</vt:lpstr>
      <vt:lpstr>Threat Model and Attack Components</vt:lpstr>
      <vt:lpstr>General Attack Workflow</vt:lpstr>
      <vt:lpstr>Cross-service Attack Workflow</vt:lpstr>
      <vt:lpstr>Attack workflow – Terminal Verification</vt:lpstr>
      <vt:lpstr>Attack Workflow – Terminal Verification</vt:lpstr>
      <vt:lpstr>Outline</vt:lpstr>
      <vt:lpstr>Detectability</vt:lpstr>
      <vt:lpstr>User Study - Design</vt:lpstr>
      <vt:lpstr>User Study - Results</vt:lpstr>
      <vt:lpstr>Summary of results</vt:lpstr>
      <vt:lpstr>Outline</vt:lpstr>
      <vt:lpstr>Limitation, Potential Mitigation, and Future Work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Mahdad, Ahmed Tanvir</cp:lastModifiedBy>
  <cp:revision>234</cp:revision>
  <dcterms:created xsi:type="dcterms:W3CDTF">2018-10-10T16:32:23Z</dcterms:created>
  <dcterms:modified xsi:type="dcterms:W3CDTF">2023-10-11T13:26:18Z</dcterms:modified>
</cp:coreProperties>
</file>