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514" r:id="rId4"/>
    <p:sldId id="515" r:id="rId5"/>
    <p:sldId id="516" r:id="rId6"/>
    <p:sldId id="517" r:id="rId7"/>
    <p:sldId id="518" r:id="rId8"/>
    <p:sldId id="519" r:id="rId9"/>
    <p:sldId id="520" r:id="rId10"/>
    <p:sldId id="521" r:id="rId11"/>
    <p:sldId id="522" r:id="rId12"/>
    <p:sldId id="513" r:id="rId13"/>
    <p:sldId id="529" r:id="rId14"/>
    <p:sldId id="525" r:id="rId15"/>
    <p:sldId id="528" r:id="rId16"/>
    <p:sldId id="530" r:id="rId17"/>
    <p:sldId id="527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49E"/>
    <a:srgbClr val="E6E6E6"/>
    <a:srgbClr val="0000CC"/>
    <a:srgbClr val="00FF00"/>
    <a:srgbClr val="FFFFFF"/>
    <a:srgbClr val="00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6AF238-1C12-4936-A970-D33210E9F910}" v="7" dt="2022-11-21T02:14:02.0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0" autoAdjust="0"/>
    <p:restoredTop sz="67969" autoAdjust="0"/>
  </p:normalViewPr>
  <p:slideViewPr>
    <p:cSldViewPr snapToGrid="0">
      <p:cViewPr varScale="1">
        <p:scale>
          <a:sx n="65" d="100"/>
          <a:sy n="65" d="100"/>
        </p:scale>
        <p:origin x="84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2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ifan Zhou" userId="Dwtz/8oHDT2C+3RoPgPTLOCFgaskVF74rBLZ/no5CU0=" providerId="None" clId="Web-{D66AF238-1C12-4936-A970-D33210E9F910}"/>
    <pc:docChg chg="modSld">
      <pc:chgData name="Yifan Zhou" userId="Dwtz/8oHDT2C+3RoPgPTLOCFgaskVF74rBLZ/no5CU0=" providerId="None" clId="Web-{D66AF238-1C12-4936-A970-D33210E9F910}" dt="2022-11-21T02:13:59.659" v="2" actId="20577"/>
      <pc:docMkLst>
        <pc:docMk/>
      </pc:docMkLst>
      <pc:sldChg chg="modSp">
        <pc:chgData name="Yifan Zhou" userId="Dwtz/8oHDT2C+3RoPgPTLOCFgaskVF74rBLZ/no5CU0=" providerId="None" clId="Web-{D66AF238-1C12-4936-A970-D33210E9F910}" dt="2022-11-21T02:13:59.659" v="2" actId="20577"/>
        <pc:sldMkLst>
          <pc:docMk/>
          <pc:sldMk cId="2634484900" sldId="256"/>
        </pc:sldMkLst>
        <pc:spChg chg="mod">
          <ac:chgData name="Yifan Zhou" userId="Dwtz/8oHDT2C+3RoPgPTLOCFgaskVF74rBLZ/no5CU0=" providerId="None" clId="Web-{D66AF238-1C12-4936-A970-D33210E9F910}" dt="2022-11-21T02:13:59.659" v="2" actId="20577"/>
          <ac:spMkLst>
            <pc:docMk/>
            <pc:sldMk cId="2634484900" sldId="256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4A768-1DB2-457D-854F-6509C5137C3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BD74C-5FBD-4FA2-858C-7DBC8FE70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02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58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59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42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54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97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85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29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69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01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1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18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37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1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60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29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00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BD74C-5FBD-4FA2-858C-7DBC8FE700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9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AEAA40-576B-755E-763A-B3834775AE3E}"/>
              </a:ext>
            </a:extLst>
          </p:cNvPr>
          <p:cNvSpPr/>
          <p:nvPr userDrawn="1"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5184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EF9A19-8E2B-9DBF-7F5B-8E34E37143B2}"/>
              </a:ext>
            </a:extLst>
          </p:cNvPr>
          <p:cNvSpPr/>
          <p:nvPr userDrawn="1"/>
        </p:nvSpPr>
        <p:spPr>
          <a:xfrm>
            <a:off x="0" y="3429001"/>
            <a:ext cx="12192000" cy="3429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837407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14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D308E6-D41E-00DC-FBF0-D53126DA0BC6}"/>
              </a:ext>
            </a:extLst>
          </p:cNvPr>
          <p:cNvSpPr/>
          <p:nvPr userDrawn="1"/>
        </p:nvSpPr>
        <p:spPr>
          <a:xfrm>
            <a:off x="0" y="1189039"/>
            <a:ext cx="12192000" cy="566896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34F10E-3D71-B6B0-A66B-0B093E5C6BC7}"/>
              </a:ext>
            </a:extLst>
          </p:cNvPr>
          <p:cNvSpPr/>
          <p:nvPr userDrawn="1"/>
        </p:nvSpPr>
        <p:spPr>
          <a:xfrm>
            <a:off x="0" y="1"/>
            <a:ext cx="12192000" cy="1189037"/>
          </a:xfrm>
          <a:prstGeom prst="rect">
            <a:avLst/>
          </a:prstGeom>
          <a:solidFill>
            <a:srgbClr val="5184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82466" y="6405118"/>
            <a:ext cx="611998" cy="365125"/>
          </a:xfr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EDFCA6-33D3-4D97-A905-A5630098BD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85722" y="0"/>
            <a:ext cx="10220556" cy="1189038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990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DFCA6-33D3-4D97-A905-A5630098B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8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27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28682" y="990598"/>
            <a:ext cx="10734635" cy="2226769"/>
          </a:xfrm>
        </p:spPr>
        <p:txBody>
          <a:bodyPr anchor="ctr">
            <a:norm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UniScatter: a Metamaterial Backscatter Tag for Wideband Joint Communication and Radar Sensing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28682" y="3623668"/>
            <a:ext cx="9725730" cy="2487212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Qian, Lulu Yao, Kai Zheng,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Xinyu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Zhang, </a:t>
            </a:r>
            <a:r>
              <a:rPr 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Tse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Nga Ng</a:t>
            </a:r>
          </a:p>
          <a:p>
            <a:pPr algn="l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Presenter: John Nolan</a:t>
            </a:r>
          </a:p>
          <a:p>
            <a:pPr algn="l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California San Diego</a:t>
            </a:r>
          </a:p>
        </p:txBody>
      </p:sp>
      <p:pic>
        <p:nvPicPr>
          <p:cNvPr id="11" name="Picture 6" descr="UCSD Logo, symbol, meaning, history, PNG, brand">
            <a:extLst>
              <a:ext uri="{FF2B5EF4-FFF2-40B4-BE49-F238E27FC236}">
                <a16:creationId xmlns:a16="http://schemas.microsoft.com/office/drawing/2014/main" id="{09AFEBF9-5F9F-0957-F1A3-BE3E81BC1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2" b="32078"/>
          <a:stretch/>
        </p:blipFill>
        <p:spPr bwMode="auto">
          <a:xfrm>
            <a:off x="9116191" y="6056381"/>
            <a:ext cx="2798493" cy="5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146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B65B2B-9A7A-CD86-BCE4-1AFD2619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ECE08-4D17-98A9-ABCD-AFE7F365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AFD38-7DDD-DDE5-116B-EA464F41E961}"/>
              </a:ext>
            </a:extLst>
          </p:cNvPr>
          <p:cNvSpPr txBox="1"/>
          <p:nvPr/>
        </p:nvSpPr>
        <p:spPr>
          <a:xfrm>
            <a:off x="845196" y="1455679"/>
            <a:ext cx="10501608" cy="467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Designing 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ultrawide-band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tags using metamaterials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black round object with wires&#10;&#10;Description automatically generated">
            <a:extLst>
              <a:ext uri="{FF2B5EF4-FFF2-40B4-BE49-F238E27FC236}">
                <a16:creationId xmlns:a16="http://schemas.microsoft.com/office/drawing/2014/main" id="{70F8DB0D-9536-13A6-88F7-AEDD859385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0" t="6937" r="25029" b="6978"/>
          <a:stretch/>
        </p:blipFill>
        <p:spPr>
          <a:xfrm>
            <a:off x="4735755" y="2320506"/>
            <a:ext cx="2717322" cy="3778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2782F0-F24F-4A51-DDD7-12D389FC08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12917" r="23021" b="8472"/>
          <a:stretch/>
        </p:blipFill>
        <p:spPr>
          <a:xfrm rot="5400000">
            <a:off x="1573841" y="2710853"/>
            <a:ext cx="225684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555C08-30F0-2A3F-3C2D-D0824D0B37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6" b="12903"/>
          <a:stretch/>
        </p:blipFill>
        <p:spPr>
          <a:xfrm>
            <a:off x="8330099" y="2710853"/>
            <a:ext cx="2421513" cy="228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DEFFD1-BC3B-5BD3-3438-29DAD65DF2B0}"/>
              </a:ext>
            </a:extLst>
          </p:cNvPr>
          <p:cNvSpPr txBox="1"/>
          <p:nvPr/>
        </p:nvSpPr>
        <p:spPr>
          <a:xfrm>
            <a:off x="1109411" y="4996853"/>
            <a:ext cx="3185700" cy="40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 modulator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5C9ACD-0448-303B-CACC-8C6CB2015722}"/>
              </a:ext>
            </a:extLst>
          </p:cNvPr>
          <p:cNvSpPr txBox="1"/>
          <p:nvPr/>
        </p:nvSpPr>
        <p:spPr>
          <a:xfrm>
            <a:off x="7948005" y="4996853"/>
            <a:ext cx="3185700" cy="40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printed retroreflector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B1381A6-8E3F-7D45-A5B3-1C2980BF1214}"/>
              </a:ext>
            </a:extLst>
          </p:cNvPr>
          <p:cNvCxnSpPr>
            <a:cxnSpLocks/>
          </p:cNvCxnSpPr>
          <p:nvPr/>
        </p:nvCxnSpPr>
        <p:spPr>
          <a:xfrm flipV="1">
            <a:off x="6766010" y="3971925"/>
            <a:ext cx="1711240" cy="730192"/>
          </a:xfrm>
          <a:prstGeom prst="straightConnector1">
            <a:avLst/>
          </a:prstGeom>
          <a:ln w="28575">
            <a:solidFill>
              <a:schemeClr val="accent2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8BCF10-8731-197B-F2AD-0A6583D476F9}"/>
              </a:ext>
            </a:extLst>
          </p:cNvPr>
          <p:cNvCxnSpPr>
            <a:cxnSpLocks/>
          </p:cNvCxnSpPr>
          <p:nvPr/>
        </p:nvCxnSpPr>
        <p:spPr>
          <a:xfrm flipH="1">
            <a:off x="3752850" y="3763454"/>
            <a:ext cx="1708954" cy="122746"/>
          </a:xfrm>
          <a:prstGeom prst="straightConnector1">
            <a:avLst/>
          </a:prstGeom>
          <a:ln w="28575">
            <a:solidFill>
              <a:schemeClr val="accent2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A474166-4961-93E7-2A53-3EAB7D73E697}"/>
              </a:ext>
            </a:extLst>
          </p:cNvPr>
          <p:cNvSpPr txBox="1"/>
          <p:nvPr/>
        </p:nvSpPr>
        <p:spPr>
          <a:xfrm>
            <a:off x="4501566" y="6091988"/>
            <a:ext cx="3185700" cy="40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UniScatter</a:t>
            </a:r>
          </a:p>
        </p:txBody>
      </p:sp>
    </p:spTree>
    <p:extLst>
      <p:ext uri="{BB962C8B-B14F-4D97-AF65-F5344CB8AC3E}">
        <p14:creationId xmlns:p14="http://schemas.microsoft.com/office/powerpoint/2010/main" val="112347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34888B8D-F1B6-3682-0B52-10B3E7B9AEF0}"/>
              </a:ext>
            </a:extLst>
          </p:cNvPr>
          <p:cNvSpPr/>
          <p:nvPr/>
        </p:nvSpPr>
        <p:spPr>
          <a:xfrm>
            <a:off x="1038798" y="3380903"/>
            <a:ext cx="4237250" cy="2253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E779CE-3B57-D8EE-4F50-66662FA60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8685C7-9D4B-23D5-92A4-F1E36512C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UniScatter</a:t>
            </a:r>
            <a:r>
              <a:rPr lang="en-US" dirty="0"/>
              <a:t>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8122F-38E0-AB10-D3B8-B293846444D4}"/>
              </a:ext>
            </a:extLst>
          </p:cNvPr>
          <p:cNvSpPr txBox="1"/>
          <p:nvPr/>
        </p:nvSpPr>
        <p:spPr>
          <a:xfrm>
            <a:off x="839416" y="1309308"/>
            <a:ext cx="10513168" cy="1303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Modulator design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 with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ultra-wideband tunable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 power.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coating patterns increase </a:t>
            </a:r>
            <a:r>
              <a:rPr lang="en-US" altLang="zh-CN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scalability</a:t>
            </a:r>
            <a:r>
              <a:rPr lang="en-US" altLang="zh-CN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without sacrificing tuning rate.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building, roof&#10;&#10;Description automatically generated">
            <a:extLst>
              <a:ext uri="{FF2B5EF4-FFF2-40B4-BE49-F238E27FC236}">
                <a16:creationId xmlns:a16="http://schemas.microsoft.com/office/drawing/2014/main" id="{05964723-D3DF-8F9F-A232-B3E3A5ED68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5"/>
          <a:stretch/>
        </p:blipFill>
        <p:spPr>
          <a:xfrm>
            <a:off x="2463116" y="3702420"/>
            <a:ext cx="2752350" cy="189167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B7B8B7-247F-B4B3-0E1A-DC80A880CBF3}"/>
              </a:ext>
            </a:extLst>
          </p:cNvPr>
          <p:cNvCxnSpPr>
            <a:cxnSpLocks/>
          </p:cNvCxnSpPr>
          <p:nvPr/>
        </p:nvCxnSpPr>
        <p:spPr>
          <a:xfrm flipV="1">
            <a:off x="4872941" y="3727450"/>
            <a:ext cx="530909" cy="15810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E9696D0-664A-B171-FC53-88C78D29786A}"/>
              </a:ext>
            </a:extLst>
          </p:cNvPr>
          <p:cNvSpPr txBox="1"/>
          <p:nvPr/>
        </p:nvSpPr>
        <p:spPr>
          <a:xfrm>
            <a:off x="5327344" y="351617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Graphene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3502EA-45FF-AE79-60FA-D3130A0F0D37}"/>
              </a:ext>
            </a:extLst>
          </p:cNvPr>
          <p:cNvSpPr txBox="1"/>
          <p:nvPr/>
        </p:nvSpPr>
        <p:spPr>
          <a:xfrm>
            <a:off x="5327344" y="382485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B32B07-AAAE-3BFC-1329-90D0635CDD68}"/>
              </a:ext>
            </a:extLst>
          </p:cNvPr>
          <p:cNvCxnSpPr>
            <a:cxnSpLocks/>
          </p:cNvCxnSpPr>
          <p:nvPr/>
        </p:nvCxnSpPr>
        <p:spPr>
          <a:xfrm>
            <a:off x="5034070" y="3984245"/>
            <a:ext cx="379305" cy="28955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3E81120-763F-3DAF-146F-5FF8E00C6355}"/>
              </a:ext>
            </a:extLst>
          </p:cNvPr>
          <p:cNvSpPr txBox="1"/>
          <p:nvPr/>
        </p:nvSpPr>
        <p:spPr>
          <a:xfrm>
            <a:off x="5327344" y="410332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Graphene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29BC67-4E2E-8404-B0BB-1CF9BD03C979}"/>
              </a:ext>
            </a:extLst>
          </p:cNvPr>
          <p:cNvCxnSpPr>
            <a:cxnSpLocks/>
          </p:cNvCxnSpPr>
          <p:nvPr/>
        </p:nvCxnSpPr>
        <p:spPr>
          <a:xfrm>
            <a:off x="4915008" y="4161422"/>
            <a:ext cx="498367" cy="13117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A16797A-BD93-F916-C193-09624F884E1F}"/>
              </a:ext>
            </a:extLst>
          </p:cNvPr>
          <p:cNvSpPr txBox="1"/>
          <p:nvPr/>
        </p:nvSpPr>
        <p:spPr>
          <a:xfrm>
            <a:off x="5327344" y="450580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A32F9F-35B4-D4D2-A66B-D4D571CFBEAE}"/>
              </a:ext>
            </a:extLst>
          </p:cNvPr>
          <p:cNvCxnSpPr>
            <a:cxnSpLocks/>
          </p:cNvCxnSpPr>
          <p:nvPr/>
        </p:nvCxnSpPr>
        <p:spPr>
          <a:xfrm>
            <a:off x="4949141" y="4671367"/>
            <a:ext cx="448359" cy="1810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1A67680-E9A8-3294-82BB-7F2D26E2CB50}"/>
              </a:ext>
            </a:extLst>
          </p:cNvPr>
          <p:cNvSpPr txBox="1"/>
          <p:nvPr/>
        </p:nvSpPr>
        <p:spPr>
          <a:xfrm>
            <a:off x="5327344" y="495182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BCDDDD-1671-77B7-0124-B672040F0FA8}"/>
              </a:ext>
            </a:extLst>
          </p:cNvPr>
          <p:cNvCxnSpPr>
            <a:cxnSpLocks/>
          </p:cNvCxnSpPr>
          <p:nvPr/>
        </p:nvCxnSpPr>
        <p:spPr>
          <a:xfrm>
            <a:off x="4786474" y="5094335"/>
            <a:ext cx="616985" cy="4034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2C5332-10CA-D4C1-A30A-E9FF047884E8}"/>
              </a:ext>
            </a:extLst>
          </p:cNvPr>
          <p:cNvGrpSpPr/>
          <p:nvPr/>
        </p:nvGrpSpPr>
        <p:grpSpPr>
          <a:xfrm>
            <a:off x="1000326" y="3384194"/>
            <a:ext cx="1891806" cy="2203792"/>
            <a:chOff x="1278114" y="1712895"/>
            <a:chExt cx="1891806" cy="220379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00EE34-A8F9-BA22-3D47-1E4A7261B702}"/>
                </a:ext>
              </a:extLst>
            </p:cNvPr>
            <p:cNvSpPr txBox="1"/>
            <p:nvPr/>
          </p:nvSpPr>
          <p:spPr>
            <a:xfrm>
              <a:off x="1278114" y="1712895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6265E6-B230-FD34-671A-75480AFB0EF4}"/>
                </a:ext>
              </a:extLst>
            </p:cNvPr>
            <p:cNvSpPr txBox="1"/>
            <p:nvPr/>
          </p:nvSpPr>
          <p:spPr>
            <a:xfrm>
              <a:off x="1316586" y="3419027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pic>
          <p:nvPicPr>
            <p:cNvPr id="19" name="Picture 2" descr="Standard Battery: Size AA, Alkaline">
              <a:extLst>
                <a:ext uri="{FF2B5EF4-FFF2-40B4-BE49-F238E27FC236}">
                  <a16:creationId xmlns:a16="http://schemas.microsoft.com/office/drawing/2014/main" id="{C7319D0B-FF02-53A1-A45C-8515411FD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25" r="33102"/>
            <a:stretch/>
          </p:blipFill>
          <p:spPr bwMode="auto">
            <a:xfrm>
              <a:off x="1373419" y="2011283"/>
              <a:ext cx="549450" cy="1580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6AE7898-9BAB-5F48-D52C-74000BE7DFDB}"/>
                </a:ext>
              </a:extLst>
            </p:cNvPr>
            <p:cNvSpPr/>
            <p:nvPr/>
          </p:nvSpPr>
          <p:spPr>
            <a:xfrm>
              <a:off x="1653540" y="1806347"/>
              <a:ext cx="1516380" cy="730308"/>
            </a:xfrm>
            <a:custGeom>
              <a:avLst/>
              <a:gdLst>
                <a:gd name="connsiteX0" fmla="*/ 1516380 w 1516380"/>
                <a:gd name="connsiteY0" fmla="*/ 723493 h 730308"/>
                <a:gd name="connsiteX1" fmla="*/ 1333500 w 1516380"/>
                <a:gd name="connsiteY1" fmla="*/ 708253 h 730308"/>
                <a:gd name="connsiteX2" fmla="*/ 1165860 w 1516380"/>
                <a:gd name="connsiteY2" fmla="*/ 540613 h 730308"/>
                <a:gd name="connsiteX3" fmla="*/ 990600 w 1516380"/>
                <a:gd name="connsiteY3" fmla="*/ 258673 h 730308"/>
                <a:gd name="connsiteX4" fmla="*/ 868680 w 1516380"/>
                <a:gd name="connsiteY4" fmla="*/ 129133 h 730308"/>
                <a:gd name="connsiteX5" fmla="*/ 731520 w 1516380"/>
                <a:gd name="connsiteY5" fmla="*/ 52933 h 730308"/>
                <a:gd name="connsiteX6" fmla="*/ 563880 w 1516380"/>
                <a:gd name="connsiteY6" fmla="*/ 7213 h 730308"/>
                <a:gd name="connsiteX7" fmla="*/ 327660 w 1516380"/>
                <a:gd name="connsiteY7" fmla="*/ 7213 h 730308"/>
                <a:gd name="connsiteX8" fmla="*/ 167640 w 1516380"/>
                <a:gd name="connsiteY8" fmla="*/ 75793 h 730308"/>
                <a:gd name="connsiteX9" fmla="*/ 0 w 1516380"/>
                <a:gd name="connsiteY9" fmla="*/ 220573 h 730308"/>
                <a:gd name="connsiteX10" fmla="*/ 0 w 1516380"/>
                <a:gd name="connsiteY10" fmla="*/ 220573 h 730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6380" h="730308">
                  <a:moveTo>
                    <a:pt x="1516380" y="723493"/>
                  </a:moveTo>
                  <a:cubicBezTo>
                    <a:pt x="1454150" y="731113"/>
                    <a:pt x="1391920" y="738733"/>
                    <a:pt x="1333500" y="708253"/>
                  </a:cubicBezTo>
                  <a:cubicBezTo>
                    <a:pt x="1275080" y="677773"/>
                    <a:pt x="1223010" y="615543"/>
                    <a:pt x="1165860" y="540613"/>
                  </a:cubicBezTo>
                  <a:cubicBezTo>
                    <a:pt x="1108710" y="465683"/>
                    <a:pt x="1040130" y="327253"/>
                    <a:pt x="990600" y="258673"/>
                  </a:cubicBezTo>
                  <a:cubicBezTo>
                    <a:pt x="941070" y="190093"/>
                    <a:pt x="911860" y="163423"/>
                    <a:pt x="868680" y="129133"/>
                  </a:cubicBezTo>
                  <a:cubicBezTo>
                    <a:pt x="825500" y="94843"/>
                    <a:pt x="782320" y="73253"/>
                    <a:pt x="731520" y="52933"/>
                  </a:cubicBezTo>
                  <a:cubicBezTo>
                    <a:pt x="680720" y="32613"/>
                    <a:pt x="631190" y="14833"/>
                    <a:pt x="563880" y="7213"/>
                  </a:cubicBezTo>
                  <a:cubicBezTo>
                    <a:pt x="496570" y="-407"/>
                    <a:pt x="393700" y="-4217"/>
                    <a:pt x="327660" y="7213"/>
                  </a:cubicBezTo>
                  <a:cubicBezTo>
                    <a:pt x="261620" y="18643"/>
                    <a:pt x="222250" y="40233"/>
                    <a:pt x="167640" y="75793"/>
                  </a:cubicBezTo>
                  <a:cubicBezTo>
                    <a:pt x="113030" y="111353"/>
                    <a:pt x="0" y="220573"/>
                    <a:pt x="0" y="220573"/>
                  </a:cubicBezTo>
                  <a:lnTo>
                    <a:pt x="0" y="220573"/>
                  </a:ln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D6333F9-8B64-8F19-274C-906C651DC7BD}"/>
                </a:ext>
              </a:extLst>
            </p:cNvPr>
            <p:cNvSpPr/>
            <p:nvPr/>
          </p:nvSpPr>
          <p:spPr>
            <a:xfrm>
              <a:off x="1645920" y="3093720"/>
              <a:ext cx="1501717" cy="822967"/>
            </a:xfrm>
            <a:custGeom>
              <a:avLst/>
              <a:gdLst>
                <a:gd name="connsiteX0" fmla="*/ 1493520 w 1501717"/>
                <a:gd name="connsiteY0" fmla="*/ 0 h 822967"/>
                <a:gd name="connsiteX1" fmla="*/ 1409700 w 1501717"/>
                <a:gd name="connsiteY1" fmla="*/ 388620 h 822967"/>
                <a:gd name="connsiteX2" fmla="*/ 838200 w 1501717"/>
                <a:gd name="connsiteY2" fmla="*/ 777240 h 822967"/>
                <a:gd name="connsiteX3" fmla="*/ 411480 w 1501717"/>
                <a:gd name="connsiteY3" fmla="*/ 807720 h 822967"/>
                <a:gd name="connsiteX4" fmla="*/ 76200 w 1501717"/>
                <a:gd name="connsiteY4" fmla="*/ 708660 h 822967"/>
                <a:gd name="connsiteX5" fmla="*/ 0 w 1501717"/>
                <a:gd name="connsiteY5" fmla="*/ 487680 h 82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1717" h="822967">
                  <a:moveTo>
                    <a:pt x="1493520" y="0"/>
                  </a:moveTo>
                  <a:cubicBezTo>
                    <a:pt x="1506220" y="129540"/>
                    <a:pt x="1518920" y="259080"/>
                    <a:pt x="1409700" y="388620"/>
                  </a:cubicBezTo>
                  <a:cubicBezTo>
                    <a:pt x="1300480" y="518160"/>
                    <a:pt x="1004570" y="707390"/>
                    <a:pt x="838200" y="777240"/>
                  </a:cubicBezTo>
                  <a:cubicBezTo>
                    <a:pt x="671830" y="847090"/>
                    <a:pt x="538480" y="819150"/>
                    <a:pt x="411480" y="807720"/>
                  </a:cubicBezTo>
                  <a:cubicBezTo>
                    <a:pt x="284480" y="796290"/>
                    <a:pt x="144780" y="762000"/>
                    <a:pt x="76200" y="708660"/>
                  </a:cubicBezTo>
                  <a:cubicBezTo>
                    <a:pt x="7620" y="655320"/>
                    <a:pt x="3810" y="571500"/>
                    <a:pt x="0" y="48768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CA7B8EA5-659B-9C93-282A-4F2406C745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2" t="12679" r="23118" b="8499"/>
          <a:stretch/>
        </p:blipFill>
        <p:spPr>
          <a:xfrm rot="5400000">
            <a:off x="7983524" y="3354166"/>
            <a:ext cx="2253649" cy="2286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DF8F84-9044-F296-1502-C1A275AA94B6}"/>
              </a:ext>
            </a:extLst>
          </p:cNvPr>
          <p:cNvSpPr txBox="1"/>
          <p:nvPr/>
        </p:nvSpPr>
        <p:spPr>
          <a:xfrm>
            <a:off x="7243410" y="3004393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C5B3C5-862A-254A-2DA2-9723A0960008}"/>
              </a:ext>
            </a:extLst>
          </p:cNvPr>
          <p:cNvCxnSpPr>
            <a:cxnSpLocks/>
          </p:cNvCxnSpPr>
          <p:nvPr/>
        </p:nvCxnSpPr>
        <p:spPr>
          <a:xfrm flipV="1">
            <a:off x="9567863" y="3743325"/>
            <a:ext cx="4762" cy="1500188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08D1C1-BBD3-85B5-B129-68FE0FFC1EBE}"/>
                  </a:ext>
                </a:extLst>
              </p:cNvPr>
              <p:cNvSpPr txBox="1"/>
              <p:nvPr/>
            </p:nvSpPr>
            <p:spPr>
              <a:xfrm>
                <a:off x="7841208" y="5646173"/>
                <a:ext cx="24986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5×5 </m:t>
                    </m:r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modulator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08D1C1-BBD3-85B5-B129-68FE0FFC1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208" y="5646173"/>
                <a:ext cx="2498697" cy="400110"/>
              </a:xfrm>
              <a:prstGeom prst="rect">
                <a:avLst/>
              </a:prstGeom>
              <a:blipFill>
                <a:blip r:embed="rId6"/>
                <a:stretch>
                  <a:fillRect t="-6061" r="-195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2043EC3E-4804-9FB1-AB00-43BFF72FCA5E}"/>
              </a:ext>
            </a:extLst>
          </p:cNvPr>
          <p:cNvSpPr txBox="1"/>
          <p:nvPr/>
        </p:nvSpPr>
        <p:spPr>
          <a:xfrm>
            <a:off x="2573140" y="5640166"/>
            <a:ext cx="2460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Modulator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5DC592C-DE19-DCF0-E4F2-85C00C2FFEC9}"/>
              </a:ext>
            </a:extLst>
          </p:cNvPr>
          <p:cNvGrpSpPr/>
          <p:nvPr/>
        </p:nvGrpSpPr>
        <p:grpSpPr>
          <a:xfrm>
            <a:off x="7967348" y="2825815"/>
            <a:ext cx="2832331" cy="2797389"/>
            <a:chOff x="7967348" y="2825815"/>
            <a:chExt cx="2832331" cy="279738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16DAA62-C13E-3DD0-3F1B-B45B475FD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46" t="12917" r="23021" b="8472"/>
            <a:stretch/>
          </p:blipFill>
          <p:spPr>
            <a:xfrm rot="5400000">
              <a:off x="7981907" y="3354996"/>
              <a:ext cx="2253649" cy="2282768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73D9B28-2D85-4366-3FE0-7D58A76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9570244" y="4330814"/>
              <a:ext cx="0" cy="312721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75B31E6-AA52-B414-1688-1887F5C2F75E}"/>
                </a:ext>
              </a:extLst>
            </p:cNvPr>
            <p:cNvCxnSpPr/>
            <p:nvPr/>
          </p:nvCxnSpPr>
          <p:spPr>
            <a:xfrm flipV="1">
              <a:off x="9563100" y="3174355"/>
              <a:ext cx="409575" cy="88229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75C51DD-AADA-FA83-DB7D-1993D0C0F790}"/>
                </a:ext>
              </a:extLst>
            </p:cNvPr>
            <p:cNvSpPr txBox="1"/>
            <p:nvPr/>
          </p:nvSpPr>
          <p:spPr>
            <a:xfrm>
              <a:off x="9090557" y="2825815"/>
              <a:ext cx="17091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Metal coating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CBDB8F0-A11F-E927-3567-B57251F9D46A}"/>
              </a:ext>
            </a:extLst>
          </p:cNvPr>
          <p:cNvSpPr txBox="1"/>
          <p:nvPr/>
        </p:nvSpPr>
        <p:spPr>
          <a:xfrm>
            <a:off x="7941386" y="6037888"/>
            <a:ext cx="236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Tuning rate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&lt;10 Hz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BE5D3C-BEF9-D0E0-E699-9D331A7A9357}"/>
              </a:ext>
            </a:extLst>
          </p:cNvPr>
          <p:cNvSpPr txBox="1"/>
          <p:nvPr/>
        </p:nvSpPr>
        <p:spPr>
          <a:xfrm>
            <a:off x="7909609" y="6037888"/>
            <a:ext cx="2734430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Tuning rate &gt;100 Hz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36" name="任意多边形 43">
            <a:extLst>
              <a:ext uri="{FF2B5EF4-FFF2-40B4-BE49-F238E27FC236}">
                <a16:creationId xmlns:a16="http://schemas.microsoft.com/office/drawing/2014/main" id="{CDAE4FE9-EE04-D892-0C4A-167FED6E0990}"/>
              </a:ext>
            </a:extLst>
          </p:cNvPr>
          <p:cNvSpPr/>
          <p:nvPr/>
        </p:nvSpPr>
        <p:spPr>
          <a:xfrm rot="16200000">
            <a:off x="3012401" y="3458846"/>
            <a:ext cx="1358573" cy="174794"/>
          </a:xfrm>
          <a:custGeom>
            <a:avLst/>
            <a:gdLst>
              <a:gd name="connsiteX0" fmla="*/ 256 w 1049235"/>
              <a:gd name="connsiteY0" fmla="*/ 146131 h 241984"/>
              <a:gd name="connsiteX1" fmla="*/ 705106 w 1049235"/>
              <a:gd name="connsiteY1" fmla="*/ 81 h 241984"/>
              <a:gd name="connsiteX2" fmla="*/ 1048006 w 1049235"/>
              <a:gd name="connsiteY2" fmla="*/ 127081 h 241984"/>
              <a:gd name="connsiteX3" fmla="*/ 787656 w 1049235"/>
              <a:gd name="connsiteY3" fmla="*/ 241381 h 241984"/>
              <a:gd name="connsiteX4" fmla="*/ 256 w 1049235"/>
              <a:gd name="connsiteY4" fmla="*/ 146131 h 2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235" h="241984">
                <a:moveTo>
                  <a:pt x="256" y="146131"/>
                </a:moveTo>
                <a:cubicBezTo>
                  <a:pt x="-13502" y="105914"/>
                  <a:pt x="530481" y="3256"/>
                  <a:pt x="705106" y="81"/>
                </a:cubicBezTo>
                <a:cubicBezTo>
                  <a:pt x="879731" y="-3094"/>
                  <a:pt x="1034248" y="86864"/>
                  <a:pt x="1048006" y="127081"/>
                </a:cubicBezTo>
                <a:cubicBezTo>
                  <a:pt x="1061764" y="167298"/>
                  <a:pt x="959106" y="233973"/>
                  <a:pt x="787656" y="241381"/>
                </a:cubicBezTo>
                <a:cubicBezTo>
                  <a:pt x="616206" y="248789"/>
                  <a:pt x="14014" y="186348"/>
                  <a:pt x="256" y="146131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任意多边形 43">
            <a:extLst>
              <a:ext uri="{FF2B5EF4-FFF2-40B4-BE49-F238E27FC236}">
                <a16:creationId xmlns:a16="http://schemas.microsoft.com/office/drawing/2014/main" id="{6FCF032F-B3DA-1FC6-B888-84E5601F50B2}"/>
              </a:ext>
            </a:extLst>
          </p:cNvPr>
          <p:cNvSpPr/>
          <p:nvPr/>
        </p:nvSpPr>
        <p:spPr>
          <a:xfrm rot="16200000">
            <a:off x="3840390" y="4005382"/>
            <a:ext cx="321339" cy="115524"/>
          </a:xfrm>
          <a:custGeom>
            <a:avLst/>
            <a:gdLst>
              <a:gd name="connsiteX0" fmla="*/ 256 w 1049235"/>
              <a:gd name="connsiteY0" fmla="*/ 146131 h 241984"/>
              <a:gd name="connsiteX1" fmla="*/ 705106 w 1049235"/>
              <a:gd name="connsiteY1" fmla="*/ 81 h 241984"/>
              <a:gd name="connsiteX2" fmla="*/ 1048006 w 1049235"/>
              <a:gd name="connsiteY2" fmla="*/ 127081 h 241984"/>
              <a:gd name="connsiteX3" fmla="*/ 787656 w 1049235"/>
              <a:gd name="connsiteY3" fmla="*/ 241381 h 241984"/>
              <a:gd name="connsiteX4" fmla="*/ 256 w 1049235"/>
              <a:gd name="connsiteY4" fmla="*/ 146131 h 24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9235" h="241984">
                <a:moveTo>
                  <a:pt x="256" y="146131"/>
                </a:moveTo>
                <a:cubicBezTo>
                  <a:pt x="-13502" y="105914"/>
                  <a:pt x="530481" y="3256"/>
                  <a:pt x="705106" y="81"/>
                </a:cubicBezTo>
                <a:cubicBezTo>
                  <a:pt x="879731" y="-3094"/>
                  <a:pt x="1034248" y="86864"/>
                  <a:pt x="1048006" y="127081"/>
                </a:cubicBezTo>
                <a:cubicBezTo>
                  <a:pt x="1061764" y="167298"/>
                  <a:pt x="959106" y="233973"/>
                  <a:pt x="787656" y="241381"/>
                </a:cubicBezTo>
                <a:cubicBezTo>
                  <a:pt x="616206" y="248789"/>
                  <a:pt x="14014" y="186348"/>
                  <a:pt x="256" y="146131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608B51-881B-1115-14C8-79CB6407D3A1}"/>
              </a:ext>
            </a:extLst>
          </p:cNvPr>
          <p:cNvSpPr txBox="1"/>
          <p:nvPr/>
        </p:nvSpPr>
        <p:spPr>
          <a:xfrm>
            <a:off x="2536725" y="2954073"/>
            <a:ext cx="1192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level #1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AEFD59-76F3-9C37-B098-E315D4B01F66}"/>
              </a:ext>
            </a:extLst>
          </p:cNvPr>
          <p:cNvSpPr txBox="1"/>
          <p:nvPr/>
        </p:nvSpPr>
        <p:spPr>
          <a:xfrm>
            <a:off x="3824642" y="3227697"/>
            <a:ext cx="1192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level #2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5CF359E-05E9-7CDE-6817-3B039A47B122}"/>
              </a:ext>
            </a:extLst>
          </p:cNvPr>
          <p:cNvCxnSpPr>
            <a:cxnSpLocks/>
          </p:cNvCxnSpPr>
          <p:nvPr/>
        </p:nvCxnSpPr>
        <p:spPr>
          <a:xfrm>
            <a:off x="9284479" y="5546459"/>
            <a:ext cx="1108014" cy="41527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79A5F09-2B19-2DCF-B974-D0EC3B2207ED}"/>
              </a:ext>
            </a:extLst>
          </p:cNvPr>
          <p:cNvSpPr txBox="1"/>
          <p:nvPr/>
        </p:nvSpPr>
        <p:spPr>
          <a:xfrm>
            <a:off x="10339905" y="5387931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3B1E4A4-32B6-43E5-1C77-1C69787F7A93}"/>
              </a:ext>
            </a:extLst>
          </p:cNvPr>
          <p:cNvCxnSpPr>
            <a:cxnSpLocks/>
          </p:cNvCxnSpPr>
          <p:nvPr/>
        </p:nvCxnSpPr>
        <p:spPr>
          <a:xfrm flipH="1" flipV="1">
            <a:off x="7964114" y="3346587"/>
            <a:ext cx="1090166" cy="86703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D593DA5-42FF-D11C-507A-34B0BFEAFBC0}"/>
              </a:ext>
            </a:extLst>
          </p:cNvPr>
          <p:cNvSpPr txBox="1"/>
          <p:nvPr/>
        </p:nvSpPr>
        <p:spPr>
          <a:xfrm>
            <a:off x="8942269" y="4266456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</a:p>
        </p:txBody>
      </p:sp>
    </p:spTree>
    <p:extLst>
      <p:ext uri="{BB962C8B-B14F-4D97-AF65-F5344CB8AC3E}">
        <p14:creationId xmlns:p14="http://schemas.microsoft.com/office/powerpoint/2010/main" val="276693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34" grpId="0"/>
      <p:bldP spid="35" grpId="0" animBg="1"/>
      <p:bldP spid="36" grpId="0" animBg="1"/>
      <p:bldP spid="37" grpId="0" animBg="1"/>
      <p:bldP spid="38" grpId="0"/>
      <p:bldP spid="39" grpId="0"/>
      <p:bldP spid="41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073550-D70A-9816-5DE2-B2CE99CCD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A70763-43AB-870B-CE23-0EABAB55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UniScatter</a:t>
            </a:r>
            <a:r>
              <a:rPr lang="en-US" dirty="0"/>
              <a:t>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C392E5-4666-1912-5D70-5EAEF1D24DE9}"/>
              </a:ext>
            </a:extLst>
          </p:cNvPr>
          <p:cNvSpPr txBox="1"/>
          <p:nvPr/>
        </p:nvSpPr>
        <p:spPr>
          <a:xfrm>
            <a:off x="839416" y="1189038"/>
            <a:ext cx="5704259" cy="1226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Retroreflector design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Luneburg lens has both </a:t>
            </a:r>
            <a:r>
              <a:rPr lang="en-US" altLang="zh-CN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ultrawide bandwidth </a:t>
            </a:r>
            <a:r>
              <a:rPr lang="en-US" altLang="zh-CN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zh-CN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 size</a:t>
            </a:r>
            <a:r>
              <a:rPr lang="en-US" altLang="zh-CN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D2577-3C83-99F0-D739-D05F4EAC8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004" y="1238956"/>
            <a:ext cx="1981962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70EB9-F2AF-27F6-7DFC-C8AAC26B2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973" y="2775973"/>
            <a:ext cx="2097084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DD7F92-84D3-31C4-6362-A5A7EA74E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913" y="2775973"/>
            <a:ext cx="2093314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415762-562B-4F1A-8BF3-31CD759D9A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6" b="12903"/>
          <a:stretch/>
        </p:blipFill>
        <p:spPr>
          <a:xfrm>
            <a:off x="9099965" y="4717632"/>
            <a:ext cx="193721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2F4D95-BA15-C33B-4F6D-97C19056111A}"/>
              </a:ext>
            </a:extLst>
          </p:cNvPr>
          <p:cNvSpPr txBox="1"/>
          <p:nvPr/>
        </p:nvSpPr>
        <p:spPr>
          <a:xfrm>
            <a:off x="850147" y="2652148"/>
            <a:ext cx="5170859" cy="163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problems #1: 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spherical lens with the flat modulator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optics </a:t>
            </a:r>
            <a:r>
              <a:rPr lang="en-US" altLang="zh-CN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reshapes the lens </a:t>
            </a:r>
            <a:r>
              <a:rPr lang="en-US" altLang="zh-CN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lang="en-US" altLang="zh-CN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retaining the </a:t>
            </a:r>
            <a:r>
              <a:rPr lang="en-US" altLang="zh-CN" sz="20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retroreflectivity</a:t>
            </a:r>
            <a:r>
              <a:rPr lang="en-US" altLang="zh-CN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C39F3-05E8-1DA2-4721-F7BED1213EC0}"/>
              </a:ext>
            </a:extLst>
          </p:cNvPr>
          <p:cNvSpPr txBox="1"/>
          <p:nvPr/>
        </p:nvSpPr>
        <p:spPr>
          <a:xfrm>
            <a:off x="839416" y="4610797"/>
            <a:ext cx="5506659" cy="2048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problems #2: 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fabricating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lens with non-uniform material properties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Discretizing the lens into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cubes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Controlling the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filling ratio of uniform material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each cube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ED66350-B692-3858-05B9-61FE63820E01}"/>
              </a:ext>
            </a:extLst>
          </p:cNvPr>
          <p:cNvSpPr/>
          <p:nvPr/>
        </p:nvSpPr>
        <p:spPr>
          <a:xfrm rot="16200000">
            <a:off x="8662030" y="3463850"/>
            <a:ext cx="307910" cy="34277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EE42F6-A8EF-5850-B44A-E4B0B4738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1025" y="4717632"/>
            <a:ext cx="1777491" cy="18288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1E29155-CDC1-A625-B804-819E7F9DF455}"/>
              </a:ext>
            </a:extLst>
          </p:cNvPr>
          <p:cNvCxnSpPr>
            <a:cxnSpLocks/>
          </p:cNvCxnSpPr>
          <p:nvPr/>
        </p:nvCxnSpPr>
        <p:spPr>
          <a:xfrm>
            <a:off x="7880371" y="5867991"/>
            <a:ext cx="412088" cy="448539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D8BCDB2-60CF-9365-C8FC-71C5D794B31D}"/>
              </a:ext>
            </a:extLst>
          </p:cNvPr>
          <p:cNvSpPr txBox="1"/>
          <p:nvPr/>
        </p:nvSpPr>
        <p:spPr>
          <a:xfrm>
            <a:off x="8212738" y="6146322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</a:t>
            </a: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AE1AD63-A743-8ACF-FB74-1AAC13A953A1}"/>
              </a:ext>
            </a:extLst>
          </p:cNvPr>
          <p:cNvCxnSpPr>
            <a:cxnSpLocks/>
          </p:cNvCxnSpPr>
          <p:nvPr/>
        </p:nvCxnSpPr>
        <p:spPr>
          <a:xfrm flipV="1">
            <a:off x="7693770" y="4933950"/>
            <a:ext cx="126255" cy="50354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D69712E-5EE5-2059-6423-411B9408514A}"/>
              </a:ext>
            </a:extLst>
          </p:cNvPr>
          <p:cNvSpPr txBox="1"/>
          <p:nvPr/>
        </p:nvSpPr>
        <p:spPr>
          <a:xfrm>
            <a:off x="6972217" y="4595427"/>
            <a:ext cx="1614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Tunable part</a:t>
            </a: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5FA63EC7-F8AB-011B-05F6-E766AE4A6A4F}"/>
              </a:ext>
            </a:extLst>
          </p:cNvPr>
          <p:cNvSpPr/>
          <p:nvPr/>
        </p:nvSpPr>
        <p:spPr>
          <a:xfrm rot="16200000">
            <a:off x="8662030" y="5456305"/>
            <a:ext cx="307910" cy="34277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9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7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aph of a frequency&#10;&#10;Description automatically generated">
            <a:extLst>
              <a:ext uri="{FF2B5EF4-FFF2-40B4-BE49-F238E27FC236}">
                <a16:creationId xmlns:a16="http://schemas.microsoft.com/office/drawing/2014/main" id="{FC2403D5-6A71-6FC1-FE7D-4C2898DE5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479" y="3300376"/>
            <a:ext cx="2926081" cy="1828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80606D-61B3-8D46-BFAB-60771F4F9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008104-1DE3-8315-6F74-B475846D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 Detection and Decoding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020335-BF8A-3A44-128B-008D5D06A532}"/>
              </a:ext>
            </a:extLst>
          </p:cNvPr>
          <p:cNvCxnSpPr>
            <a:cxnSpLocks/>
          </p:cNvCxnSpPr>
          <p:nvPr/>
        </p:nvCxnSpPr>
        <p:spPr>
          <a:xfrm flipH="1" flipV="1">
            <a:off x="5403850" y="3219450"/>
            <a:ext cx="176749" cy="59206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7EBAB0C-CFA2-E087-2E00-0838D6B5B71B}"/>
              </a:ext>
            </a:extLst>
          </p:cNvPr>
          <p:cNvSpPr txBox="1"/>
          <p:nvPr/>
        </p:nvSpPr>
        <p:spPr>
          <a:xfrm>
            <a:off x="4588684" y="2907979"/>
            <a:ext cx="2022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Coding Peaks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BA36F-3A81-49DC-5433-A0149693FA79}"/>
              </a:ext>
            </a:extLst>
          </p:cNvPr>
          <p:cNvSpPr txBox="1"/>
          <p:nvPr/>
        </p:nvSpPr>
        <p:spPr>
          <a:xfrm>
            <a:off x="1170561" y="5129176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 profile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7F90E-05DF-E062-D19C-F147BC9FF899}"/>
              </a:ext>
            </a:extLst>
          </p:cNvPr>
          <p:cNvSpPr txBox="1"/>
          <p:nvPr/>
        </p:nvSpPr>
        <p:spPr>
          <a:xfrm>
            <a:off x="3993691" y="5132079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 spectrum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140DD-F5E1-13D6-3015-E6A7D5E47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201" y="3300376"/>
            <a:ext cx="4564565" cy="182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768585-341D-89EB-9DBB-C54A03C9DD85}"/>
              </a:ext>
            </a:extLst>
          </p:cNvPr>
          <p:cNvSpPr txBox="1"/>
          <p:nvPr/>
        </p:nvSpPr>
        <p:spPr>
          <a:xfrm>
            <a:off x="985722" y="1545944"/>
            <a:ext cx="10220555" cy="1303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adopt frequency shift keying to encode tag bits.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coding can be reliably detected in the Doppler frequency spectrum.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bits can be successively decoded while the co-located object is being tracked.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E6CC19-FAD2-EBBF-4600-5335DDC9CEE1}"/>
              </a:ext>
            </a:extLst>
          </p:cNvPr>
          <p:cNvSpPr txBox="1"/>
          <p:nvPr/>
        </p:nvSpPr>
        <p:spPr>
          <a:xfrm>
            <a:off x="8696070" y="5129176"/>
            <a:ext cx="1234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</a:p>
        </p:txBody>
      </p:sp>
      <p:pic>
        <p:nvPicPr>
          <p:cNvPr id="19" name="Picture 18" descr="A blue and yellow background with text&#10;&#10;Description automatically generated with medium confidence">
            <a:extLst>
              <a:ext uri="{FF2B5EF4-FFF2-40B4-BE49-F238E27FC236}">
                <a16:creationId xmlns:a16="http://schemas.microsoft.com/office/drawing/2014/main" id="{050FA62F-0685-FBC1-2732-6BC8FD3EB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0" y="3300376"/>
            <a:ext cx="2926081" cy="18288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3E4E9C-8DD2-FD7E-D167-B44756250880}"/>
              </a:ext>
            </a:extLst>
          </p:cNvPr>
          <p:cNvCxnSpPr>
            <a:cxnSpLocks/>
          </p:cNvCxnSpPr>
          <p:nvPr/>
        </p:nvCxnSpPr>
        <p:spPr>
          <a:xfrm flipV="1">
            <a:off x="5710687" y="3194050"/>
            <a:ext cx="105913" cy="64470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63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BEBDFE-B9D7-2CE8-F025-7BC48BA91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8D7C90-43FF-ECCB-5162-C9C423740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pic>
        <p:nvPicPr>
          <p:cNvPr id="8" name="Picture 7" descr="A black round object with wires&#10;&#10;Description automatically generated">
            <a:extLst>
              <a:ext uri="{FF2B5EF4-FFF2-40B4-BE49-F238E27FC236}">
                <a16:creationId xmlns:a16="http://schemas.microsoft.com/office/drawing/2014/main" id="{FABF38AD-96C4-6983-9675-99D18FBE8B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0" t="6937" r="25029" b="6978"/>
          <a:stretch/>
        </p:blipFill>
        <p:spPr>
          <a:xfrm>
            <a:off x="4451958" y="1526875"/>
            <a:ext cx="3288084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F24694-A2C9-55C2-F846-46112DC833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12917" r="23021" b="8472"/>
          <a:stretch/>
        </p:blipFill>
        <p:spPr>
          <a:xfrm rot="5400000">
            <a:off x="1564316" y="3917650"/>
            <a:ext cx="1986019" cy="2011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6BDD00-C81A-1F80-931B-9122A230FD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6" b="12903"/>
          <a:stretch/>
        </p:blipFill>
        <p:spPr>
          <a:xfrm>
            <a:off x="8641665" y="3917650"/>
            <a:ext cx="2130931" cy="20116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703879-CC5A-DFC1-9F58-CB237CDC3956}"/>
              </a:ext>
            </a:extLst>
          </p:cNvPr>
          <p:cNvCxnSpPr>
            <a:cxnSpLocks/>
          </p:cNvCxnSpPr>
          <p:nvPr/>
        </p:nvCxnSpPr>
        <p:spPr>
          <a:xfrm>
            <a:off x="3017520" y="4267200"/>
            <a:ext cx="0" cy="131064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44C4E4-A760-70E3-F6B5-44C0E3AB999D}"/>
              </a:ext>
            </a:extLst>
          </p:cNvPr>
          <p:cNvSpPr txBox="1"/>
          <p:nvPr/>
        </p:nvSpPr>
        <p:spPr>
          <a:xfrm>
            <a:off x="2378437" y="500243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3CA166-B3FE-7B09-2897-AD316DEA08E0}"/>
              </a:ext>
            </a:extLst>
          </p:cNvPr>
          <p:cNvCxnSpPr>
            <a:cxnSpLocks/>
          </p:cNvCxnSpPr>
          <p:nvPr/>
        </p:nvCxnSpPr>
        <p:spPr>
          <a:xfrm>
            <a:off x="2796540" y="4495800"/>
            <a:ext cx="0" cy="30480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CC3C03-5128-6BB1-4A8A-AAEEC3B9BFE3}"/>
              </a:ext>
            </a:extLst>
          </p:cNvPr>
          <p:cNvSpPr txBox="1"/>
          <p:nvPr/>
        </p:nvSpPr>
        <p:spPr>
          <a:xfrm>
            <a:off x="2129473" y="445346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0746B-7E6D-E298-2796-E1E8E7375DE1}"/>
              </a:ext>
            </a:extLst>
          </p:cNvPr>
          <p:cNvSpPr txBox="1"/>
          <p:nvPr/>
        </p:nvSpPr>
        <p:spPr>
          <a:xfrm>
            <a:off x="964475" y="5890899"/>
            <a:ext cx="3185700" cy="40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 modulator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9D4FBC-E5E1-626D-82EA-83030D0B641C}"/>
              </a:ext>
            </a:extLst>
          </p:cNvPr>
          <p:cNvSpPr txBox="1"/>
          <p:nvPr/>
        </p:nvSpPr>
        <p:spPr>
          <a:xfrm>
            <a:off x="8114280" y="5890899"/>
            <a:ext cx="3185700" cy="40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printed retroreflector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05406D4-939A-2169-52FE-F1AFF4B1E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176" y="1526875"/>
            <a:ext cx="1984248" cy="14896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802B7B-4694-E8EC-B61A-2A432BCD1F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1854" y="1526875"/>
            <a:ext cx="2130552" cy="189368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AB6B771-A635-B3C0-D1EF-B5859D74DAD2}"/>
              </a:ext>
            </a:extLst>
          </p:cNvPr>
          <p:cNvCxnSpPr/>
          <p:nvPr/>
        </p:nvCxnSpPr>
        <p:spPr>
          <a:xfrm flipV="1">
            <a:off x="7159925" y="2467155"/>
            <a:ext cx="1768415" cy="439947"/>
          </a:xfrm>
          <a:prstGeom prst="straightConnector1">
            <a:avLst/>
          </a:prstGeom>
          <a:ln w="28575">
            <a:solidFill>
              <a:schemeClr val="accent2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426B9B5-C321-E670-DA1C-0EF03AB3EAB4}"/>
              </a:ext>
            </a:extLst>
          </p:cNvPr>
          <p:cNvSpPr txBox="1"/>
          <p:nvPr/>
        </p:nvSpPr>
        <p:spPr>
          <a:xfrm>
            <a:off x="8114280" y="3401345"/>
            <a:ext cx="3185700" cy="40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printed support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DAA3BA-7EB7-CA4B-B71F-6FA893878CF2}"/>
              </a:ext>
            </a:extLst>
          </p:cNvPr>
          <p:cNvSpPr txBox="1"/>
          <p:nvPr/>
        </p:nvSpPr>
        <p:spPr>
          <a:xfrm>
            <a:off x="827832" y="2955867"/>
            <a:ext cx="3288084" cy="40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management circuit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1D13009-A589-E8A6-F633-EF9ED7DC33C7}"/>
              </a:ext>
            </a:extLst>
          </p:cNvPr>
          <p:cNvCxnSpPr>
            <a:cxnSpLocks/>
          </p:cNvCxnSpPr>
          <p:nvPr/>
        </p:nvCxnSpPr>
        <p:spPr>
          <a:xfrm flipH="1" flipV="1">
            <a:off x="3381555" y="2303253"/>
            <a:ext cx="1261935" cy="814946"/>
          </a:xfrm>
          <a:prstGeom prst="straightConnector1">
            <a:avLst/>
          </a:prstGeom>
          <a:ln w="28575">
            <a:solidFill>
              <a:schemeClr val="accent2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FE172F6-9427-6A14-EB3B-48A995FA1D58}"/>
              </a:ext>
            </a:extLst>
          </p:cNvPr>
          <p:cNvCxnSpPr>
            <a:cxnSpLocks/>
          </p:cNvCxnSpPr>
          <p:nvPr/>
        </p:nvCxnSpPr>
        <p:spPr>
          <a:xfrm>
            <a:off x="9707130" y="3930480"/>
            <a:ext cx="13228" cy="1987241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9089334-A699-06D9-4C5D-68CE7BBDF137}"/>
              </a:ext>
            </a:extLst>
          </p:cNvPr>
          <p:cNvSpPr txBox="1"/>
          <p:nvPr/>
        </p:nvSpPr>
        <p:spPr>
          <a:xfrm>
            <a:off x="9713744" y="54132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9.4 cm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EE06CE-B9D1-DE04-9D3D-A3F6C478DB79}"/>
              </a:ext>
            </a:extLst>
          </p:cNvPr>
          <p:cNvCxnSpPr/>
          <p:nvPr/>
        </p:nvCxnSpPr>
        <p:spPr>
          <a:xfrm flipV="1">
            <a:off x="9341644" y="1926432"/>
            <a:ext cx="821531" cy="2381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D7F1530-D16B-4972-2656-44D1403658B7}"/>
              </a:ext>
            </a:extLst>
          </p:cNvPr>
          <p:cNvCxnSpPr>
            <a:cxnSpLocks/>
          </p:cNvCxnSpPr>
          <p:nvPr/>
        </p:nvCxnSpPr>
        <p:spPr>
          <a:xfrm flipH="1">
            <a:off x="10077450" y="1921669"/>
            <a:ext cx="85725" cy="60721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3C2DC1E-0C47-B890-BFC5-785D5FD0D3E2}"/>
              </a:ext>
            </a:extLst>
          </p:cNvPr>
          <p:cNvCxnSpPr>
            <a:cxnSpLocks/>
          </p:cNvCxnSpPr>
          <p:nvPr/>
        </p:nvCxnSpPr>
        <p:spPr>
          <a:xfrm flipH="1" flipV="1">
            <a:off x="9405938" y="2524125"/>
            <a:ext cx="678656" cy="2381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B696B68-404A-EB9C-6710-0FB1DFE24930}"/>
              </a:ext>
            </a:extLst>
          </p:cNvPr>
          <p:cNvCxnSpPr>
            <a:cxnSpLocks/>
          </p:cNvCxnSpPr>
          <p:nvPr/>
        </p:nvCxnSpPr>
        <p:spPr>
          <a:xfrm flipH="1" flipV="1">
            <a:off x="9341644" y="1921669"/>
            <a:ext cx="66675" cy="6096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D0DE236-3D23-4056-F86D-07B78E61CA47}"/>
              </a:ext>
            </a:extLst>
          </p:cNvPr>
          <p:cNvSpPr txBox="1"/>
          <p:nvPr/>
        </p:nvSpPr>
        <p:spPr>
          <a:xfrm>
            <a:off x="9435509" y="159968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61508B6-8BCF-74D9-9D2A-AE426F6BFF0A}"/>
              </a:ext>
            </a:extLst>
          </p:cNvPr>
          <p:cNvGrpSpPr/>
          <p:nvPr/>
        </p:nvGrpSpPr>
        <p:grpSpPr>
          <a:xfrm>
            <a:off x="1663173" y="1565384"/>
            <a:ext cx="1735635" cy="369332"/>
            <a:chOff x="1663173" y="1565384"/>
            <a:chExt cx="1735635" cy="369332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EFC46CF-B3C2-A333-291D-0810EBFF9B1C}"/>
                </a:ext>
              </a:extLst>
            </p:cNvPr>
            <p:cNvCxnSpPr>
              <a:cxnSpLocks/>
            </p:cNvCxnSpPr>
            <p:nvPr/>
          </p:nvCxnSpPr>
          <p:spPr>
            <a:xfrm>
              <a:off x="1663173" y="1921669"/>
              <a:ext cx="1735635" cy="202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FB7F17D-FDFE-72C5-5929-80E3BEEB0BF9}"/>
                </a:ext>
              </a:extLst>
            </p:cNvPr>
            <p:cNvSpPr txBox="1"/>
            <p:nvPr/>
          </p:nvSpPr>
          <p:spPr>
            <a:xfrm>
              <a:off x="1739010" y="1565384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Charging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026ACD6-B2EF-355F-14DE-5420DE50198D}"/>
              </a:ext>
            </a:extLst>
          </p:cNvPr>
          <p:cNvGrpSpPr/>
          <p:nvPr/>
        </p:nvGrpSpPr>
        <p:grpSpPr>
          <a:xfrm>
            <a:off x="2160218" y="2193270"/>
            <a:ext cx="1402948" cy="637110"/>
            <a:chOff x="2160218" y="2193270"/>
            <a:chExt cx="1402948" cy="63711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B10D02D-05AA-6B8E-E9A4-DA1E1D19F0C7}"/>
                </a:ext>
              </a:extLst>
            </p:cNvPr>
            <p:cNvCxnSpPr/>
            <p:nvPr/>
          </p:nvCxnSpPr>
          <p:spPr>
            <a:xfrm flipH="1">
              <a:off x="3063240" y="2193270"/>
              <a:ext cx="314249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94BF74E-D701-82D7-871F-CE3065C15D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3240" y="2193270"/>
              <a:ext cx="0" cy="280447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0CA091A3-0AC6-AD20-CAD4-6C0156E37A11}"/>
                </a:ext>
              </a:extLst>
            </p:cNvPr>
            <p:cNvCxnSpPr>
              <a:cxnSpLocks/>
            </p:cNvCxnSpPr>
            <p:nvPr/>
          </p:nvCxnSpPr>
          <p:spPr>
            <a:xfrm>
              <a:off x="2814063" y="2462850"/>
              <a:ext cx="249177" cy="4305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E583214-5EAD-2A7B-4E41-99915F7894A7}"/>
                </a:ext>
              </a:extLst>
            </p:cNvPr>
            <p:cNvSpPr txBox="1"/>
            <p:nvPr/>
          </p:nvSpPr>
          <p:spPr>
            <a:xfrm>
              <a:off x="2160218" y="2461048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Discharging</a:t>
              </a:r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6A44F16-DD4F-9A22-C104-DC532A62C801}"/>
              </a:ext>
            </a:extLst>
          </p:cNvPr>
          <p:cNvCxnSpPr>
            <a:cxnSpLocks/>
          </p:cNvCxnSpPr>
          <p:nvPr/>
        </p:nvCxnSpPr>
        <p:spPr>
          <a:xfrm>
            <a:off x="7042954" y="4287329"/>
            <a:ext cx="1653371" cy="589471"/>
          </a:xfrm>
          <a:prstGeom prst="straightConnector1">
            <a:avLst/>
          </a:prstGeom>
          <a:ln w="28575">
            <a:solidFill>
              <a:schemeClr val="accent2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D3CE207-4014-5D0C-57A8-197B48E74531}"/>
              </a:ext>
            </a:extLst>
          </p:cNvPr>
          <p:cNvCxnSpPr>
            <a:cxnSpLocks/>
          </p:cNvCxnSpPr>
          <p:nvPr/>
        </p:nvCxnSpPr>
        <p:spPr>
          <a:xfrm flipH="1">
            <a:off x="3457575" y="3308940"/>
            <a:ext cx="1912862" cy="1596435"/>
          </a:xfrm>
          <a:prstGeom prst="straightConnector1">
            <a:avLst/>
          </a:prstGeom>
          <a:ln w="28575">
            <a:solidFill>
              <a:schemeClr val="accent2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8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  <p:bldP spid="22" grpId="0"/>
      <p:bldP spid="29" grpId="0"/>
      <p:bldP spid="30" grpId="0"/>
      <p:bldP spid="35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84310A-3BDF-BD8F-91E7-E555F2A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4C6BE3-419D-0EC7-472E-DB0D6BA4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46038"/>
            <a:ext cx="10920784" cy="1143000"/>
          </a:xfrm>
        </p:spPr>
        <p:txBody>
          <a:bodyPr/>
          <a:lstStyle/>
          <a:p>
            <a:r>
              <a:rPr lang="en-US" dirty="0"/>
              <a:t>Field Experiments: Intelligent Transportation Infrastructure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9791E-503B-AA97-848D-1CDEB5E0036D}"/>
              </a:ext>
            </a:extLst>
          </p:cNvPr>
          <p:cNvSpPr txBox="1"/>
          <p:nvPr/>
        </p:nvSpPr>
        <p:spPr>
          <a:xfrm>
            <a:off x="839416" y="1463963"/>
            <a:ext cx="10299539" cy="12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infrastructure responds to radars on vehicles by reflecting radar signals.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signs, traffic lights, etc.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54F80E-2BCF-2A8D-1978-EA51F94F7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278" y="1995882"/>
            <a:ext cx="3516902" cy="455633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CA05B14-6D0B-B3EB-AA59-FC02A893F0AB}"/>
              </a:ext>
            </a:extLst>
          </p:cNvPr>
          <p:cNvSpPr/>
          <p:nvPr/>
        </p:nvSpPr>
        <p:spPr>
          <a:xfrm>
            <a:off x="8698940" y="2368737"/>
            <a:ext cx="434203" cy="43420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04B66F-E7A0-575C-6C0F-0D7AE67DB2EC}"/>
              </a:ext>
            </a:extLst>
          </p:cNvPr>
          <p:cNvCxnSpPr>
            <a:cxnSpLocks/>
            <a:stCxn id="19" idx="6"/>
          </p:cNvCxnSpPr>
          <p:nvPr/>
        </p:nvCxnSpPr>
        <p:spPr>
          <a:xfrm>
            <a:off x="9133143" y="2585839"/>
            <a:ext cx="925712" cy="12878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5DF6B3-5341-D320-CDC4-5936D750195C}"/>
              </a:ext>
            </a:extLst>
          </p:cNvPr>
          <p:cNvSpPr txBox="1"/>
          <p:nvPr/>
        </p:nvSpPr>
        <p:spPr>
          <a:xfrm>
            <a:off x="10008947" y="248599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3147A5-1E8C-C663-DC59-AF4DBB778D2C}"/>
              </a:ext>
            </a:extLst>
          </p:cNvPr>
          <p:cNvSpPr/>
          <p:nvPr/>
        </p:nvSpPr>
        <p:spPr>
          <a:xfrm>
            <a:off x="8636005" y="4735577"/>
            <a:ext cx="802633" cy="71035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9A44BE-5058-76FF-5FB1-E61C13753D22}"/>
              </a:ext>
            </a:extLst>
          </p:cNvPr>
          <p:cNvCxnSpPr>
            <a:cxnSpLocks/>
          </p:cNvCxnSpPr>
          <p:nvPr/>
        </p:nvCxnSpPr>
        <p:spPr>
          <a:xfrm flipV="1">
            <a:off x="9438638" y="4765259"/>
            <a:ext cx="589359" cy="11335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922D34A-C54B-A671-9038-082856611373}"/>
              </a:ext>
            </a:extLst>
          </p:cNvPr>
          <p:cNvSpPr txBox="1"/>
          <p:nvPr/>
        </p:nvSpPr>
        <p:spPr>
          <a:xfrm>
            <a:off x="10008947" y="4537887"/>
            <a:ext cx="168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4EBB4A8-523C-4DE5-03B5-56EDB47281DF}"/>
              </a:ext>
            </a:extLst>
          </p:cNvPr>
          <p:cNvSpPr/>
          <p:nvPr/>
        </p:nvSpPr>
        <p:spPr>
          <a:xfrm>
            <a:off x="6951073" y="5231990"/>
            <a:ext cx="2155973" cy="101975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5EA78C-2CFB-E9D5-F3F4-D6ADEA8EAB56}"/>
              </a:ext>
            </a:extLst>
          </p:cNvPr>
          <p:cNvSpPr txBox="1"/>
          <p:nvPr/>
        </p:nvSpPr>
        <p:spPr>
          <a:xfrm>
            <a:off x="10008947" y="5680860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Modulation</a:t>
            </a:r>
          </a:p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0163C9-C4C4-C508-546E-0B378DFC7DCD}"/>
              </a:ext>
            </a:extLst>
          </p:cNvPr>
          <p:cNvCxnSpPr>
            <a:cxnSpLocks/>
          </p:cNvCxnSpPr>
          <p:nvPr/>
        </p:nvCxnSpPr>
        <p:spPr>
          <a:xfrm>
            <a:off x="9102171" y="5802091"/>
            <a:ext cx="975734" cy="17008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75F3BB8-8A8A-2CEA-0D63-28888D3586A9}"/>
              </a:ext>
            </a:extLst>
          </p:cNvPr>
          <p:cNvSpPr/>
          <p:nvPr/>
        </p:nvSpPr>
        <p:spPr>
          <a:xfrm>
            <a:off x="7474046" y="3474788"/>
            <a:ext cx="1422066" cy="140104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25CC02-A2C1-7FD4-A8CE-B53A035FB459}"/>
              </a:ext>
            </a:extLst>
          </p:cNvPr>
          <p:cNvSpPr txBox="1"/>
          <p:nvPr/>
        </p:nvSpPr>
        <p:spPr>
          <a:xfrm>
            <a:off x="10008947" y="3448055"/>
            <a:ext cx="598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06F0675-40A1-5E64-8CD8-3ECAB136BDA4}"/>
              </a:ext>
            </a:extLst>
          </p:cNvPr>
          <p:cNvCxnSpPr>
            <a:cxnSpLocks/>
          </p:cNvCxnSpPr>
          <p:nvPr/>
        </p:nvCxnSpPr>
        <p:spPr>
          <a:xfrm flipV="1">
            <a:off x="8884484" y="3650926"/>
            <a:ext cx="1158031" cy="16305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4FEFF81-52E2-195D-DAE3-230A1A0C2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070889"/>
            <a:ext cx="5486400" cy="240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7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4" grpId="0" animBg="1"/>
      <p:bldP spid="27" grpId="0"/>
      <p:bldP spid="28" grpId="0" animBg="1"/>
      <p:bldP spid="29" grpId="0"/>
      <p:bldP spid="32" grpId="0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33D954-AD66-1480-6E4A-D25CC137A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CDA2CF-DCE3-2568-464F-516802C87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Tag Coverage</a:t>
            </a:r>
          </a:p>
        </p:txBody>
      </p:sp>
      <p:pic>
        <p:nvPicPr>
          <p:cNvPr id="5" name="Picture 4" descr="A graph of a graph showing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D00ED038-C858-B01B-1DA3-CEC87BC5A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1" y="3410099"/>
            <a:ext cx="3511297" cy="2194560"/>
          </a:xfrm>
          <a:prstGeom prst="rect">
            <a:avLst/>
          </a:prstGeom>
        </p:spPr>
      </p:pic>
      <p:pic>
        <p:nvPicPr>
          <p:cNvPr id="7" name="Picture 6" descr="A graph of a graph with a red line and blue lines&#10;&#10;Description automatically generated with medium confidence">
            <a:extLst>
              <a:ext uri="{FF2B5EF4-FFF2-40B4-BE49-F238E27FC236}">
                <a16:creationId xmlns:a16="http://schemas.microsoft.com/office/drawing/2014/main" id="{E4825490-AA3D-08A9-C6D0-3952E1363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50" y="3410099"/>
            <a:ext cx="3511297" cy="2194560"/>
          </a:xfrm>
          <a:prstGeom prst="rect">
            <a:avLst/>
          </a:prstGeom>
        </p:spPr>
      </p:pic>
      <p:pic>
        <p:nvPicPr>
          <p:cNvPr id="9" name="Picture 8" descr="A graph of a graph showing different signals&#10;&#10;Description automatically generated with medium confidence">
            <a:extLst>
              <a:ext uri="{FF2B5EF4-FFF2-40B4-BE49-F238E27FC236}">
                <a16:creationId xmlns:a16="http://schemas.microsoft.com/office/drawing/2014/main" id="{12227E18-6911-3705-9AC8-2F92CA1A2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639" y="3410099"/>
            <a:ext cx="3511297" cy="2194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007782-2C3D-B8CE-98B3-1F07E2F3D20A}"/>
              </a:ext>
            </a:extLst>
          </p:cNvPr>
          <p:cNvSpPr txBox="1"/>
          <p:nvPr/>
        </p:nvSpPr>
        <p:spPr>
          <a:xfrm>
            <a:off x="1058626" y="5604659"/>
            <a:ext cx="2451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Tag-Radar Distance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3A7002-9DE2-9499-F6B8-7638ED708109}"/>
              </a:ext>
            </a:extLst>
          </p:cNvPr>
          <p:cNvSpPr txBox="1"/>
          <p:nvPr/>
        </p:nvSpPr>
        <p:spPr>
          <a:xfrm>
            <a:off x="5055264" y="5604659"/>
            <a:ext cx="2081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Tag-Radar angle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63E02-AB01-1D6B-AE9A-2FC7B853A628}"/>
              </a:ext>
            </a:extLst>
          </p:cNvPr>
          <p:cNvSpPr txBox="1"/>
          <p:nvPr/>
        </p:nvSpPr>
        <p:spPr>
          <a:xfrm>
            <a:off x="8834313" y="5604659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A39C181-B70C-1244-60D0-F9851D47AF1E}"/>
                  </a:ext>
                </a:extLst>
              </p:cNvPr>
              <p:cNvSpPr txBox="1"/>
              <p:nvPr/>
            </p:nvSpPr>
            <p:spPr>
              <a:xfrm>
                <a:off x="761746" y="1444856"/>
                <a:ext cx="11039729" cy="1718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UniScatter achieves a wide coverage in both space and frequency.</a:t>
                </a:r>
              </a:p>
              <a:p>
                <a:pPr marL="342900" indent="-3429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Distance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&gt;30 </m:t>
                    </m:r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endPara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Azimuth/Elevation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Bandwidth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57 </m:t>
                    </m:r>
                    <m:r>
                      <a:rPr lang="en-US" sz="20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𝐺𝐻𝑧</m:t>
                    </m:r>
                  </m:oMath>
                </a14:m>
                <a:endPara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A39C181-B70C-1244-60D0-F9851D47A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746" y="1444856"/>
                <a:ext cx="11039729" cy="1718868"/>
              </a:xfrm>
              <a:prstGeom prst="rect">
                <a:avLst/>
              </a:prstGeom>
              <a:blipFill>
                <a:blip r:embed="rId6"/>
                <a:stretch>
                  <a:fillRect l="-883" t="-2128" b="-5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580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ACE6D-BB25-FF3A-6102-5FF342360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542D58-6E7F-4CFC-8409-09EFE739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0CA760-69ED-832C-0016-C51117912589}"/>
              </a:ext>
            </a:extLst>
          </p:cNvPr>
          <p:cNvSpPr txBox="1"/>
          <p:nvPr/>
        </p:nvSpPr>
        <p:spPr>
          <a:xfrm>
            <a:off x="761746" y="1444856"/>
            <a:ext cx="11039729" cy="170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designed UniScatter, a metamaterial-based tag for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mmWave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joint sensing and communication.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novel modulator + retroreflector tag architecture for the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mmWave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Ultrawide-band and scalable modulator and retroreflector design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BE7D2-8B1C-364A-4B33-7BF057127BD9}"/>
              </a:ext>
            </a:extLst>
          </p:cNvPr>
          <p:cNvSpPr txBox="1"/>
          <p:nvPr/>
        </p:nvSpPr>
        <p:spPr>
          <a:xfrm>
            <a:off x="761746" y="3703510"/>
            <a:ext cx="11039729" cy="1303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fabricated and validated UniScatter.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fabrication processes for high-frequency RF components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coverage across both space and frequency</a:t>
            </a:r>
          </a:p>
        </p:txBody>
      </p:sp>
    </p:spTree>
    <p:extLst>
      <p:ext uri="{BB962C8B-B14F-4D97-AF65-F5344CB8AC3E}">
        <p14:creationId xmlns:p14="http://schemas.microsoft.com/office/powerpoint/2010/main" val="4027526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3135" y="1014573"/>
            <a:ext cx="9725730" cy="2226769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Thank you!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3135" y="3616658"/>
            <a:ext cx="9725730" cy="2487212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dirty="0"/>
              <a:t>Any Questions?</a:t>
            </a:r>
            <a:endParaRPr lang="en-US" sz="5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UCSD Logo, symbol, meaning, history, PNG, brand">
            <a:extLst>
              <a:ext uri="{FF2B5EF4-FFF2-40B4-BE49-F238E27FC236}">
                <a16:creationId xmlns:a16="http://schemas.microsoft.com/office/drawing/2014/main" id="{09AFEBF9-5F9F-0957-F1A3-BE3E81BC1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2" b="32078"/>
          <a:stretch/>
        </p:blipFill>
        <p:spPr bwMode="auto">
          <a:xfrm>
            <a:off x="9116191" y="6056381"/>
            <a:ext cx="2798493" cy="5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A9331B-7073-F228-71DE-784F2781F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D68EA8-7F3F-F0A2-7E70-1CB05EDE8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Communication and Sensing (JCAS)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D429EA-CA51-7DD3-4FD7-200CFFF79B47}"/>
              </a:ext>
            </a:extLst>
          </p:cNvPr>
          <p:cNvGrpSpPr/>
          <p:nvPr/>
        </p:nvGrpSpPr>
        <p:grpSpPr>
          <a:xfrm>
            <a:off x="3791308" y="2534736"/>
            <a:ext cx="4606507" cy="2916935"/>
            <a:chOff x="3717984" y="2632201"/>
            <a:chExt cx="4606507" cy="29169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044897-78A7-F20E-E8AC-E8C97805F7A5}"/>
                </a:ext>
              </a:extLst>
            </p:cNvPr>
            <p:cNvSpPr/>
            <p:nvPr/>
          </p:nvSpPr>
          <p:spPr>
            <a:xfrm>
              <a:off x="3717984" y="2632201"/>
              <a:ext cx="4606507" cy="2916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F2A581-AD90-6F12-5911-2BB2FBD4E065}"/>
                </a:ext>
              </a:extLst>
            </p:cNvPr>
            <p:cNvGrpSpPr/>
            <p:nvPr/>
          </p:nvGrpSpPr>
          <p:grpSpPr>
            <a:xfrm>
              <a:off x="4064438" y="2653789"/>
              <a:ext cx="3913597" cy="2873758"/>
              <a:chOff x="3919316" y="2632201"/>
              <a:chExt cx="3913597" cy="2873758"/>
            </a:xfrm>
          </p:grpSpPr>
          <p:pic>
            <p:nvPicPr>
              <p:cNvPr id="4" name="Picture 2" descr="5g technology mast base stations white background Vector Image">
                <a:extLst>
                  <a:ext uri="{FF2B5EF4-FFF2-40B4-BE49-F238E27FC236}">
                    <a16:creationId xmlns:a16="http://schemas.microsoft.com/office/drawing/2014/main" id="{2989F273-5DEE-9BD2-C870-E9191E0082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75" t="3770" r="55766" b="11381"/>
              <a:stretch/>
            </p:blipFill>
            <p:spPr bwMode="auto">
              <a:xfrm>
                <a:off x="7305054" y="2632201"/>
                <a:ext cx="527859" cy="1593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50" descr="Best Sedans for 2022 - TrueCar">
                <a:extLst>
                  <a:ext uri="{FF2B5EF4-FFF2-40B4-BE49-F238E27FC236}">
                    <a16:creationId xmlns:a16="http://schemas.microsoft.com/office/drawing/2014/main" id="{A3D9AF59-84B6-556A-7A13-AD225DAD40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919316" y="3831000"/>
                <a:ext cx="1463040" cy="7315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6" descr="Deer PNG Transparent Background Image For Free Download - PNG #4913 - Free  PNG Images | Starpng">
                <a:extLst>
                  <a:ext uri="{FF2B5EF4-FFF2-40B4-BE49-F238E27FC236}">
                    <a16:creationId xmlns:a16="http://schemas.microsoft.com/office/drawing/2014/main" id="{378441DD-D545-1D24-F8AB-2451BA07C3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096000" y="4591559"/>
                <a:ext cx="877897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A2989FCE-6CBD-6AA2-84E6-40BF13E05A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29200" y="2984740"/>
                <a:ext cx="2277374" cy="930488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72C1E07D-0091-D6F9-8576-F679D783DD3A}"/>
                  </a:ext>
                </a:extLst>
              </p:cNvPr>
              <p:cNvCxnSpPr>
                <a:cxnSpLocks/>
                <a:endCxn id="6" idx="0"/>
              </p:cNvCxnSpPr>
              <p:nvPr/>
            </p:nvCxnSpPr>
            <p:spPr>
              <a:xfrm flipH="1">
                <a:off x="6534948" y="3036498"/>
                <a:ext cx="754373" cy="155506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B3C05B7D-B122-4E68-3B59-4F8A706E9DF2}"/>
                  </a:ext>
                </a:extLst>
              </p:cNvPr>
              <p:cNvCxnSpPr>
                <a:stCxn id="6" idx="0"/>
              </p:cNvCxnSpPr>
              <p:nvPr/>
            </p:nvCxnSpPr>
            <p:spPr>
              <a:xfrm flipH="1" flipV="1">
                <a:off x="5072332" y="3959525"/>
                <a:ext cx="1462616" cy="632034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7A7179-A7DB-1621-C011-73997132A898}"/>
                  </a:ext>
                </a:extLst>
              </p:cNvPr>
              <p:cNvSpPr txBox="1"/>
              <p:nvPr/>
            </p:nvSpPr>
            <p:spPr>
              <a:xfrm rot="20275594">
                <a:off x="5439544" y="3102571"/>
                <a:ext cx="1351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 Link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A82F42-130E-B75E-235A-2534B0E8868A}"/>
                  </a:ext>
                </a:extLst>
              </p:cNvPr>
              <p:cNvSpPr txBox="1"/>
              <p:nvPr/>
            </p:nvSpPr>
            <p:spPr>
              <a:xfrm rot="1427118">
                <a:off x="5269398" y="3981001"/>
                <a:ext cx="14158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Target Echo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B37E73-7C83-5417-3CAA-B1225EEEBBBB}"/>
              </a:ext>
            </a:extLst>
          </p:cNvPr>
          <p:cNvSpPr txBox="1"/>
          <p:nvPr/>
        </p:nvSpPr>
        <p:spPr>
          <a:xfrm>
            <a:off x="625776" y="1308864"/>
            <a:ext cx="10937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JCAS brings new opportunities for future wireless communication and sensing.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spectrum efficiency due to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spectrum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saving due to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hardware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E3EB53-6CD5-0B47-D91C-122B2D0CAFFB}"/>
              </a:ext>
            </a:extLst>
          </p:cNvPr>
          <p:cNvSpPr txBox="1"/>
          <p:nvPr/>
        </p:nvSpPr>
        <p:spPr>
          <a:xfrm>
            <a:off x="625776" y="5600326"/>
            <a:ext cx="10937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feasibility of JCAS is due to the 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signal processing flows 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sensing and communication.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2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3575D4-EC0E-CECB-0A05-24195611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4ECCA5-EF86-B4BB-EA77-17F0B68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JCAS for Passive Internet of Things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2B2066-71DF-FD8C-7120-EC49E4046A50}"/>
              </a:ext>
            </a:extLst>
          </p:cNvPr>
          <p:cNvGrpSpPr/>
          <p:nvPr/>
        </p:nvGrpSpPr>
        <p:grpSpPr>
          <a:xfrm>
            <a:off x="3791308" y="2534736"/>
            <a:ext cx="4606507" cy="2916935"/>
            <a:chOff x="3791308" y="2534736"/>
            <a:chExt cx="4606507" cy="29169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CCD1FC4-2F5D-3950-4F0D-FBCC9FB78E87}"/>
                </a:ext>
              </a:extLst>
            </p:cNvPr>
            <p:cNvSpPr/>
            <p:nvPr/>
          </p:nvSpPr>
          <p:spPr>
            <a:xfrm>
              <a:off x="3791308" y="2534736"/>
              <a:ext cx="4606507" cy="2916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50" name="Picture 2" descr="Temporary Stop Sign (R1-1) - In-street Crosswalk Signs | TAPCO">
              <a:extLst>
                <a:ext uri="{FF2B5EF4-FFF2-40B4-BE49-F238E27FC236}">
                  <a16:creationId xmlns:a16="http://schemas.microsoft.com/office/drawing/2014/main" id="{85215361-25F0-7733-4E60-EA1E68DD1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6534" y="2745333"/>
              <a:ext cx="912434" cy="1732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0" descr="Best Sedans for 2022 - TrueCar">
              <a:extLst>
                <a:ext uri="{FF2B5EF4-FFF2-40B4-BE49-F238E27FC236}">
                  <a16:creationId xmlns:a16="http://schemas.microsoft.com/office/drawing/2014/main" id="{0375D303-257D-E86E-6B01-08DDB920E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92239" y="3756273"/>
              <a:ext cx="146304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C4622F0-4CDD-CF21-A650-F3B76D16E6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7646" y="3209026"/>
              <a:ext cx="2188324" cy="630325"/>
            </a:xfrm>
            <a:prstGeom prst="straightConnector1">
              <a:avLst/>
            </a:prstGeom>
            <a:ln w="28575">
              <a:solidFill>
                <a:schemeClr val="accent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DF6D4A-B95A-0262-6F95-E2231D1C578A}"/>
                </a:ext>
              </a:extLst>
            </p:cNvPr>
            <p:cNvSpPr txBox="1"/>
            <p:nvPr/>
          </p:nvSpPr>
          <p:spPr>
            <a:xfrm rot="20654930">
              <a:off x="5610150" y="3191887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 Link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85DE4B-53EE-9F37-51D8-CE174824A2B4}"/>
                </a:ext>
              </a:extLst>
            </p:cNvPr>
            <p:cNvSpPr txBox="1"/>
            <p:nvPr/>
          </p:nvSpPr>
          <p:spPr>
            <a:xfrm rot="20625845">
              <a:off x="5728452" y="3603883"/>
              <a:ext cx="1415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Echo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4BF7847-55E4-D963-9454-4885C847A2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1458" y="3295291"/>
              <a:ext cx="2181765" cy="653598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65748C9-40AB-A984-E673-96AD3F8A1E0E}"/>
              </a:ext>
            </a:extLst>
          </p:cNvPr>
          <p:cNvSpPr txBox="1"/>
          <p:nvPr/>
        </p:nvSpPr>
        <p:spPr>
          <a:xfrm>
            <a:off x="625775" y="1528553"/>
            <a:ext cx="10937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Internet of Things, some passive objects need to be simultaneously localized and communicated with.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D55853-C3F1-205F-E325-A1633CF74D6C}"/>
              </a:ext>
            </a:extLst>
          </p:cNvPr>
          <p:cNvSpPr txBox="1"/>
          <p:nvPr/>
        </p:nvSpPr>
        <p:spPr>
          <a:xfrm>
            <a:off x="625775" y="5648341"/>
            <a:ext cx="1093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JCAS for passive IoT can be achieved with 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backscatter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technologies.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 descr="Radio frequency identification or rfid technology Vector Image">
            <a:extLst>
              <a:ext uri="{FF2B5EF4-FFF2-40B4-BE49-F238E27FC236}">
                <a16:creationId xmlns:a16="http://schemas.microsoft.com/office/drawing/2014/main" id="{B4222D4E-5044-4BE1-E309-AF66BE5E4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89" b="81204" l="11000" r="88400">
                        <a14:foregroundMark x1="61600" y1="11481" x2="61600" y2="11481"/>
                        <a14:foregroundMark x1="65400" y1="15185" x2="65400" y2="15185"/>
                        <a14:foregroundMark x1="65400" y1="18889" x2="65400" y2="18889"/>
                        <a14:foregroundMark x1="67200" y1="22593" x2="67200" y2="22593"/>
                        <a14:foregroundMark x1="76000" y1="29630" x2="76000" y2="29630"/>
                        <a14:foregroundMark x1="80400" y1="30556" x2="80400" y2="30556"/>
                        <a14:foregroundMark x1="84400" y1="32037" x2="84400" y2="32037"/>
                        <a14:foregroundMark x1="84600" y1="31481" x2="84600" y2="31481"/>
                        <a14:foregroundMark x1="88400" y1="31111" x2="88400" y2="31111"/>
                        <a14:foregroundMark x1="66400" y1="49444" x2="66400" y2="49444"/>
                        <a14:foregroundMark x1="62200" y1="52222" x2="62200" y2="52222"/>
                        <a14:foregroundMark x1="64800" y1="81296" x2="64800" y2="81296"/>
                        <a14:foregroundMark x1="11000" y1="74815" x2="11000" y2="74815"/>
                        <a14:foregroundMark x1="15800" y1="42963" x2="15800" y2="42963"/>
                        <a14:foregroundMark x1="20600" y1="47407" x2="20600" y2="47407"/>
                        <a14:foregroundMark x1="25400" y1="53704" x2="25400" y2="53704"/>
                        <a14:foregroundMark x1="56200" y1="69074" x2="56200" y2="69074"/>
                        <a14:foregroundMark x1="44000" y1="63889" x2="44000" y2="63889"/>
                        <a14:foregroundMark x1="39700" y1="64167" x2="39700" y2="64167"/>
                        <a14:foregroundMark x1="37300" y1="63333" x2="37300" y2="63333"/>
                        <a14:foregroundMark x1="34900" y1="63704" x2="34900" y2="63704"/>
                        <a14:backgroundMark x1="33700" y1="64444" x2="33700" y2="64444"/>
                        <a14:backgroundMark x1="43300" y1="65000" x2="43300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6" t="8272" r="8437" b="16698"/>
          <a:stretch/>
        </p:blipFill>
        <p:spPr bwMode="auto">
          <a:xfrm>
            <a:off x="7479534" y="4384865"/>
            <a:ext cx="838858" cy="82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CCC60E-06F6-3AE3-6B57-9640D76FA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6138DA-AEE0-6CC5-A3D8-099FA2F7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Passive IoT with JCAS</a:t>
            </a:r>
          </a:p>
        </p:txBody>
      </p:sp>
      <p:pic>
        <p:nvPicPr>
          <p:cNvPr id="4" name="Picture 2" descr="Snarled Supply Chain Is Making U.S. Warehouse Shortage Worse | 2021-11-10 |  SupplyChainBrain">
            <a:extLst>
              <a:ext uri="{FF2B5EF4-FFF2-40B4-BE49-F238E27FC236}">
                <a16:creationId xmlns:a16="http://schemas.microsoft.com/office/drawing/2014/main" id="{E2110CA6-32FA-6BB7-5E97-B7EA0D8C9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40"/>
          <a:stretch/>
        </p:blipFill>
        <p:spPr bwMode="auto">
          <a:xfrm>
            <a:off x="1708253" y="1282216"/>
            <a:ext cx="362102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Drivers bemoan Boston traffic signal system that prevents free flow of  vehicles – Boston Herald">
            <a:extLst>
              <a:ext uri="{FF2B5EF4-FFF2-40B4-BE49-F238E27FC236}">
                <a16:creationId xmlns:a16="http://schemas.microsoft.com/office/drawing/2014/main" id="{8212EC4B-31B6-2B25-7DE3-CBA33CF4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24" y="1282216"/>
            <a:ext cx="362102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739F5-7562-5FE1-B2DC-7B301493A5CA}"/>
              </a:ext>
            </a:extLst>
          </p:cNvPr>
          <p:cNvSpPr txBox="1"/>
          <p:nvPr/>
        </p:nvSpPr>
        <p:spPr>
          <a:xfrm>
            <a:off x="1992481" y="3476776"/>
            <a:ext cx="3052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Warehouse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8A11A-C59D-57BD-9AF2-EDB2340822D7}"/>
              </a:ext>
            </a:extLst>
          </p:cNvPr>
          <p:cNvSpPr txBox="1"/>
          <p:nvPr/>
        </p:nvSpPr>
        <p:spPr>
          <a:xfrm>
            <a:off x="6424864" y="3476776"/>
            <a:ext cx="4496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transportation infrastructure</a:t>
            </a:r>
          </a:p>
        </p:txBody>
      </p:sp>
      <p:pic>
        <p:nvPicPr>
          <p:cNvPr id="8" name="Picture 2" descr="a living room showing possible home automation applications with nfc tag">
            <a:extLst>
              <a:ext uri="{FF2B5EF4-FFF2-40B4-BE49-F238E27FC236}">
                <a16:creationId xmlns:a16="http://schemas.microsoft.com/office/drawing/2014/main" id="{74B657FF-6AD5-5351-5D8C-7485035BCDF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52" y="3952875"/>
            <a:ext cx="362102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45FE53-9C00-4978-9823-65272E9539AE}"/>
              </a:ext>
            </a:extLst>
          </p:cNvPr>
          <p:cNvSpPr txBox="1"/>
          <p:nvPr/>
        </p:nvSpPr>
        <p:spPr>
          <a:xfrm>
            <a:off x="2436576" y="6147435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Whole-home HOI</a:t>
            </a:r>
          </a:p>
        </p:txBody>
      </p:sp>
      <p:pic>
        <p:nvPicPr>
          <p:cNvPr id="10" name="Picture 4" descr="Street advertisement hong kong hi-res stock photography and ...">
            <a:extLst>
              <a:ext uri="{FF2B5EF4-FFF2-40B4-BE49-F238E27FC236}">
                <a16:creationId xmlns:a16="http://schemas.microsoft.com/office/drawing/2014/main" id="{092E8FBA-2947-273D-DED7-9535B42BBB5F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7"/>
          <a:stretch/>
        </p:blipFill>
        <p:spPr bwMode="auto">
          <a:xfrm>
            <a:off x="6862724" y="3952875"/>
            <a:ext cx="362102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05E4A5-1032-E1B9-A27F-18294B4F6F25}"/>
              </a:ext>
            </a:extLst>
          </p:cNvPr>
          <p:cNvSpPr txBox="1"/>
          <p:nvPr/>
        </p:nvSpPr>
        <p:spPr>
          <a:xfrm>
            <a:off x="7946114" y="6151113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val="349492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87F07-2ADE-0020-72A0-5464F8CC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E1D3BC-B51E-DFAF-28A6-B23AE77FE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Challenges for Passive IoT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BDACB1-5D72-1D09-63F7-EEDDE9F17284}"/>
                  </a:ext>
                </a:extLst>
              </p:cNvPr>
              <p:cNvSpPr txBox="1"/>
              <p:nvPr/>
            </p:nvSpPr>
            <p:spPr>
              <a:xfrm>
                <a:off x="839416" y="1801508"/>
                <a:ext cx="5123234" cy="887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Massive connection</a:t>
                </a:r>
              </a:p>
              <a:p>
                <a:pPr marL="342900" indent="-342900">
                  <a:lnSpc>
                    <a:spcPct val="11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Communication with &gt;10 objects per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BDACB1-5D72-1D09-63F7-EEDDE9F17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1801508"/>
                <a:ext cx="5123234" cy="887744"/>
              </a:xfrm>
              <a:prstGeom prst="rect">
                <a:avLst/>
              </a:prstGeom>
              <a:blipFill>
                <a:blip r:embed="rId3"/>
                <a:stretch>
                  <a:fillRect l="-1905" t="-4138" r="-833" b="-1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Snarled Supply Chain Is Making U.S. Warehouse Shortage Worse | 2021-11-10 |  SupplyChainBrain">
            <a:extLst>
              <a:ext uri="{FF2B5EF4-FFF2-40B4-BE49-F238E27FC236}">
                <a16:creationId xmlns:a16="http://schemas.microsoft.com/office/drawing/2014/main" id="{706DF29C-5639-E5A2-33E4-688CB4B29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40"/>
          <a:stretch/>
        </p:blipFill>
        <p:spPr bwMode="auto">
          <a:xfrm>
            <a:off x="1708253" y="2904336"/>
            <a:ext cx="362102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439C0F-60EA-7FDA-0B76-6C1BB49C464D}"/>
              </a:ext>
            </a:extLst>
          </p:cNvPr>
          <p:cNvSpPr txBox="1"/>
          <p:nvPr/>
        </p:nvSpPr>
        <p:spPr>
          <a:xfrm>
            <a:off x="6191250" y="1801444"/>
            <a:ext cx="4963972" cy="88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High-resolution sensing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Localization with sub-meter accuracy</a:t>
            </a:r>
          </a:p>
        </p:txBody>
      </p:sp>
      <p:pic>
        <p:nvPicPr>
          <p:cNvPr id="7" name="Picture 12" descr="Drivers bemoan Boston traffic signal system that prevents free flow of  vehicles – Boston Herald">
            <a:extLst>
              <a:ext uri="{FF2B5EF4-FFF2-40B4-BE49-F238E27FC236}">
                <a16:creationId xmlns:a16="http://schemas.microsoft.com/office/drawing/2014/main" id="{FE0CD849-1D2A-D832-4354-E1EB43D3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24" y="2904336"/>
            <a:ext cx="3621024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1FD093-22DE-91DD-D518-9D93A46D477A}"/>
              </a:ext>
            </a:extLst>
          </p:cNvPr>
          <p:cNvSpPr txBox="1"/>
          <p:nvPr/>
        </p:nvSpPr>
        <p:spPr>
          <a:xfrm>
            <a:off x="1992481" y="5098896"/>
            <a:ext cx="3052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Warehouse management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43296C-862D-B181-D64E-4C116F27866F}"/>
              </a:ext>
            </a:extLst>
          </p:cNvPr>
          <p:cNvSpPr txBox="1"/>
          <p:nvPr/>
        </p:nvSpPr>
        <p:spPr>
          <a:xfrm>
            <a:off x="6424864" y="5098896"/>
            <a:ext cx="4496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transportation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54296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7152B7-623B-90D2-3AE7-49D7CE78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D75D13-E396-8F9A-E765-61D525CA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Microwave Band to </a:t>
            </a:r>
            <a:r>
              <a:rPr lang="en-US" dirty="0" err="1"/>
              <a:t>Mmwave</a:t>
            </a:r>
            <a:r>
              <a:rPr lang="en-US" dirty="0"/>
              <a:t> Band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ADA9D-0B82-7B5B-6641-0F4169F2FAF8}"/>
              </a:ext>
            </a:extLst>
          </p:cNvPr>
          <p:cNvSpPr txBox="1"/>
          <p:nvPr/>
        </p:nvSpPr>
        <p:spPr>
          <a:xfrm>
            <a:off x="985722" y="4590113"/>
            <a:ext cx="10220556" cy="1303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Designing backscatter tags working at </a:t>
            </a:r>
            <a:r>
              <a:rPr lang="en-US" sz="2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mmWave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 bandwidth is usually at MHz level (e.g., 100MHz@2.4GHz).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MmWave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bandwidth usually achieves GHz-level (e.g., 14GHz@60GHz).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D2494-2064-4C4F-051D-13D0031F1A1A}"/>
              </a:ext>
            </a:extLst>
          </p:cNvPr>
          <p:cNvSpPr txBox="1"/>
          <p:nvPr/>
        </p:nvSpPr>
        <p:spPr>
          <a:xfrm>
            <a:off x="985720" y="1469728"/>
            <a:ext cx="10220556" cy="254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solution to solve both challenges: 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 bandwidth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Communication: wider bandwidth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larger capacity  More connections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Sensing: wider bandwidth  Higher resolution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CC2A1A-47FC-103D-F9EA-C716CCBC7E1B}"/>
                  </a:ext>
                </a:extLst>
              </p:cNvPr>
              <p:cNvSpPr txBox="1"/>
              <p:nvPr/>
            </p:nvSpPr>
            <p:spPr>
              <a:xfrm>
                <a:off x="3622532" y="2559994"/>
                <a:ext cx="49469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𝑇𝑜𝑡𝑎𝑙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𝐶𝑎𝑝𝑎𝑐𝑖𝑡𝑦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𝐵𝑎𝑛𝑑𝑤𝑖𝑑𝑡h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𝑆𝑁𝑅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7CC2A1A-47FC-103D-F9EA-C716CCBC7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532" y="2559994"/>
                <a:ext cx="4946931" cy="369332"/>
              </a:xfrm>
              <a:prstGeom prst="rect">
                <a:avLst/>
              </a:prstGeom>
              <a:blipFill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9A102F-0F8F-A062-19A5-195DF2022A3A}"/>
                  </a:ext>
                </a:extLst>
              </p:cNvPr>
              <p:cNvSpPr txBox="1"/>
              <p:nvPr/>
            </p:nvSpPr>
            <p:spPr>
              <a:xfrm>
                <a:off x="4134626" y="3710116"/>
                <a:ext cx="3922741" cy="6189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𝑅𝑎𝑛𝑔𝑒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𝑅𝑒𝑠𝑜𝑙𝑢𝑡𝑖𝑜𝑛</m:t>
                      </m:r>
                      <m:r>
                        <a:rPr lang="en-US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𝑆𝑝𝑒𝑒𝑑</m:t>
                          </m:r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𝐿𝑖𝑔h𝑡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𝐵𝑎𝑛𝑑𝑤𝑖𝑑𝑡h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9A102F-0F8F-A062-19A5-195DF2022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626" y="3710116"/>
                <a:ext cx="3922741" cy="6189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634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ECED79-1E61-555B-8D0C-8AA71541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FEDEF-8E21-D649-43E5-E4A2E1796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Challenges of </a:t>
            </a:r>
            <a:r>
              <a:rPr lang="en-US" dirty="0" err="1"/>
              <a:t>MmWave</a:t>
            </a:r>
            <a:r>
              <a:rPr lang="en-US" dirty="0"/>
              <a:t> Backscatter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CA9941-6487-5A8F-9B30-5EBA8DBDD60F}"/>
              </a:ext>
            </a:extLst>
          </p:cNvPr>
          <p:cNvSpPr txBox="1"/>
          <p:nvPr/>
        </p:nvSpPr>
        <p:spPr>
          <a:xfrm>
            <a:off x="985720" y="1469728"/>
            <a:ext cx="10220556" cy="88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#1: 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heterogeneous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readers in the 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ultrawide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mmWave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band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MmWave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tags need to work through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ultrawide bandwidth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5D776A-08EA-B46A-E305-8A32F558C599}"/>
              </a:ext>
            </a:extLst>
          </p:cNvPr>
          <p:cNvGrpSpPr/>
          <p:nvPr/>
        </p:nvGrpSpPr>
        <p:grpSpPr>
          <a:xfrm>
            <a:off x="776379" y="2969910"/>
            <a:ext cx="4937760" cy="2286000"/>
            <a:chOff x="870320" y="2969910"/>
            <a:chExt cx="4937760" cy="2286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1E6EEEC-E8E8-5380-8AFA-26CC00E56ADA}"/>
                </a:ext>
              </a:extLst>
            </p:cNvPr>
            <p:cNvSpPr/>
            <p:nvPr/>
          </p:nvSpPr>
          <p:spPr>
            <a:xfrm>
              <a:off x="870320" y="2969910"/>
              <a:ext cx="493776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C90359D-BF35-EC66-EA36-A5684DC00622}"/>
                </a:ext>
              </a:extLst>
            </p:cNvPr>
            <p:cNvGrpSpPr/>
            <p:nvPr/>
          </p:nvGrpSpPr>
          <p:grpSpPr>
            <a:xfrm>
              <a:off x="1183690" y="3152790"/>
              <a:ext cx="4311020" cy="1928180"/>
              <a:chOff x="1301747" y="3152790"/>
              <a:chExt cx="4311020" cy="1928180"/>
            </a:xfrm>
          </p:grpSpPr>
          <p:pic>
            <p:nvPicPr>
              <p:cNvPr id="6" name="Picture 2" descr="Temporary Stop Sign (R1-1) - In-street Crosswalk Signs | TAPCO">
                <a:extLst>
                  <a:ext uri="{FF2B5EF4-FFF2-40B4-BE49-F238E27FC236}">
                    <a16:creationId xmlns:a16="http://schemas.microsoft.com/office/drawing/2014/main" id="{7832AA1B-7052-AC93-E193-3DA559CAB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62" t="4383" r="15965" b="7461"/>
              <a:stretch/>
            </p:blipFill>
            <p:spPr bwMode="auto">
              <a:xfrm>
                <a:off x="1301747" y="3152790"/>
                <a:ext cx="700988" cy="182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EVAL-DEMORAD Evaluation Board | Analog Devices">
                <a:extLst>
                  <a:ext uri="{FF2B5EF4-FFF2-40B4-BE49-F238E27FC236}">
                    <a16:creationId xmlns:a16="http://schemas.microsoft.com/office/drawing/2014/main" id="{474D441E-4F11-B83F-F8C1-64950B931D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1271" y="3198510"/>
                <a:ext cx="941493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4" descr="TIDEP-0090 reference design | TI.com">
                <a:extLst>
                  <a:ext uri="{FF2B5EF4-FFF2-40B4-BE49-F238E27FC236}">
                    <a16:creationId xmlns:a16="http://schemas.microsoft.com/office/drawing/2014/main" id="{0DB1785F-9B95-7A43-7165-EC4B00D7FF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45" r="18645"/>
              <a:stretch/>
            </p:blipFill>
            <p:spPr bwMode="auto">
              <a:xfrm rot="16200000">
                <a:off x="2894818" y="4234939"/>
                <a:ext cx="914400" cy="777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任意多边形 415">
                <a:extLst>
                  <a:ext uri="{FF2B5EF4-FFF2-40B4-BE49-F238E27FC236}">
                    <a16:creationId xmlns:a16="http://schemas.microsoft.com/office/drawing/2014/main" id="{EBE4E64E-E6B9-1C40-ECDB-AC492D285EE9}"/>
                  </a:ext>
                </a:extLst>
              </p:cNvPr>
              <p:cNvSpPr/>
              <p:nvPr/>
            </p:nvSpPr>
            <p:spPr>
              <a:xfrm rot="15535889">
                <a:off x="2354349" y="2996590"/>
                <a:ext cx="286424" cy="1700469"/>
              </a:xfrm>
              <a:custGeom>
                <a:avLst/>
                <a:gdLst>
                  <a:gd name="connsiteX0" fmla="*/ 48287 w 848567"/>
                  <a:gd name="connsiteY0" fmla="*/ 8881 h 2971263"/>
                  <a:gd name="connsiteX1" fmla="*/ 109247 w 848567"/>
                  <a:gd name="connsiteY1" fmla="*/ 2264401 h 2971263"/>
                  <a:gd name="connsiteX2" fmla="*/ 574067 w 848567"/>
                  <a:gd name="connsiteY2" fmla="*/ 2965441 h 2971263"/>
                  <a:gd name="connsiteX3" fmla="*/ 840767 w 848567"/>
                  <a:gd name="connsiteY3" fmla="*/ 2538721 h 2971263"/>
                  <a:gd name="connsiteX4" fmla="*/ 711227 w 848567"/>
                  <a:gd name="connsiteY4" fmla="*/ 1517641 h 2971263"/>
                  <a:gd name="connsiteX5" fmla="*/ 48287 w 848567"/>
                  <a:gd name="connsiteY5" fmla="*/ 8881 h 297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8567" h="2971263">
                    <a:moveTo>
                      <a:pt x="48287" y="8881"/>
                    </a:moveTo>
                    <a:cubicBezTo>
                      <a:pt x="-52043" y="133341"/>
                      <a:pt x="21617" y="1771641"/>
                      <a:pt x="109247" y="2264401"/>
                    </a:cubicBezTo>
                    <a:cubicBezTo>
                      <a:pt x="196877" y="2757161"/>
                      <a:pt x="452147" y="2919721"/>
                      <a:pt x="574067" y="2965441"/>
                    </a:cubicBezTo>
                    <a:cubicBezTo>
                      <a:pt x="695987" y="3011161"/>
                      <a:pt x="817907" y="2780021"/>
                      <a:pt x="840767" y="2538721"/>
                    </a:cubicBezTo>
                    <a:cubicBezTo>
                      <a:pt x="863627" y="2297421"/>
                      <a:pt x="840767" y="1932931"/>
                      <a:pt x="711227" y="1517641"/>
                    </a:cubicBezTo>
                    <a:cubicBezTo>
                      <a:pt x="581687" y="1102351"/>
                      <a:pt x="148617" y="-115579"/>
                      <a:pt x="48287" y="888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5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任意多边形 415">
                <a:extLst>
                  <a:ext uri="{FF2B5EF4-FFF2-40B4-BE49-F238E27FC236}">
                    <a16:creationId xmlns:a16="http://schemas.microsoft.com/office/drawing/2014/main" id="{E7939B90-8DC3-C7B7-C49F-8689D98AF0DA}"/>
                  </a:ext>
                </a:extLst>
              </p:cNvPr>
              <p:cNvSpPr/>
              <p:nvPr/>
            </p:nvSpPr>
            <p:spPr>
              <a:xfrm rot="17724917">
                <a:off x="2372085" y="3582030"/>
                <a:ext cx="286424" cy="1700469"/>
              </a:xfrm>
              <a:custGeom>
                <a:avLst/>
                <a:gdLst>
                  <a:gd name="connsiteX0" fmla="*/ 48287 w 848567"/>
                  <a:gd name="connsiteY0" fmla="*/ 8881 h 2971263"/>
                  <a:gd name="connsiteX1" fmla="*/ 109247 w 848567"/>
                  <a:gd name="connsiteY1" fmla="*/ 2264401 h 2971263"/>
                  <a:gd name="connsiteX2" fmla="*/ 574067 w 848567"/>
                  <a:gd name="connsiteY2" fmla="*/ 2965441 h 2971263"/>
                  <a:gd name="connsiteX3" fmla="*/ 840767 w 848567"/>
                  <a:gd name="connsiteY3" fmla="*/ 2538721 h 2971263"/>
                  <a:gd name="connsiteX4" fmla="*/ 711227 w 848567"/>
                  <a:gd name="connsiteY4" fmla="*/ 1517641 h 2971263"/>
                  <a:gd name="connsiteX5" fmla="*/ 48287 w 848567"/>
                  <a:gd name="connsiteY5" fmla="*/ 8881 h 297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8567" h="2971263">
                    <a:moveTo>
                      <a:pt x="48287" y="8881"/>
                    </a:moveTo>
                    <a:cubicBezTo>
                      <a:pt x="-52043" y="133341"/>
                      <a:pt x="21617" y="1771641"/>
                      <a:pt x="109247" y="2264401"/>
                    </a:cubicBezTo>
                    <a:cubicBezTo>
                      <a:pt x="196877" y="2757161"/>
                      <a:pt x="452147" y="2919721"/>
                      <a:pt x="574067" y="2965441"/>
                    </a:cubicBezTo>
                    <a:cubicBezTo>
                      <a:pt x="695987" y="3011161"/>
                      <a:pt x="817907" y="2780021"/>
                      <a:pt x="840767" y="2538721"/>
                    </a:cubicBezTo>
                    <a:cubicBezTo>
                      <a:pt x="863627" y="2297421"/>
                      <a:pt x="840767" y="1932931"/>
                      <a:pt x="711227" y="1517641"/>
                    </a:cubicBezTo>
                    <a:cubicBezTo>
                      <a:pt x="581687" y="1102351"/>
                      <a:pt x="148617" y="-115579"/>
                      <a:pt x="48287" y="888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5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50DAEF-113C-3328-97C5-5ABC3039D351}"/>
                  </a:ext>
                </a:extLst>
              </p:cNvPr>
              <p:cNvSpPr txBox="1"/>
              <p:nvPr/>
            </p:nvSpPr>
            <p:spPr>
              <a:xfrm>
                <a:off x="3789832" y="3455655"/>
                <a:ext cx="18229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24 GHz Radar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1D3DEE5-792D-B722-349D-8ADD178A641A}"/>
                  </a:ext>
                </a:extLst>
              </p:cNvPr>
              <p:cNvSpPr txBox="1"/>
              <p:nvPr/>
            </p:nvSpPr>
            <p:spPr>
              <a:xfrm>
                <a:off x="3789832" y="4423714"/>
                <a:ext cx="182293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79 GHz Radar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A50EE2-B083-7294-362F-31D2F51A8882}"/>
              </a:ext>
            </a:extLst>
          </p:cNvPr>
          <p:cNvGrpSpPr/>
          <p:nvPr/>
        </p:nvGrpSpPr>
        <p:grpSpPr>
          <a:xfrm>
            <a:off x="6477862" y="2969910"/>
            <a:ext cx="4937760" cy="2286000"/>
            <a:chOff x="6132806" y="2969910"/>
            <a:chExt cx="4937760" cy="2286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65FB9C-7379-DFB3-7FF6-226F2D91A3D0}"/>
                </a:ext>
              </a:extLst>
            </p:cNvPr>
            <p:cNvSpPr/>
            <p:nvPr/>
          </p:nvSpPr>
          <p:spPr>
            <a:xfrm>
              <a:off x="6132806" y="2969910"/>
              <a:ext cx="493776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107BD04-0B91-2E44-43CB-AB11EA8501E9}"/>
                </a:ext>
              </a:extLst>
            </p:cNvPr>
            <p:cNvGrpSpPr/>
            <p:nvPr/>
          </p:nvGrpSpPr>
          <p:grpSpPr>
            <a:xfrm>
              <a:off x="6313012" y="3152790"/>
              <a:ext cx="4577349" cy="1931941"/>
              <a:chOff x="6337695" y="3152790"/>
              <a:chExt cx="4577349" cy="1931941"/>
            </a:xfrm>
          </p:grpSpPr>
          <p:pic>
            <p:nvPicPr>
              <p:cNvPr id="14" name="Picture 4" descr="YETI Yonder 1L / 34 oz Water Bottle">
                <a:extLst>
                  <a:ext uri="{FF2B5EF4-FFF2-40B4-BE49-F238E27FC236}">
                    <a16:creationId xmlns:a16="http://schemas.microsoft.com/office/drawing/2014/main" id="{DAB9E963-0B41-0694-5715-70071749B6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66" t="7246" r="37298" b="6918"/>
              <a:stretch/>
            </p:blipFill>
            <p:spPr bwMode="auto">
              <a:xfrm>
                <a:off x="6337695" y="3156012"/>
                <a:ext cx="535540" cy="182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8" descr="LG V50 ThinQ 5G Smartphone for Verizon (LMV450VMB) | LG USA">
                <a:extLst>
                  <a:ext uri="{FF2B5EF4-FFF2-40B4-BE49-F238E27FC236}">
                    <a16:creationId xmlns:a16="http://schemas.microsoft.com/office/drawing/2014/main" id="{6F4BBFEC-CBAF-11D0-D07F-4BE3252CC0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30" t="5555" r="35745" b="5000"/>
              <a:stretch/>
            </p:blipFill>
            <p:spPr bwMode="auto">
              <a:xfrm>
                <a:off x="8101589" y="3152790"/>
                <a:ext cx="440993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DDBF418-EFE2-AAAC-2525-5B433D0C5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20774" y="4170331"/>
                <a:ext cx="1161738" cy="914400"/>
              </a:xfrm>
              <a:prstGeom prst="rect">
                <a:avLst/>
              </a:prstGeom>
            </p:spPr>
          </p:pic>
          <p:sp>
            <p:nvSpPr>
              <p:cNvPr id="17" name="任意多边形 415">
                <a:extLst>
                  <a:ext uri="{FF2B5EF4-FFF2-40B4-BE49-F238E27FC236}">
                    <a16:creationId xmlns:a16="http://schemas.microsoft.com/office/drawing/2014/main" id="{FE5A202F-3931-E066-D770-B16471036D03}"/>
                  </a:ext>
                </a:extLst>
              </p:cNvPr>
              <p:cNvSpPr/>
              <p:nvPr/>
            </p:nvSpPr>
            <p:spPr>
              <a:xfrm rot="15535889">
                <a:off x="7316961" y="2880531"/>
                <a:ext cx="286424" cy="1700469"/>
              </a:xfrm>
              <a:custGeom>
                <a:avLst/>
                <a:gdLst>
                  <a:gd name="connsiteX0" fmla="*/ 48287 w 848567"/>
                  <a:gd name="connsiteY0" fmla="*/ 8881 h 2971263"/>
                  <a:gd name="connsiteX1" fmla="*/ 109247 w 848567"/>
                  <a:gd name="connsiteY1" fmla="*/ 2264401 h 2971263"/>
                  <a:gd name="connsiteX2" fmla="*/ 574067 w 848567"/>
                  <a:gd name="connsiteY2" fmla="*/ 2965441 h 2971263"/>
                  <a:gd name="connsiteX3" fmla="*/ 840767 w 848567"/>
                  <a:gd name="connsiteY3" fmla="*/ 2538721 h 2971263"/>
                  <a:gd name="connsiteX4" fmla="*/ 711227 w 848567"/>
                  <a:gd name="connsiteY4" fmla="*/ 1517641 h 2971263"/>
                  <a:gd name="connsiteX5" fmla="*/ 48287 w 848567"/>
                  <a:gd name="connsiteY5" fmla="*/ 8881 h 297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8567" h="2971263">
                    <a:moveTo>
                      <a:pt x="48287" y="8881"/>
                    </a:moveTo>
                    <a:cubicBezTo>
                      <a:pt x="-52043" y="133341"/>
                      <a:pt x="21617" y="1771641"/>
                      <a:pt x="109247" y="2264401"/>
                    </a:cubicBezTo>
                    <a:cubicBezTo>
                      <a:pt x="196877" y="2757161"/>
                      <a:pt x="452147" y="2919721"/>
                      <a:pt x="574067" y="2965441"/>
                    </a:cubicBezTo>
                    <a:cubicBezTo>
                      <a:pt x="695987" y="3011161"/>
                      <a:pt x="817907" y="2780021"/>
                      <a:pt x="840767" y="2538721"/>
                    </a:cubicBezTo>
                    <a:cubicBezTo>
                      <a:pt x="863627" y="2297421"/>
                      <a:pt x="840767" y="1932931"/>
                      <a:pt x="711227" y="1517641"/>
                    </a:cubicBezTo>
                    <a:cubicBezTo>
                      <a:pt x="581687" y="1102351"/>
                      <a:pt x="148617" y="-115579"/>
                      <a:pt x="48287" y="888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5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任意多边形 415">
                <a:extLst>
                  <a:ext uri="{FF2B5EF4-FFF2-40B4-BE49-F238E27FC236}">
                    <a16:creationId xmlns:a16="http://schemas.microsoft.com/office/drawing/2014/main" id="{8E6E6A46-B9ED-F0E0-7E39-78104580B730}"/>
                  </a:ext>
                </a:extLst>
              </p:cNvPr>
              <p:cNvSpPr/>
              <p:nvPr/>
            </p:nvSpPr>
            <p:spPr>
              <a:xfrm rot="17724917">
                <a:off x="7329018" y="3455285"/>
                <a:ext cx="286424" cy="1700469"/>
              </a:xfrm>
              <a:custGeom>
                <a:avLst/>
                <a:gdLst>
                  <a:gd name="connsiteX0" fmla="*/ 48287 w 848567"/>
                  <a:gd name="connsiteY0" fmla="*/ 8881 h 2971263"/>
                  <a:gd name="connsiteX1" fmla="*/ 109247 w 848567"/>
                  <a:gd name="connsiteY1" fmla="*/ 2264401 h 2971263"/>
                  <a:gd name="connsiteX2" fmla="*/ 574067 w 848567"/>
                  <a:gd name="connsiteY2" fmla="*/ 2965441 h 2971263"/>
                  <a:gd name="connsiteX3" fmla="*/ 840767 w 848567"/>
                  <a:gd name="connsiteY3" fmla="*/ 2538721 h 2971263"/>
                  <a:gd name="connsiteX4" fmla="*/ 711227 w 848567"/>
                  <a:gd name="connsiteY4" fmla="*/ 1517641 h 2971263"/>
                  <a:gd name="connsiteX5" fmla="*/ 48287 w 848567"/>
                  <a:gd name="connsiteY5" fmla="*/ 8881 h 297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8567" h="2971263">
                    <a:moveTo>
                      <a:pt x="48287" y="8881"/>
                    </a:moveTo>
                    <a:cubicBezTo>
                      <a:pt x="-52043" y="133341"/>
                      <a:pt x="21617" y="1771641"/>
                      <a:pt x="109247" y="2264401"/>
                    </a:cubicBezTo>
                    <a:cubicBezTo>
                      <a:pt x="196877" y="2757161"/>
                      <a:pt x="452147" y="2919721"/>
                      <a:pt x="574067" y="2965441"/>
                    </a:cubicBezTo>
                    <a:cubicBezTo>
                      <a:pt x="695987" y="3011161"/>
                      <a:pt x="817907" y="2780021"/>
                      <a:pt x="840767" y="2538721"/>
                    </a:cubicBezTo>
                    <a:cubicBezTo>
                      <a:pt x="863627" y="2297421"/>
                      <a:pt x="840767" y="1932931"/>
                      <a:pt x="711227" y="1517641"/>
                    </a:cubicBezTo>
                    <a:cubicBezTo>
                      <a:pt x="581687" y="1102351"/>
                      <a:pt x="148617" y="-115579"/>
                      <a:pt x="48287" y="8881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  <a:alpha val="5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DB3FE8-2C34-1FEF-0DAA-1DBFA332C5DB}"/>
                  </a:ext>
                </a:extLst>
              </p:cNvPr>
              <p:cNvSpPr txBox="1"/>
              <p:nvPr/>
            </p:nvSpPr>
            <p:spPr>
              <a:xfrm>
                <a:off x="8902955" y="3409935"/>
                <a:ext cx="16546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5G@28 GHz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CCF8FA-428A-F6D5-EE07-62165844956C}"/>
                  </a:ext>
                </a:extLst>
              </p:cNvPr>
              <p:cNvSpPr txBox="1"/>
              <p:nvPr/>
            </p:nvSpPr>
            <p:spPr>
              <a:xfrm>
                <a:off x="8902955" y="4427476"/>
                <a:ext cx="20120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WiGig@60 GHz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656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53105B-7772-6AD8-58CE-D331FCF1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87ED8F-CF14-28C7-357F-4B2BAC8A7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Challenges of </a:t>
            </a:r>
            <a:r>
              <a:rPr lang="en-US" dirty="0" err="1"/>
              <a:t>MmWave</a:t>
            </a:r>
            <a:r>
              <a:rPr lang="en-US" dirty="0"/>
              <a:t> Backscatter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06B65-A627-69D7-8FB7-B7A155557CB5}"/>
              </a:ext>
            </a:extLst>
          </p:cNvPr>
          <p:cNvSpPr txBox="1"/>
          <p:nvPr/>
        </p:nvSpPr>
        <p:spPr>
          <a:xfrm>
            <a:off x="985722" y="1470701"/>
            <a:ext cx="10220556" cy="88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#2: 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loss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due to smaller tag size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MmWave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tags must have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 sizes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53E8E0-CD20-7972-173E-F7ACBAF60599}"/>
              </a:ext>
            </a:extLst>
          </p:cNvPr>
          <p:cNvGrpSpPr/>
          <p:nvPr/>
        </p:nvGrpSpPr>
        <p:grpSpPr>
          <a:xfrm>
            <a:off x="752807" y="3190323"/>
            <a:ext cx="10264479" cy="1790634"/>
            <a:chOff x="860719" y="4975991"/>
            <a:chExt cx="10264479" cy="1790634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1327BED-E287-DB2F-A747-9E8DDED98841}"/>
                </a:ext>
              </a:extLst>
            </p:cNvPr>
            <p:cNvCxnSpPr>
              <a:cxnSpLocks/>
            </p:cNvCxnSpPr>
            <p:nvPr/>
          </p:nvCxnSpPr>
          <p:spPr>
            <a:xfrm>
              <a:off x="2346619" y="5859959"/>
              <a:ext cx="8607603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RFID and RF Security Systems - bibliotheca® RFID Tags - For Books, ISO 50x50">
              <a:extLst>
                <a:ext uri="{FF2B5EF4-FFF2-40B4-BE49-F238E27FC236}">
                  <a16:creationId xmlns:a16="http://schemas.microsoft.com/office/drawing/2014/main" id="{62151B68-CB26-1FA8-6A19-2D915C3A6B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552" y="5311319"/>
              <a:ext cx="1097280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824F81-0EAA-404A-891F-51647EF9E302}"/>
                </a:ext>
              </a:extLst>
            </p:cNvPr>
            <p:cNvSpPr txBox="1"/>
            <p:nvPr/>
          </p:nvSpPr>
          <p:spPr>
            <a:xfrm>
              <a:off x="2499242" y="4975991"/>
              <a:ext cx="148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900 MHz </a:t>
              </a:r>
            </a:p>
          </p:txBody>
        </p:sp>
        <p:pic>
          <p:nvPicPr>
            <p:cNvPr id="9" name="Picture 2" descr="RFID and RF Security Systems - bibliotheca® RFID Tags - For Books, ISO 50x50">
              <a:extLst>
                <a:ext uri="{FF2B5EF4-FFF2-40B4-BE49-F238E27FC236}">
                  <a16:creationId xmlns:a16="http://schemas.microsoft.com/office/drawing/2014/main" id="{080CDE8D-18E6-428A-2C53-584F0451A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0035" y="5578296"/>
              <a:ext cx="563327" cy="563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9C8B3F-FDEB-B2AD-E25A-B771B8AE5ECA}"/>
                </a:ext>
              </a:extLst>
            </p:cNvPr>
            <p:cNvSpPr txBox="1"/>
            <p:nvPr/>
          </p:nvSpPr>
          <p:spPr>
            <a:xfrm>
              <a:off x="4718132" y="4981625"/>
              <a:ext cx="1307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GHz </a:t>
              </a:r>
            </a:p>
          </p:txBody>
        </p:sp>
        <p:pic>
          <p:nvPicPr>
            <p:cNvPr id="11" name="Picture 2" descr="RFID and RF Security Systems - bibliotheca® RFID Tags - For Books, ISO 50x50">
              <a:extLst>
                <a:ext uri="{FF2B5EF4-FFF2-40B4-BE49-F238E27FC236}">
                  <a16:creationId xmlns:a16="http://schemas.microsoft.com/office/drawing/2014/main" id="{57CB5E58-B280-9B09-97B4-685927B82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2565" y="5626434"/>
              <a:ext cx="467051" cy="467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RFID and RF Security Systems - bibliotheca® RFID Tags - For Books, ISO 50x50">
              <a:extLst>
                <a:ext uri="{FF2B5EF4-FFF2-40B4-BE49-F238E27FC236}">
                  <a16:creationId xmlns:a16="http://schemas.microsoft.com/office/drawing/2014/main" id="{7F26906B-6D61-D6BE-1BD2-3202DAFDE3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8819" y="5722799"/>
              <a:ext cx="274321" cy="274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RFID and RF Security Systems - bibliotheca® RFID Tags - For Books, ISO 50x50">
              <a:extLst>
                <a:ext uri="{FF2B5EF4-FFF2-40B4-BE49-F238E27FC236}">
                  <a16:creationId xmlns:a16="http://schemas.microsoft.com/office/drawing/2014/main" id="{D90817BC-FB9C-CAE3-767C-7664AC913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2343" y="5770053"/>
              <a:ext cx="179813" cy="179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AF4417-E6ED-BC13-7F3F-43ACC4DBC322}"/>
                </a:ext>
              </a:extLst>
            </p:cNvPr>
            <p:cNvSpPr txBox="1"/>
            <p:nvPr/>
          </p:nvSpPr>
          <p:spPr>
            <a:xfrm>
              <a:off x="6532524" y="4981625"/>
              <a:ext cx="1307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GHz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792267-83CD-F680-DA6F-D1BACE8FD826}"/>
                </a:ext>
              </a:extLst>
            </p:cNvPr>
            <p:cNvSpPr txBox="1"/>
            <p:nvPr/>
          </p:nvSpPr>
          <p:spPr>
            <a:xfrm>
              <a:off x="8202413" y="4981625"/>
              <a:ext cx="1307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 GHz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BC1F39-FAD2-F64C-348A-0A26EA94A9B8}"/>
                </a:ext>
              </a:extLst>
            </p:cNvPr>
            <p:cNvSpPr txBox="1"/>
            <p:nvPr/>
          </p:nvSpPr>
          <p:spPr>
            <a:xfrm>
              <a:off x="9728683" y="4981625"/>
              <a:ext cx="1307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79 GHz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0EF567-1020-0642-84BC-970754061541}"/>
                </a:ext>
              </a:extLst>
            </p:cNvPr>
            <p:cNvSpPr txBox="1"/>
            <p:nvPr/>
          </p:nvSpPr>
          <p:spPr>
            <a:xfrm>
              <a:off x="2499242" y="6364356"/>
              <a:ext cx="148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0E5750-CDAF-5B43-F8EB-8132D638CD8A}"/>
                </a:ext>
              </a:extLst>
            </p:cNvPr>
            <p:cNvSpPr txBox="1"/>
            <p:nvPr/>
          </p:nvSpPr>
          <p:spPr>
            <a:xfrm>
              <a:off x="4628747" y="6364356"/>
              <a:ext cx="148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2.3 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F2EA18B-1875-F8AD-99E2-7349999E5AD5}"/>
                </a:ext>
              </a:extLst>
            </p:cNvPr>
            <p:cNvSpPr txBox="1"/>
            <p:nvPr/>
          </p:nvSpPr>
          <p:spPr>
            <a:xfrm>
              <a:off x="860719" y="4975991"/>
              <a:ext cx="148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3EDAC6-6E98-83EF-91BB-10EEBB1F40E5}"/>
                </a:ext>
              </a:extLst>
            </p:cNvPr>
            <p:cNvSpPr txBox="1"/>
            <p:nvPr/>
          </p:nvSpPr>
          <p:spPr>
            <a:xfrm>
              <a:off x="860719" y="6364356"/>
              <a:ext cx="148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Range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F4C7BC-3510-0968-AA6F-5B0B9E2BEBF1}"/>
                </a:ext>
              </a:extLst>
            </p:cNvPr>
            <p:cNvSpPr txBox="1"/>
            <p:nvPr/>
          </p:nvSpPr>
          <p:spPr>
            <a:xfrm>
              <a:off x="6443139" y="6366515"/>
              <a:ext cx="148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2.2 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346B74-92F7-A591-F0C2-2D70716A5389}"/>
                </a:ext>
              </a:extLst>
            </p:cNvPr>
            <p:cNvSpPr txBox="1"/>
            <p:nvPr/>
          </p:nvSpPr>
          <p:spPr>
            <a:xfrm>
              <a:off x="8113028" y="6364356"/>
              <a:ext cx="148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1.5 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D7C37B-0E13-DB37-4506-009B15070E9D}"/>
                </a:ext>
              </a:extLst>
            </p:cNvPr>
            <p:cNvSpPr txBox="1"/>
            <p:nvPr/>
          </p:nvSpPr>
          <p:spPr>
            <a:xfrm>
              <a:off x="9639298" y="6364356"/>
              <a:ext cx="148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1.3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38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77BD2F-29AA-4CB8-AF70-EBB56F8C3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FCA6-33D3-4D97-A905-A5630098BD5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8CF7A-F1C9-8C5B-4CC7-ECC80005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MmWave</a:t>
            </a:r>
            <a:r>
              <a:rPr lang="en-US" dirty="0"/>
              <a:t> Backscatter Tag Structure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832DE7A-468B-2060-8ABD-F58802DCD483}"/>
              </a:ext>
            </a:extLst>
          </p:cNvPr>
          <p:cNvSpPr txBox="1"/>
          <p:nvPr/>
        </p:nvSpPr>
        <p:spPr>
          <a:xfrm>
            <a:off x="868007" y="1455679"/>
            <a:ext cx="10220556" cy="467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Retroreflector for maximum power efficiency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27BDE8A-B845-720F-534C-CB122ED2D347}"/>
              </a:ext>
            </a:extLst>
          </p:cNvPr>
          <p:cNvSpPr txBox="1"/>
          <p:nvPr/>
        </p:nvSpPr>
        <p:spPr>
          <a:xfrm>
            <a:off x="4795694" y="3600178"/>
            <a:ext cx="2761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Specular reflection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902F1C9-502B-19D3-B0FD-8048035620A8}"/>
              </a:ext>
            </a:extLst>
          </p:cNvPr>
          <p:cNvGrpSpPr/>
          <p:nvPr/>
        </p:nvGrpSpPr>
        <p:grpSpPr>
          <a:xfrm>
            <a:off x="4759048" y="2084058"/>
            <a:ext cx="2834723" cy="1554480"/>
            <a:chOff x="4755561" y="1678616"/>
            <a:chExt cx="2834723" cy="1554480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8A35DA14-4E19-AA7F-21CB-5AF6F3519C05}"/>
                </a:ext>
              </a:extLst>
            </p:cNvPr>
            <p:cNvSpPr/>
            <p:nvPr/>
          </p:nvSpPr>
          <p:spPr>
            <a:xfrm>
              <a:off x="4755561" y="1678616"/>
              <a:ext cx="2834723" cy="155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pic>
          <p:nvPicPr>
            <p:cNvPr id="69" name="Picture 20" descr="TSL 1128 Bluetooth UHF RFID Reader | 1128-BT-UHF">
              <a:extLst>
                <a:ext uri="{FF2B5EF4-FFF2-40B4-BE49-F238E27FC236}">
                  <a16:creationId xmlns:a16="http://schemas.microsoft.com/office/drawing/2014/main" id="{6BCA42A1-671D-3FCE-DB24-D5F06451FB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18" t="5992" r="23014" b="3909"/>
            <a:stretch/>
          </p:blipFill>
          <p:spPr bwMode="auto">
            <a:xfrm rot="16200000">
              <a:off x="6709672" y="1639659"/>
              <a:ext cx="69104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39BA40E-A91E-2B7D-2FC0-7CA2F533E9F0}"/>
                </a:ext>
              </a:extLst>
            </p:cNvPr>
            <p:cNvSpPr/>
            <p:nvPr/>
          </p:nvSpPr>
          <p:spPr>
            <a:xfrm>
              <a:off x="4906746" y="3028877"/>
              <a:ext cx="1828800" cy="914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64124EB-9B75-D4C3-ACEE-532B3C031FFD}"/>
                </a:ext>
              </a:extLst>
            </p:cNvPr>
            <p:cNvCxnSpPr>
              <a:cxnSpLocks/>
              <a:endCxn id="70" idx="0"/>
            </p:cNvCxnSpPr>
            <p:nvPr/>
          </p:nvCxnSpPr>
          <p:spPr>
            <a:xfrm flipH="1">
              <a:off x="5821146" y="2297980"/>
              <a:ext cx="776846" cy="730897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6E44329-8E07-2A8A-3864-6FD5890EF8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04807" y="2396061"/>
              <a:ext cx="279251" cy="262734"/>
            </a:xfrm>
            <a:prstGeom prst="straightConnector1">
              <a:avLst/>
            </a:prstGeom>
            <a:ln w="31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BC5B270-4CE4-3EC1-C589-F4AE30E9BFA6}"/>
                </a:ext>
              </a:extLst>
            </p:cNvPr>
            <p:cNvCxnSpPr>
              <a:cxnSpLocks/>
            </p:cNvCxnSpPr>
            <p:nvPr/>
          </p:nvCxnSpPr>
          <p:spPr>
            <a:xfrm>
              <a:off x="5065913" y="2295374"/>
              <a:ext cx="776846" cy="730897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33C35B2-428A-08A1-CC86-19D497908D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72681" y="2585415"/>
              <a:ext cx="279251" cy="262734"/>
            </a:xfrm>
            <a:prstGeom prst="straightConnector1">
              <a:avLst/>
            </a:prstGeom>
            <a:ln w="31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1AAEB76C-F185-AEEA-D55E-24DC054E4B85}"/>
              </a:ext>
            </a:extLst>
          </p:cNvPr>
          <p:cNvSpPr txBox="1"/>
          <p:nvPr/>
        </p:nvSpPr>
        <p:spPr>
          <a:xfrm>
            <a:off x="1960496" y="3605658"/>
            <a:ext cx="19963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5CAFDE2-E13D-B98A-C55A-394DA0F2F433}"/>
              </a:ext>
            </a:extLst>
          </p:cNvPr>
          <p:cNvGrpSpPr/>
          <p:nvPr/>
        </p:nvGrpSpPr>
        <p:grpSpPr>
          <a:xfrm>
            <a:off x="1553087" y="2102790"/>
            <a:ext cx="2834640" cy="1554480"/>
            <a:chOff x="1553087" y="2102790"/>
            <a:chExt cx="2834640" cy="1554480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2BD436AD-B4DA-2558-E468-9FE099215871}"/>
                </a:ext>
              </a:extLst>
            </p:cNvPr>
            <p:cNvSpPr/>
            <p:nvPr/>
          </p:nvSpPr>
          <p:spPr>
            <a:xfrm>
              <a:off x="1553087" y="2102790"/>
              <a:ext cx="2834640" cy="155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20" descr="TSL 1128 Bluetooth UHF RFID Reader | 1128-BT-UHF">
              <a:extLst>
                <a:ext uri="{FF2B5EF4-FFF2-40B4-BE49-F238E27FC236}">
                  <a16:creationId xmlns:a16="http://schemas.microsoft.com/office/drawing/2014/main" id="{C5EF5C6E-D0C6-D2BA-69A9-39624411BC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18" t="5992" r="23014" b="3909"/>
            <a:stretch/>
          </p:blipFill>
          <p:spPr bwMode="auto">
            <a:xfrm rot="16200000">
              <a:off x="3463536" y="2104038"/>
              <a:ext cx="69104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5A62D76-6622-4238-C5BE-5E30625AC333}"/>
                </a:ext>
              </a:extLst>
            </p:cNvPr>
            <p:cNvSpPr/>
            <p:nvPr/>
          </p:nvSpPr>
          <p:spPr>
            <a:xfrm>
              <a:off x="1660610" y="3493256"/>
              <a:ext cx="1828800" cy="914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CCAB451-324F-27F5-1A5C-7E4082FE56FB}"/>
                </a:ext>
              </a:extLst>
            </p:cNvPr>
            <p:cNvCxnSpPr>
              <a:cxnSpLocks/>
              <a:endCxn id="77" idx="0"/>
            </p:cNvCxnSpPr>
            <p:nvPr/>
          </p:nvCxnSpPr>
          <p:spPr>
            <a:xfrm flipH="1">
              <a:off x="2575010" y="2762359"/>
              <a:ext cx="776846" cy="730897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85B80A02-2C74-D16D-C70E-967E014373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8671" y="2869066"/>
              <a:ext cx="279251" cy="262734"/>
            </a:xfrm>
            <a:prstGeom prst="straightConnector1">
              <a:avLst/>
            </a:prstGeom>
            <a:ln w="31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F440AFD-A2CF-1D23-033A-C241BE2DFB88}"/>
                </a:ext>
              </a:extLst>
            </p:cNvPr>
            <p:cNvCxnSpPr>
              <a:cxnSpLocks/>
            </p:cNvCxnSpPr>
            <p:nvPr/>
          </p:nvCxnSpPr>
          <p:spPr>
            <a:xfrm rot="1800000" flipV="1">
              <a:off x="2663143" y="3150853"/>
              <a:ext cx="0" cy="365760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8086F534-D5A2-8F1D-2B24-8DA30E036D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5010" y="3127807"/>
              <a:ext cx="0" cy="363160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79BCB26-A3AA-B7F1-26D4-BDA97D0E119C}"/>
                </a:ext>
              </a:extLst>
            </p:cNvPr>
            <p:cNvCxnSpPr>
              <a:cxnSpLocks/>
            </p:cNvCxnSpPr>
            <p:nvPr/>
          </p:nvCxnSpPr>
          <p:spPr>
            <a:xfrm rot="3600000" flipV="1">
              <a:off x="2730082" y="3217219"/>
              <a:ext cx="0" cy="365760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A257397B-F34E-A439-6F6C-B987E7C880FA}"/>
                </a:ext>
              </a:extLst>
            </p:cNvPr>
            <p:cNvCxnSpPr>
              <a:cxnSpLocks/>
            </p:cNvCxnSpPr>
            <p:nvPr/>
          </p:nvCxnSpPr>
          <p:spPr>
            <a:xfrm rot="18000000" flipH="1" flipV="1">
              <a:off x="2419939" y="3216952"/>
              <a:ext cx="0" cy="365760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FC6DBB8-A8BE-ECE4-A193-188C62582FCF}"/>
                </a:ext>
              </a:extLst>
            </p:cNvPr>
            <p:cNvCxnSpPr>
              <a:cxnSpLocks/>
            </p:cNvCxnSpPr>
            <p:nvPr/>
          </p:nvCxnSpPr>
          <p:spPr>
            <a:xfrm rot="19800000" flipH="1" flipV="1">
              <a:off x="2483571" y="3149994"/>
              <a:ext cx="0" cy="365760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FEFFB41A-2403-9B9A-7BC2-C68DC9377ECC}"/>
              </a:ext>
            </a:extLst>
          </p:cNvPr>
          <p:cNvSpPr txBox="1"/>
          <p:nvPr/>
        </p:nvSpPr>
        <p:spPr>
          <a:xfrm>
            <a:off x="3320443" y="2840100"/>
            <a:ext cx="1028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Reader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A8284EE-E487-CA7E-A760-196DECA85BF1}"/>
              </a:ext>
            </a:extLst>
          </p:cNvPr>
          <p:cNvSpPr txBox="1"/>
          <p:nvPr/>
        </p:nvSpPr>
        <p:spPr>
          <a:xfrm>
            <a:off x="8312583" y="3608512"/>
            <a:ext cx="1980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Retroreflection</a:t>
            </a: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98816C65-C77D-8F73-A349-1AE67FDE8431}"/>
              </a:ext>
            </a:extLst>
          </p:cNvPr>
          <p:cNvGrpSpPr/>
          <p:nvPr/>
        </p:nvGrpSpPr>
        <p:grpSpPr>
          <a:xfrm>
            <a:off x="7885623" y="2091826"/>
            <a:ext cx="2834723" cy="1554480"/>
            <a:chOff x="7885623" y="1686384"/>
            <a:chExt cx="2834723" cy="155448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7FCEDA0-AC27-BD25-66AB-65447F38D73B}"/>
                </a:ext>
              </a:extLst>
            </p:cNvPr>
            <p:cNvSpPr/>
            <p:nvPr/>
          </p:nvSpPr>
          <p:spPr>
            <a:xfrm>
              <a:off x="7885623" y="1686384"/>
              <a:ext cx="2834723" cy="155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pic>
          <p:nvPicPr>
            <p:cNvPr id="90" name="Picture 20" descr="TSL 1128 Bluetooth UHF RFID Reader | 1128-BT-UHF">
              <a:extLst>
                <a:ext uri="{FF2B5EF4-FFF2-40B4-BE49-F238E27FC236}">
                  <a16:creationId xmlns:a16="http://schemas.microsoft.com/office/drawing/2014/main" id="{161103C0-0E70-8F5D-F0C4-719DE507EC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18" t="5992" r="23014" b="3909"/>
            <a:stretch/>
          </p:blipFill>
          <p:spPr bwMode="auto">
            <a:xfrm rot="16200000">
              <a:off x="9766441" y="1639659"/>
              <a:ext cx="69104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3A2D89-C674-5114-D8FC-219CE336B1CC}"/>
                </a:ext>
              </a:extLst>
            </p:cNvPr>
            <p:cNvSpPr/>
            <p:nvPr/>
          </p:nvSpPr>
          <p:spPr>
            <a:xfrm>
              <a:off x="7963515" y="3028877"/>
              <a:ext cx="1828800" cy="914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95E7A1E-1E2F-91CB-45C5-83A67D7114E2}"/>
                </a:ext>
              </a:extLst>
            </p:cNvPr>
            <p:cNvCxnSpPr>
              <a:cxnSpLocks/>
              <a:endCxn id="91" idx="0"/>
            </p:cNvCxnSpPr>
            <p:nvPr/>
          </p:nvCxnSpPr>
          <p:spPr>
            <a:xfrm flipH="1">
              <a:off x="8877915" y="2297980"/>
              <a:ext cx="776846" cy="730897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43D298DC-48ED-FDD0-61A5-1B50114ADE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1576" y="2399925"/>
              <a:ext cx="279251" cy="262734"/>
            </a:xfrm>
            <a:prstGeom prst="straightConnector1">
              <a:avLst/>
            </a:prstGeom>
            <a:ln w="31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11080664-70AE-593A-C7F3-B34499C446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54390" y="2292392"/>
              <a:ext cx="776846" cy="730897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F5FA855F-3A06-A725-BF50-BF5F66C15A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82325" y="2540460"/>
              <a:ext cx="279251" cy="262734"/>
            </a:xfrm>
            <a:prstGeom prst="straightConnector1">
              <a:avLst/>
            </a:prstGeom>
            <a:ln w="31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049A505A-3313-8974-06D5-ABFC947F6C94}"/>
              </a:ext>
            </a:extLst>
          </p:cNvPr>
          <p:cNvSpPr txBox="1"/>
          <p:nvPr/>
        </p:nvSpPr>
        <p:spPr>
          <a:xfrm>
            <a:off x="868007" y="4107464"/>
            <a:ext cx="10220556" cy="467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Modulator for seamless data modulation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2ED2A25-0EE5-28C7-3489-3A7569E0FE37}"/>
              </a:ext>
            </a:extLst>
          </p:cNvPr>
          <p:cNvGrpSpPr/>
          <p:nvPr/>
        </p:nvGrpSpPr>
        <p:grpSpPr>
          <a:xfrm>
            <a:off x="1553086" y="4631196"/>
            <a:ext cx="2834640" cy="1885309"/>
            <a:chOff x="1553086" y="4579440"/>
            <a:chExt cx="2834640" cy="188530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A76AB06-C723-B56A-A28E-4673B7525EDA}"/>
                </a:ext>
              </a:extLst>
            </p:cNvPr>
            <p:cNvSpPr/>
            <p:nvPr/>
          </p:nvSpPr>
          <p:spPr>
            <a:xfrm>
              <a:off x="1553086" y="4579440"/>
              <a:ext cx="2834640" cy="1885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0AF4B3BB-5F19-F00C-05A4-E97A61B3F0A1}"/>
                </a:ext>
              </a:extLst>
            </p:cNvPr>
            <p:cNvGrpSpPr/>
            <p:nvPr/>
          </p:nvGrpSpPr>
          <p:grpSpPr>
            <a:xfrm>
              <a:off x="1667583" y="4668531"/>
              <a:ext cx="2605646" cy="1368978"/>
              <a:chOff x="7859531" y="2204122"/>
              <a:chExt cx="2605646" cy="1368978"/>
            </a:xfrm>
          </p:grpSpPr>
          <p:pic>
            <p:nvPicPr>
              <p:cNvPr id="98" name="Picture 20" descr="TSL 1128 Bluetooth UHF RFID Reader | 1128-BT-UHF">
                <a:extLst>
                  <a:ext uri="{FF2B5EF4-FFF2-40B4-BE49-F238E27FC236}">
                    <a16:creationId xmlns:a16="http://schemas.microsoft.com/office/drawing/2014/main" id="{02FF4D3A-F3C6-3F23-EC55-2619487BC6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18" t="5992" r="23014" b="3909"/>
              <a:stretch/>
            </p:blipFill>
            <p:spPr bwMode="auto">
              <a:xfrm rot="16200000">
                <a:off x="9662457" y="2092442"/>
                <a:ext cx="691040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42D6B71F-5C2C-EE3C-ED26-58E8787D8800}"/>
                  </a:ext>
                </a:extLst>
              </p:cNvPr>
              <p:cNvSpPr/>
              <p:nvPr/>
            </p:nvSpPr>
            <p:spPr>
              <a:xfrm>
                <a:off x="7859531" y="3481660"/>
                <a:ext cx="1828800" cy="9144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7074ED81-8E08-EE24-0193-ECD211EA7043}"/>
                  </a:ext>
                </a:extLst>
              </p:cNvPr>
              <p:cNvCxnSpPr>
                <a:cxnSpLocks/>
                <a:endCxn id="99" idx="0"/>
              </p:cNvCxnSpPr>
              <p:nvPr/>
            </p:nvCxnSpPr>
            <p:spPr>
              <a:xfrm flipH="1">
                <a:off x="8773931" y="2750763"/>
                <a:ext cx="776846" cy="730897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69CB8470-A420-8836-0BBD-081D204550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57592" y="2857470"/>
                <a:ext cx="279251" cy="262734"/>
              </a:xfrm>
              <a:prstGeom prst="straightConnector1">
                <a:avLst/>
              </a:prstGeom>
              <a:ln w="31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702907A9-9E15-79D9-960B-4628F0050B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50406" y="2745175"/>
                <a:ext cx="776846" cy="730897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1B85F007-0682-C6AA-10EE-5AC7109FDF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94839" y="2985855"/>
                <a:ext cx="279251" cy="262734"/>
              </a:xfrm>
              <a:prstGeom prst="straightConnector1">
                <a:avLst/>
              </a:prstGeom>
              <a:ln w="3175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A06677D-C51C-5688-FC87-9056B8AA448A}"/>
              </a:ext>
            </a:extLst>
          </p:cNvPr>
          <p:cNvGrpSpPr/>
          <p:nvPr/>
        </p:nvGrpSpPr>
        <p:grpSpPr>
          <a:xfrm>
            <a:off x="4759131" y="4633809"/>
            <a:ext cx="2834640" cy="1885310"/>
            <a:chOff x="4759131" y="4582053"/>
            <a:chExt cx="2834640" cy="1885310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07F97B3-16FC-B70E-8BA0-8D68BAE7ADE0}"/>
                </a:ext>
              </a:extLst>
            </p:cNvPr>
            <p:cNvSpPr/>
            <p:nvPr/>
          </p:nvSpPr>
          <p:spPr>
            <a:xfrm>
              <a:off x="4759131" y="4582053"/>
              <a:ext cx="2834640" cy="1885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20" descr="TSL 1128 Bluetooth UHF RFID Reader | 1128-BT-UHF">
              <a:extLst>
                <a:ext uri="{FF2B5EF4-FFF2-40B4-BE49-F238E27FC236}">
                  <a16:creationId xmlns:a16="http://schemas.microsoft.com/office/drawing/2014/main" id="{D7B3F272-7F7E-6A4D-DD87-546B056B27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18" t="5992" r="23014" b="3909"/>
            <a:stretch/>
          </p:blipFill>
          <p:spPr bwMode="auto">
            <a:xfrm rot="16200000">
              <a:off x="6704910" y="4557518"/>
              <a:ext cx="69104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8FAFAB5-1B62-AB0D-DB15-F91C0D3A00A2}"/>
                </a:ext>
              </a:extLst>
            </p:cNvPr>
            <p:cNvSpPr/>
            <p:nvPr/>
          </p:nvSpPr>
          <p:spPr>
            <a:xfrm>
              <a:off x="4901984" y="5946736"/>
              <a:ext cx="1828800" cy="914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9D7B23EE-3AB3-5D65-78E8-6161E77ABD4D}"/>
                </a:ext>
              </a:extLst>
            </p:cNvPr>
            <p:cNvCxnSpPr>
              <a:cxnSpLocks/>
              <a:endCxn id="106" idx="0"/>
            </p:cNvCxnSpPr>
            <p:nvPr/>
          </p:nvCxnSpPr>
          <p:spPr>
            <a:xfrm flipH="1">
              <a:off x="5816384" y="5215839"/>
              <a:ext cx="776846" cy="730897"/>
            </a:xfrm>
            <a:prstGeom prst="straightConnector1">
              <a:avLst/>
            </a:prstGeom>
            <a:ln w="19050">
              <a:solidFill>
                <a:srgbClr val="0000C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C76D2AB-2B59-6FAB-8D2C-3E8E22F926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00045" y="5322546"/>
              <a:ext cx="279251" cy="262734"/>
            </a:xfrm>
            <a:prstGeom prst="straightConnector1">
              <a:avLst/>
            </a:prstGeom>
            <a:ln w="3175">
              <a:solidFill>
                <a:srgbClr val="0000CC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CF8A3965-98FE-9755-3406-0919CCF6F7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2859" y="5210251"/>
              <a:ext cx="776846" cy="730897"/>
            </a:xfrm>
            <a:prstGeom prst="straightConnector1">
              <a:avLst/>
            </a:prstGeom>
            <a:ln w="19050">
              <a:solidFill>
                <a:srgbClr val="0000C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4250F0D4-E5D0-0DBF-357E-6EE5FB6DA5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7292" y="5450931"/>
              <a:ext cx="279251" cy="262734"/>
            </a:xfrm>
            <a:prstGeom prst="straightConnector1">
              <a:avLst/>
            </a:prstGeom>
            <a:ln w="3175">
              <a:solidFill>
                <a:srgbClr val="0000CC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D0FA9E31-1D69-E830-185E-AD2E518853F2}"/>
                </a:ext>
              </a:extLst>
            </p:cNvPr>
            <p:cNvSpPr/>
            <p:nvPr/>
          </p:nvSpPr>
          <p:spPr>
            <a:xfrm>
              <a:off x="4901984" y="6042180"/>
              <a:ext cx="1828800" cy="9144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0A9F4140-117C-36D9-735E-BAF95F8A0043}"/>
                </a:ext>
              </a:extLst>
            </p:cNvPr>
            <p:cNvGrpSpPr/>
            <p:nvPr/>
          </p:nvGrpSpPr>
          <p:grpSpPr>
            <a:xfrm rot="19048637">
              <a:off x="5582792" y="5396730"/>
              <a:ext cx="867150" cy="115043"/>
              <a:chOff x="7004685" y="3931920"/>
              <a:chExt cx="5097145" cy="676228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9FB4B37A-B6D0-2768-DEE2-C1D591369218}"/>
                  </a:ext>
                </a:extLst>
              </p:cNvPr>
              <p:cNvCxnSpPr/>
              <p:nvPr/>
            </p:nvCxnSpPr>
            <p:spPr>
              <a:xfrm>
                <a:off x="7004685" y="4608148"/>
                <a:ext cx="729615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93325DF-B848-DBAB-0159-A03831E90B2C}"/>
                  </a:ext>
                </a:extLst>
              </p:cNvPr>
              <p:cNvCxnSpPr/>
              <p:nvPr/>
            </p:nvCxnSpPr>
            <p:spPr>
              <a:xfrm flipV="1">
                <a:off x="7734300" y="3931920"/>
                <a:ext cx="0" cy="676228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07E4977B-1C8A-FB16-F4C3-D8DA669FAB23}"/>
                  </a:ext>
                </a:extLst>
              </p:cNvPr>
              <p:cNvCxnSpPr/>
              <p:nvPr/>
            </p:nvCxnSpPr>
            <p:spPr>
              <a:xfrm>
                <a:off x="7734300" y="3931920"/>
                <a:ext cx="729615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C333390-D690-107E-24AB-B842D308D53F}"/>
                  </a:ext>
                </a:extLst>
              </p:cNvPr>
              <p:cNvCxnSpPr/>
              <p:nvPr/>
            </p:nvCxnSpPr>
            <p:spPr>
              <a:xfrm flipV="1">
                <a:off x="8463915" y="3931920"/>
                <a:ext cx="0" cy="676228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603CC8F6-F6F3-9846-4470-FC72E95EDF79}"/>
                  </a:ext>
                </a:extLst>
              </p:cNvPr>
              <p:cNvCxnSpPr/>
              <p:nvPr/>
            </p:nvCxnSpPr>
            <p:spPr>
              <a:xfrm>
                <a:off x="8465185" y="4608148"/>
                <a:ext cx="729615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81E3BE7D-6742-F892-F652-4FF21D040F48}"/>
                  </a:ext>
                </a:extLst>
              </p:cNvPr>
              <p:cNvCxnSpPr/>
              <p:nvPr/>
            </p:nvCxnSpPr>
            <p:spPr>
              <a:xfrm flipV="1">
                <a:off x="9194800" y="3931920"/>
                <a:ext cx="0" cy="676228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1E464AE8-42E8-88D4-F6F5-AF1DAD6FD1E0}"/>
                  </a:ext>
                </a:extLst>
              </p:cNvPr>
              <p:cNvCxnSpPr/>
              <p:nvPr/>
            </p:nvCxnSpPr>
            <p:spPr>
              <a:xfrm>
                <a:off x="9194800" y="3931920"/>
                <a:ext cx="729615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6A1D14E-2965-224C-473A-7A69BE523F1A}"/>
                  </a:ext>
                </a:extLst>
              </p:cNvPr>
              <p:cNvCxnSpPr/>
              <p:nvPr/>
            </p:nvCxnSpPr>
            <p:spPr>
              <a:xfrm flipV="1">
                <a:off x="9924415" y="3931920"/>
                <a:ext cx="0" cy="676228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C868FEE8-C491-0EEF-5140-472E23D2CE04}"/>
                  </a:ext>
                </a:extLst>
              </p:cNvPr>
              <p:cNvCxnSpPr/>
              <p:nvPr/>
            </p:nvCxnSpPr>
            <p:spPr>
              <a:xfrm>
                <a:off x="9912985" y="4608148"/>
                <a:ext cx="729615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03D13905-EF62-692E-804D-687E9AC557E7}"/>
                  </a:ext>
                </a:extLst>
              </p:cNvPr>
              <p:cNvCxnSpPr/>
              <p:nvPr/>
            </p:nvCxnSpPr>
            <p:spPr>
              <a:xfrm flipV="1">
                <a:off x="10642600" y="3931920"/>
                <a:ext cx="0" cy="676228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3C990F4-B83A-1BF2-4ED1-8F8074CB0501}"/>
                  </a:ext>
                </a:extLst>
              </p:cNvPr>
              <p:cNvCxnSpPr/>
              <p:nvPr/>
            </p:nvCxnSpPr>
            <p:spPr>
              <a:xfrm>
                <a:off x="10642600" y="3931920"/>
                <a:ext cx="729615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1D61EB7-F16F-F615-35D0-8981D5C951D6}"/>
                  </a:ext>
                </a:extLst>
              </p:cNvPr>
              <p:cNvCxnSpPr/>
              <p:nvPr/>
            </p:nvCxnSpPr>
            <p:spPr>
              <a:xfrm flipV="1">
                <a:off x="11372215" y="3931920"/>
                <a:ext cx="0" cy="676228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EBA8A523-6A2B-B834-B63A-2724E7959CB4}"/>
                  </a:ext>
                </a:extLst>
              </p:cNvPr>
              <p:cNvCxnSpPr/>
              <p:nvPr/>
            </p:nvCxnSpPr>
            <p:spPr>
              <a:xfrm>
                <a:off x="11372215" y="4608148"/>
                <a:ext cx="729615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8D9E2F5-D7E1-A799-9663-4CFCE7FE18C5}"/>
                </a:ext>
              </a:extLst>
            </p:cNvPr>
            <p:cNvSpPr txBox="1"/>
            <p:nvPr/>
          </p:nvSpPr>
          <p:spPr>
            <a:xfrm rot="19082977">
              <a:off x="5443355" y="5183380"/>
              <a:ext cx="9218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0110010…</a:t>
              </a: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730C24F4-7166-2D9F-6003-9AF78A7AF6AA}"/>
              </a:ext>
            </a:extLst>
          </p:cNvPr>
          <p:cNvSpPr txBox="1"/>
          <p:nvPr/>
        </p:nvSpPr>
        <p:spPr>
          <a:xfrm>
            <a:off x="8069697" y="4609655"/>
            <a:ext cx="3453975" cy="1303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 size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Ultrawide bandwidth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61AF15C-70A4-08BC-0AE1-F4F659885764}"/>
              </a:ext>
            </a:extLst>
          </p:cNvPr>
          <p:cNvSpPr txBox="1"/>
          <p:nvPr/>
        </p:nvSpPr>
        <p:spPr>
          <a:xfrm>
            <a:off x="1452167" y="3144758"/>
            <a:ext cx="7797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234330A-0EFF-3907-CA43-406A9931C1D3}"/>
              </a:ext>
            </a:extLst>
          </p:cNvPr>
          <p:cNvSpPr txBox="1"/>
          <p:nvPr/>
        </p:nvSpPr>
        <p:spPr>
          <a:xfrm>
            <a:off x="5178702" y="6162177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Modulator</a:t>
            </a:r>
          </a:p>
        </p:txBody>
      </p:sp>
    </p:spTree>
    <p:extLst>
      <p:ext uri="{BB962C8B-B14F-4D97-AF65-F5344CB8AC3E}">
        <p14:creationId xmlns:p14="http://schemas.microsoft.com/office/powerpoint/2010/main" val="266673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86" grpId="0"/>
      <p:bldP spid="87" grpId="0"/>
      <p:bldP spid="89" grpId="0"/>
      <p:bldP spid="96" grpId="0"/>
      <p:bldP spid="128" grpId="0"/>
      <p:bldP spid="85" grpId="0"/>
      <p:bldP spid="1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66930</TotalTime>
  <Words>733</Words>
  <Application>Microsoft Office PowerPoint</Application>
  <PresentationFormat>Widescreen</PresentationFormat>
  <Paragraphs>190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主题​​</vt:lpstr>
      <vt:lpstr>UniScatter: a Metamaterial Backscatter Tag for Wideband Joint Communication and Radar Sensing</vt:lpstr>
      <vt:lpstr>Joint Communication and Sensing (JCAS)</vt:lpstr>
      <vt:lpstr>Enabling JCAS for Passive Internet of Things</vt:lpstr>
      <vt:lpstr>Applications of Passive IoT with JCAS</vt:lpstr>
      <vt:lpstr>Emerging Challenges for Passive IoT</vt:lpstr>
      <vt:lpstr>From Microwave Band to Mmwave Band</vt:lpstr>
      <vt:lpstr>Design Challenges of MmWave Backscatter</vt:lpstr>
      <vt:lpstr>Design Challenges of MmWave Backscatter</vt:lpstr>
      <vt:lpstr>MmWave Backscatter Tag Structure</vt:lpstr>
      <vt:lpstr>Our Solution</vt:lpstr>
      <vt:lpstr>UniScatter Design</vt:lpstr>
      <vt:lpstr>UniScatter Design</vt:lpstr>
      <vt:lpstr>Tag Detection and Decoding</vt:lpstr>
      <vt:lpstr>Implementation</vt:lpstr>
      <vt:lpstr>Field Experiments: Intelligent Transportation Infrastructure</vt:lpstr>
      <vt:lpstr>Evaluation of Tag Coverage</vt:lpstr>
      <vt:lpstr>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Sensing for the Internet of Things</dc:title>
  <dc:creator>Anonymous</dc:creator>
  <cp:lastModifiedBy>Qian, Kun</cp:lastModifiedBy>
  <cp:revision>2056</cp:revision>
  <dcterms:created xsi:type="dcterms:W3CDTF">2022-01-09T21:52:59Z</dcterms:created>
  <dcterms:modified xsi:type="dcterms:W3CDTF">2023-10-07T00:17:26Z</dcterms:modified>
</cp:coreProperties>
</file>