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66" r:id="rId3"/>
    <p:sldId id="265" r:id="rId4"/>
    <p:sldId id="278" r:id="rId5"/>
    <p:sldId id="260" r:id="rId6"/>
    <p:sldId id="261" r:id="rId7"/>
    <p:sldId id="263" r:id="rId8"/>
    <p:sldId id="268" r:id="rId9"/>
    <p:sldId id="272" r:id="rId10"/>
    <p:sldId id="275" r:id="rId11"/>
    <p:sldId id="273" r:id="rId12"/>
    <p:sldId id="276" r:id="rId13"/>
    <p:sldId id="277" r:id="rId14"/>
    <p:sldId id="289" r:id="rId15"/>
    <p:sldId id="280" r:id="rId16"/>
    <p:sldId id="297" r:id="rId17"/>
    <p:sldId id="292" r:id="rId18"/>
    <p:sldId id="285" r:id="rId19"/>
    <p:sldId id="286" r:id="rId20"/>
    <p:sldId id="287" r:id="rId21"/>
    <p:sldId id="288" r:id="rId2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CAB55C88-FC19-4D16-9FBE-48A3EBEB70B8}">
          <p14:sldIdLst>
            <p14:sldId id="256"/>
            <p14:sldId id="266"/>
            <p14:sldId id="265"/>
            <p14:sldId id="278"/>
            <p14:sldId id="260"/>
            <p14:sldId id="261"/>
            <p14:sldId id="263"/>
            <p14:sldId id="268"/>
            <p14:sldId id="272"/>
            <p14:sldId id="275"/>
            <p14:sldId id="273"/>
            <p14:sldId id="276"/>
            <p14:sldId id="277"/>
            <p14:sldId id="289"/>
            <p14:sldId id="280"/>
            <p14:sldId id="297"/>
            <p14:sldId id="292"/>
            <p14:sldId id="285"/>
            <p14:sldId id="286"/>
            <p14:sldId id="287"/>
            <p14:sldId id="28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BF49"/>
    <a:srgbClr val="FF292A"/>
    <a:srgbClr val="F67C00"/>
    <a:srgbClr val="023057"/>
    <a:srgbClr val="D26900"/>
    <a:srgbClr val="000000"/>
    <a:srgbClr val="F69C2C"/>
    <a:srgbClr val="193156"/>
    <a:srgbClr val="BE0000"/>
    <a:srgbClr val="D9D9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54" autoAdjust="0"/>
    <p:restoredTop sz="79062" autoAdjust="0"/>
  </p:normalViewPr>
  <p:slideViewPr>
    <p:cSldViewPr snapToGrid="0">
      <p:cViewPr varScale="1">
        <p:scale>
          <a:sx n="98" d="100"/>
          <a:sy n="98" d="100"/>
        </p:scale>
        <p:origin x="1296" y="77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6150988899152617"/>
          <c:y val="3.6596518536778457E-2"/>
          <c:w val="0.50682281040562616"/>
          <c:h val="0.8678973086495884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Resultant actions after compromise </c:v>
                </c:pt>
              </c:strCache>
            </c:strRef>
          </c:tx>
          <c:spPr>
            <a:solidFill>
              <a:srgbClr val="FF292A"/>
            </a:solidFill>
            <a:ln>
              <a:solidFill>
                <a:schemeClr val="bg1"/>
              </a:solidFill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Pt>
            <c:idx val="0"/>
            <c:invertIfNegative val="0"/>
            <c:bubble3D val="0"/>
            <c:spPr>
              <a:solidFill>
                <a:srgbClr val="023057"/>
              </a:solidFill>
              <a:ln>
                <a:solidFill>
                  <a:schemeClr val="bg1"/>
                </a:solidFill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6-172E-4929-842B-707312C171EB}"/>
              </c:ext>
            </c:extLst>
          </c:dPt>
          <c:dPt>
            <c:idx val="1"/>
            <c:invertIfNegative val="0"/>
            <c:bubble3D val="0"/>
            <c:spPr>
              <a:solidFill>
                <a:srgbClr val="023057"/>
              </a:solidFill>
              <a:ln>
                <a:solidFill>
                  <a:schemeClr val="bg1"/>
                </a:solidFill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172E-4929-842B-707312C171EB}"/>
              </c:ext>
            </c:extLst>
          </c:dPt>
          <c:dPt>
            <c:idx val="2"/>
            <c:invertIfNegative val="0"/>
            <c:bubble3D val="0"/>
            <c:spPr>
              <a:solidFill>
                <a:srgbClr val="023057"/>
              </a:solidFill>
              <a:ln>
                <a:solidFill>
                  <a:schemeClr val="bg1"/>
                </a:solidFill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172E-4929-842B-707312C171EB}"/>
              </c:ext>
            </c:extLst>
          </c:dPt>
          <c:dPt>
            <c:idx val="3"/>
            <c:invertIfNegative val="0"/>
            <c:bubble3D val="0"/>
            <c:spPr>
              <a:solidFill>
                <a:srgbClr val="023057"/>
              </a:solidFill>
              <a:ln>
                <a:solidFill>
                  <a:schemeClr val="bg1"/>
                </a:solidFill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172E-4929-842B-707312C171EB}"/>
              </c:ext>
            </c:extLst>
          </c:dPt>
          <c:dPt>
            <c:idx val="4"/>
            <c:invertIfNegative val="0"/>
            <c:bubble3D val="0"/>
            <c:spPr>
              <a:solidFill>
                <a:srgbClr val="023057"/>
              </a:solidFill>
              <a:ln>
                <a:solidFill>
                  <a:schemeClr val="bg1"/>
                </a:solidFill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172E-4929-842B-707312C171EB}"/>
              </c:ext>
            </c:extLst>
          </c:dPt>
          <c:dLbls>
            <c:dLbl>
              <c:idx val="5"/>
              <c:tx>
                <c:rich>
                  <a:bodyPr/>
                  <a:lstStyle/>
                  <a:p>
                    <a:fld id="{3FEDC378-1B7A-4248-9194-5D4DD6CAD335}" type="VALUE">
                      <a:rPr lang="en-US" altLang="zh-CN">
                        <a:solidFill>
                          <a:srgbClr val="FF292A"/>
                        </a:solidFill>
                      </a:rPr>
                      <a:pPr/>
                      <a:t>[值]</a:t>
                    </a:fld>
                    <a:endParaRPr lang="zh-CN" alt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172E-4929-842B-707312C171E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6"/>
                <c:pt idx="0">
                  <c:v>Send spam</c:v>
                </c:pt>
                <c:pt idx="1">
                  <c:v>DDoS bot</c:v>
                </c:pt>
                <c:pt idx="2">
                  <c:v>Host malware</c:v>
                </c:pt>
                <c:pt idx="3">
                  <c:v>Launch attacks</c:v>
                </c:pt>
                <c:pt idx="4">
                  <c:v>Port Scanning</c:v>
                </c:pt>
                <c:pt idx="5">
                  <c:v>Cryptojacking</c:v>
                </c:pt>
              </c:strCache>
              <c:extLst/>
            </c:strRef>
          </c:cat>
          <c:val>
            <c:numRef>
              <c:f>Sheet1!$B$2:$B$8</c:f>
              <c:numCache>
                <c:formatCode>0%</c:formatCode>
                <c:ptCount val="6"/>
                <c:pt idx="0">
                  <c:v>0.02</c:v>
                </c:pt>
                <c:pt idx="1">
                  <c:v>0.02</c:v>
                </c:pt>
                <c:pt idx="2">
                  <c:v>0.06</c:v>
                </c:pt>
                <c:pt idx="3">
                  <c:v>0.08</c:v>
                </c:pt>
                <c:pt idx="4">
                  <c:v>0.1</c:v>
                </c:pt>
                <c:pt idx="5">
                  <c:v>0.86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63F0-4C44-AEF6-9DFE735FF7F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15"/>
        <c:overlap val="-20"/>
        <c:axId val="274665744"/>
        <c:axId val="274668040"/>
      </c:barChart>
      <c:valAx>
        <c:axId val="27466804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zh-CN"/>
          </a:p>
        </c:txPr>
        <c:crossAx val="274665744"/>
        <c:crosses val="autoZero"/>
        <c:crossBetween val="between"/>
      </c:valAx>
      <c:catAx>
        <c:axId val="2746657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pPr>
            <a:endParaRPr lang="zh-CN"/>
          </a:p>
        </c:txPr>
        <c:crossAx val="274668040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Calibri" panose="020F0502020204030204" pitchFamily="34" charset="0"/>
          <a:cs typeface="Calibri" panose="020F0502020204030204" pitchFamily="34" charset="0"/>
        </a:defRPr>
      </a:pPr>
      <a:endParaRPr lang="zh-CN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253487402143646"/>
          <c:y val="0.16824968903241386"/>
          <c:w val="0.61022399380107983"/>
          <c:h val="0.80657387558798532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列1</c:v>
                </c:pt>
              </c:strCache>
            </c:strRef>
          </c:tx>
          <c:dPt>
            <c:idx val="0"/>
            <c:bubble3D val="0"/>
            <c:explosion val="9"/>
            <c:spPr>
              <a:solidFill>
                <a:srgbClr val="FF292A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309A-4C38-B513-F21BE71FE066}"/>
              </c:ext>
            </c:extLst>
          </c:dPt>
          <c:dPt>
            <c:idx val="1"/>
            <c:bubble3D val="0"/>
            <c:spPr>
              <a:solidFill>
                <a:schemeClr val="bg2">
                  <a:lumMod val="75000"/>
                </a:schemeClr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309A-4C38-B513-F21BE71FE066}"/>
              </c:ext>
            </c:extLst>
          </c:dPt>
          <c:dPt>
            <c:idx val="2"/>
            <c:bubble3D val="0"/>
            <c:spPr>
              <a:solidFill>
                <a:srgbClr val="FFC00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6-309A-4C38-B513-F21BE71FE066}"/>
              </c:ext>
            </c:extLst>
          </c:dPt>
          <c:dPt>
            <c:idx val="3"/>
            <c:bubble3D val="0"/>
            <c:spPr>
              <a:solidFill>
                <a:srgbClr val="023057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309A-4C38-B513-F21BE71FE066}"/>
              </c:ext>
            </c:extLst>
          </c:dPt>
          <c:dLbls>
            <c:dLbl>
              <c:idx val="0"/>
              <c:layout>
                <c:manualLayout>
                  <c:x val="-0.17883780992979709"/>
                  <c:y val="0.22578365178683607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000" b="1" i="0" u="none" strike="noStrike" kern="1200" baseline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defRPr>
                    </a:pPr>
                    <a:fld id="{D90DB8AF-3CC4-49A5-99CC-7A6C1C963A51}" type="CATEGORYNAME">
                      <a:rPr lang="en-US" altLang="zh-CN" dirty="0">
                        <a:solidFill>
                          <a:schemeClr val="bg1"/>
                        </a:solidFill>
                      </a:rPr>
                      <a:pPr>
                        <a:defRPr sz="2000" b="1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defRPr>
                      </a:pPr>
                      <a:t>[类别名称]</a:t>
                    </a:fld>
                    <a:r>
                      <a:rPr lang="en-US" altLang="zh-CN" baseline="0" dirty="0">
                        <a:solidFill>
                          <a:schemeClr val="bg1"/>
                        </a:solidFill>
                      </a:rPr>
                      <a:t>
</a:t>
                    </a:r>
                    <a:fld id="{FFDE477C-ADEE-4D81-87D6-29C41A7846D3}" type="VALUE">
                      <a:rPr lang="en-US" altLang="zh-CN" baseline="0" smtClean="0">
                        <a:solidFill>
                          <a:schemeClr val="bg1"/>
                        </a:solidFill>
                      </a:rPr>
                      <a:pPr>
                        <a:defRPr sz="2000" b="1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defRPr>
                      </a:pPr>
                      <a:t>[值]</a:t>
                    </a:fld>
                    <a:endParaRPr lang="en-US" altLang="zh-CN" baseline="0" dirty="0">
                      <a:solidFill>
                        <a:schemeClr val="bg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bg1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defRPr>
                  </a:pPr>
                  <a:endParaRPr lang="zh-CN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3590917588787544"/>
                      <c:h val="0.23793704140087377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309A-4C38-B513-F21BE71FE066}"/>
                </c:ext>
              </c:extLst>
            </c:dLbl>
            <c:dLbl>
              <c:idx val="1"/>
              <c:layout>
                <c:manualLayout>
                  <c:x val="-0.25477569399242439"/>
                  <c:y val="-6.5316050580632015E-2"/>
                </c:manualLayout>
              </c:layout>
              <c:tx>
                <c:rich>
                  <a:bodyPr/>
                  <a:lstStyle/>
                  <a:p>
                    <a:fld id="{54286318-E3CF-4840-846A-778E2C8EE4C3}" type="CATEGORYNAME">
                      <a:rPr lang="en-US" altLang="zh-CN">
                        <a:solidFill>
                          <a:schemeClr val="bg1"/>
                        </a:solidFill>
                      </a:rPr>
                      <a:pPr/>
                      <a:t>[类别名称]</a:t>
                    </a:fld>
                    <a:r>
                      <a:rPr lang="en-US" altLang="zh-CN" baseline="0" dirty="0">
                        <a:solidFill>
                          <a:schemeClr val="bg1"/>
                        </a:solidFill>
                      </a:rPr>
                      <a:t>
</a:t>
                    </a:r>
                    <a:fld id="{76E58D4E-D245-42C5-AAE6-D8C79C3D6966}" type="VALUE">
                      <a:rPr lang="en-US" altLang="zh-CN" baseline="0" smtClean="0">
                        <a:solidFill>
                          <a:schemeClr val="bg1"/>
                        </a:solidFill>
                      </a:rPr>
                      <a:pPr/>
                      <a:t>[值]</a:t>
                    </a:fld>
                    <a:endParaRPr lang="en-US" altLang="zh-CN" baseline="0" dirty="0">
                      <a:solidFill>
                        <a:schemeClr val="bg1"/>
                      </a:solidFill>
                    </a:endParaRP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5833304990590209"/>
                      <c:h val="0.27810385095679407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309A-4C38-B513-F21BE71FE066}"/>
                </c:ext>
              </c:extLst>
            </c:dLbl>
            <c:dLbl>
              <c:idx val="2"/>
              <c:layout>
                <c:manualLayout>
                  <c:x val="3.529693617035469E-2"/>
                  <c:y val="-1.224522883026472E-7"/>
                </c:manualLayout>
              </c:layout>
              <c:tx>
                <c:rich>
                  <a:bodyPr/>
                  <a:lstStyle/>
                  <a:p>
                    <a:fld id="{4592D4F4-2C88-4E1D-B62E-788FF3720B89}" type="CATEGORYNAME">
                      <a:rPr lang="en-US" altLang="zh-CN" smtClean="0"/>
                      <a:pPr/>
                      <a:t>[类别名称]</a:t>
                    </a:fld>
                    <a:endParaRPr lang="en-US" altLang="zh-CN" baseline="0" dirty="0"/>
                  </a:p>
                  <a:p>
                    <a:fld id="{6541C492-FCB1-4DF6-A91D-83AA6BE2E475}" type="VALUE">
                      <a:rPr lang="en-US" altLang="zh-CN" baseline="0" smtClean="0"/>
                      <a:pPr/>
                      <a:t>[值]</a:t>
                    </a:fld>
                    <a:endParaRPr lang="zh-CN" altLang="en-US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48929372590937786"/>
                      <c:h val="0.18904992453265468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309A-4C38-B513-F21BE71FE066}"/>
                </c:ext>
              </c:extLst>
            </c:dLbl>
            <c:dLbl>
              <c:idx val="3"/>
              <c:layout>
                <c:manualLayout>
                  <c:x val="0.15765955558470718"/>
                  <c:y val="0.1417358297599714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2000" b="1" i="0" u="none" strike="noStrike" kern="1200" baseline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defRPr>
                    </a:pPr>
                    <a:fld id="{56A112AC-25F1-4FCC-B229-B1F5D1C044E8}" type="CATEGORYNAME">
                      <a:rPr lang="en-US" altLang="zh-CN">
                        <a:solidFill>
                          <a:schemeClr val="bg1"/>
                        </a:solidFill>
                      </a:rPr>
                      <a:pPr>
                        <a:defRPr sz="2000" b="1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defRPr>
                      </a:pPr>
                      <a:t>[类别名称]</a:t>
                    </a:fld>
                    <a:r>
                      <a:rPr lang="en-US" altLang="zh-CN" baseline="0" dirty="0">
                        <a:solidFill>
                          <a:schemeClr val="bg1"/>
                        </a:solidFill>
                      </a:rPr>
                      <a:t>
</a:t>
                    </a:r>
                    <a:fld id="{9CB211E6-089F-4A13-96A6-233F84778CC7}" type="VALUE">
                      <a:rPr lang="en-US" altLang="zh-CN" baseline="0" smtClean="0">
                        <a:solidFill>
                          <a:schemeClr val="bg1"/>
                        </a:solidFill>
                      </a:rPr>
                      <a:pPr>
                        <a:defRPr sz="2000" b="1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defRPr>
                      </a:pPr>
                      <a:t>[值]</a:t>
                    </a:fld>
                    <a:endParaRPr lang="en-US" altLang="zh-CN" baseline="0" dirty="0">
                      <a:solidFill>
                        <a:schemeClr val="bg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bg1"/>
                      </a:solidFill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defRPr>
                  </a:pPr>
                  <a:endParaRPr lang="zh-CN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6433219586408838"/>
                      <c:h val="0.36404722445969767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309A-4C38-B513-F21BE71FE06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defRPr>
                </a:pPr>
                <a:endParaRPr lang="zh-CN"/>
              </a:p>
            </c:txPr>
            <c:dLblPos val="bestFit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Cryptojacking</c:v>
                </c:pt>
                <c:pt idx="1">
                  <c:v>Backdoor</c:v>
                </c:pt>
                <c:pt idx="2">
                  <c:v>Downloader</c:v>
                </c:pt>
                <c:pt idx="3">
                  <c:v>Ransomware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0.16500000000000001</c:v>
                </c:pt>
                <c:pt idx="1">
                  <c:v>0.156</c:v>
                </c:pt>
                <c:pt idx="2">
                  <c:v>2.7E-2</c:v>
                </c:pt>
                <c:pt idx="3">
                  <c:v>0.21199999999999999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09A-4C38-B513-F21BE71FE066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ize="5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393F3F-5DC7-46D3-87F0-B8049DCF0DAC}" type="datetimeFigureOut">
              <a:rPr lang="zh-CN" altLang="en-US" smtClean="0"/>
              <a:t>2023/10/11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CA1DFE-3271-4913-BD9B-51DACB03B1D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1036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CA1DFE-3271-4913-BD9B-51DACB03B1D2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78082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CA1DFE-3271-4913-BD9B-51DACB03B1D2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17198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CA1DFE-3271-4913-BD9B-51DACB03B1D2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0240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CA1DFE-3271-4913-BD9B-51DACB03B1D2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57122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CA1DFE-3271-4913-BD9B-51DACB03B1D2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11644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CA1DFE-3271-4913-BD9B-51DACB03B1D2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40124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CA1DFE-3271-4913-BD9B-51DACB03B1D2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28598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CA1DFE-3271-4913-BD9B-51DACB03B1D2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95419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CA1DFE-3271-4913-BD9B-51DACB03B1D2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49409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CA1DFE-3271-4913-BD9B-51DACB03B1D2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04019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CA1DFE-3271-4913-BD9B-51DACB03B1D2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10827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CA1DFE-3271-4913-BD9B-51DACB03B1D2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65472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CA1DFE-3271-4913-BD9B-51DACB03B1D2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936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CA1DFE-3271-4913-BD9B-51DACB03B1D2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16281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CA1DFE-3271-4913-BD9B-51DACB03B1D2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99694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CA1DFE-3271-4913-BD9B-51DACB03B1D2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7375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CA1DFE-3271-4913-BD9B-51DACB03B1D2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85311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E47EF1-2AA7-46B6-AC19-7B61471E15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aseline="0">
                <a:latin typeface="Calibri" panose="020F0502020204030204" pitchFamily="34" charset="0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F54EC7E0-AAAD-484A-9F09-4CE6AEA5AE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aseline="0">
                <a:latin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41AA0B5-9DD1-4ABE-B3FD-5E0899E3D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latin typeface="Calibri" panose="020F0502020204030204" pitchFamily="34" charset="0"/>
              </a:defRPr>
            </a:lvl1pPr>
          </a:lstStyle>
          <a:p>
            <a:fld id="{1C630A4B-65F8-4218-AECF-68C9EB35F5E8}" type="datetime1">
              <a:rPr lang="zh-CN" altLang="en-US" smtClean="0"/>
              <a:t>2023/10/11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0F1ECEE-34DD-45C0-83EB-DBAEFB5FCB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latin typeface="Calibri" panose="020F0502020204030204" pitchFamily="34" charset="0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0C485D-8B8E-4DBB-99BB-C952EFF85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0">
                <a:latin typeface="Calibri" panose="020F0502020204030204" pitchFamily="34" charset="0"/>
              </a:defRPr>
            </a:lvl1pPr>
          </a:lstStyle>
          <a:p>
            <a:fld id="{FA8C2CE4-A3F8-4AB3-815A-D8B5B0CC2EA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1202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CA457CD-507C-4B4F-B5FF-850F5DE485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C5653B-2490-4CBD-AA86-2E57C20204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2140A27-289A-4242-9BF4-CCEC17E17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2A85D0-72B4-4E0C-9018-C171C6289E30}" type="datetime1">
              <a:rPr lang="zh-CN" altLang="en-US" smtClean="0"/>
              <a:t>2023/10/11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1D9218F-5EC3-44BD-9324-CEAD62B27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7CDAAC-EDA2-4031-85C4-14AC163F3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C2CE4-A3F8-4AB3-815A-D8B5B0CC2EA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7828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007AFEB3-A037-411E-BE4B-D024E7C590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BE4A562-3AF8-4D68-AC57-33CEDEB62D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7DB3E32-A243-4058-9375-160A8FDFE6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769B3-F823-4325-B468-1DA9CA349807}" type="datetime1">
              <a:rPr lang="zh-CN" altLang="en-US" smtClean="0"/>
              <a:t>2023/10/11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BF6ED83-9F3B-4FBA-8B23-3C5085F41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1EF609C-F8AB-4EA3-AD13-D3EA2BB35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C2CE4-A3F8-4AB3-815A-D8B5B0CC2EA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37545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6CB20E7-F829-498A-8C2B-0CAADD1934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DE5B7FD-C131-4162-9315-887DD7F63F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9EF4417-E4EB-4444-8614-23082772F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F2F59-E61D-47EE-AC9B-20E452C9EE22}" type="datetime1">
              <a:rPr lang="zh-CN" altLang="en-US" smtClean="0"/>
              <a:t>2023/10/11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A60EBB1-8154-42FF-AD04-A7874707E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6CE6CF-28F8-4B46-901B-236D57A7A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FA8C2CE4-A3F8-4AB3-815A-D8B5B0CC2EA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96036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1D5CAA7-9704-494F-AF4E-7D6A937695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B4616F-2DCA-40F0-95D8-16607DB1BB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9D1D23B-E076-469E-A490-4C1E3B341A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897FD-F1AA-40B9-BD44-AE7977181C8C}" type="datetime1">
              <a:rPr lang="zh-CN" altLang="en-US" smtClean="0"/>
              <a:t>2023/10/11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A5515D9-036A-4EC7-AC48-E41A25708E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67C77AA-2F81-477D-A368-5AA7FEA53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C2CE4-A3F8-4AB3-815A-D8B5B0CC2EA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41073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6B7215-1F4B-4C51-8F77-C88CDC3A86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710E7BD-A22B-479F-8AF9-5461EF6B10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7467063-8125-40BD-8CF3-9568D52019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D46565C-2FDB-4A08-919D-A65C0E4FA4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0D15B-BDE2-41E3-9418-539930D6DA1D}" type="datetime1">
              <a:rPr lang="zh-CN" altLang="en-US" smtClean="0"/>
              <a:t>2023/10/11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0970EC2-3EA2-4BB9-BCA8-58DE2DBFB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40F83A5-4FB1-4FEE-99E7-2F626B17E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C2CE4-A3F8-4AB3-815A-D8B5B0CC2EA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61091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EFCF7A-CAAC-4DB4-AB21-9BA44535D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709A310-8DF0-485A-8AA7-ED5E5CC2CD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404FC78-31DB-451E-B5EB-FC8F515CF0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EF70DFF-39F4-4469-AEC3-7610EEF057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AC86082-5573-445E-B894-D59538004F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A7E7700-B372-4F0F-B3FC-F83C3AC6F7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FD01D-FF0D-40B4-969F-0AE4912B50CA}" type="datetime1">
              <a:rPr lang="zh-CN" altLang="en-US" smtClean="0"/>
              <a:t>2023/10/11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F544A0D5-57A6-4E86-93B3-C2602E86A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A02B375-A0BF-4673-B374-9EF653428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C2CE4-A3F8-4AB3-815A-D8B5B0CC2EA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20015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35B30C-B495-4F4E-9D42-3C6C73ED41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84599C0-43E7-4973-9C6B-061AFD2F8C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77E87-98C0-4B03-84F2-8466F19392F6}" type="datetime1">
              <a:rPr lang="zh-CN" altLang="en-US" smtClean="0"/>
              <a:t>2023/10/11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7F3440C-2BBA-4187-AB46-CDBDCFD204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DA420FC-C4B8-49BD-98F7-C701E2DB0E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C2CE4-A3F8-4AB3-815A-D8B5B0CC2EA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2906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712EFAD-7B27-4527-AADF-AB6437EB0C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67D6C-D4CB-4F29-81FD-F2697666C6AD}" type="datetime1">
              <a:rPr lang="zh-CN" altLang="en-US" smtClean="0"/>
              <a:t>2023/10/11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7A58006-F5E0-45C4-B6D6-8335A36958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15C6369-896B-43DB-9396-9EE9632B3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C2CE4-A3F8-4AB3-815A-D8B5B0CC2EA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22406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F52535-78CE-473F-B086-FA7DAFE11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8E01D2C-2E71-4E93-9808-4A04C56E70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0D2E1CC-FB83-487F-BFB3-82F612275D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BA003C5-0320-446A-A046-64EFBAF81E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27962-A117-44DE-9AC1-A58FAA265D1F}" type="datetime1">
              <a:rPr lang="zh-CN" altLang="en-US" smtClean="0"/>
              <a:t>2023/10/11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42AE8BE-5849-474E-A08E-E1D4279F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781ACC5-FBCA-4844-AEF0-0044AD7A64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C2CE4-A3F8-4AB3-815A-D8B5B0CC2EA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68922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2DF4CC-9AFF-4FFD-84E0-0554E06B1F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DA225F1-4917-43DB-A863-59ACF65FB1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AAF2578-1CDB-4BD8-B664-54E5C40452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ACFE6A8-E308-4B71-B28F-A1FEAA7C0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8BF3D-9E86-4A66-8217-B9330AD270CA}" type="datetime1">
              <a:rPr lang="zh-CN" altLang="en-US" smtClean="0"/>
              <a:t>2023/10/11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BAF8459-5E67-4D02-AF7D-5CEB0A2F0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C20D520-3829-4149-A1F9-40A667588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C2CE4-A3F8-4AB3-815A-D8B5B0CC2EA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32362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D555C8E-2A21-48C7-816E-8DD1A3B6BC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5A66D15-0D02-4743-9876-9B062AEECA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B7D8A9F-7586-47FD-A683-F60075045D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FAC54524-ADE9-4BBF-8DC2-9E587EA47D35}" type="datetime1">
              <a:rPr lang="zh-CN" altLang="en-US" smtClean="0"/>
              <a:t>2023/10/11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46866C6-5B5A-4B2A-8ECE-D5DFA3B5B4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aseline="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C55121C-F2D3-4686-9021-44E6969F45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FA8C2CE4-A3F8-4AB3-815A-D8B5B0CC2EA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3882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baseline="0">
          <a:solidFill>
            <a:schemeClr val="tx1"/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 baseline="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 baseline="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svg"/><Relationship Id="rId5" Type="http://schemas.openxmlformats.org/officeDocument/2006/relationships/image" Target="../media/image45.png"/><Relationship Id="rId10" Type="http://schemas.openxmlformats.org/officeDocument/2006/relationships/image" Target="../media/image50.svg"/><Relationship Id="rId4" Type="http://schemas.openxmlformats.org/officeDocument/2006/relationships/image" Target="../media/image44.svg"/><Relationship Id="rId9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1.png"/><Relationship Id="rId7" Type="http://schemas.openxmlformats.org/officeDocument/2006/relationships/image" Target="../media/image54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jpeg"/><Relationship Id="rId4" Type="http://schemas.microsoft.com/office/2007/relationships/hdphoto" Target="../media/hdphoto1.wdp"/><Relationship Id="rId9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svg"/><Relationship Id="rId3" Type="http://schemas.openxmlformats.org/officeDocument/2006/relationships/image" Target="../media/image56.jpeg"/><Relationship Id="rId7" Type="http://schemas.openxmlformats.org/officeDocument/2006/relationships/image" Target="../media/image58.png"/><Relationship Id="rId12" Type="http://schemas.openxmlformats.org/officeDocument/2006/relationships/image" Target="../media/image63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11" Type="http://schemas.openxmlformats.org/officeDocument/2006/relationships/image" Target="../media/image62.png"/><Relationship Id="rId5" Type="http://schemas.microsoft.com/office/2007/relationships/hdphoto" Target="../media/hdphoto1.wdp"/><Relationship Id="rId10" Type="http://schemas.openxmlformats.org/officeDocument/2006/relationships/image" Target="../media/image61.svg"/><Relationship Id="rId4" Type="http://schemas.openxmlformats.org/officeDocument/2006/relationships/image" Target="../media/image51.png"/><Relationship Id="rId9" Type="http://schemas.openxmlformats.org/officeDocument/2006/relationships/image" Target="../media/image6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3.svg"/><Relationship Id="rId3" Type="http://schemas.openxmlformats.org/officeDocument/2006/relationships/image" Target="../media/image64.png"/><Relationship Id="rId7" Type="http://schemas.microsoft.com/office/2007/relationships/hdphoto" Target="../media/hdphoto3.wdp"/><Relationship Id="rId12" Type="http://schemas.openxmlformats.org/officeDocument/2006/relationships/image" Target="../media/image72.png"/><Relationship Id="rId17" Type="http://schemas.openxmlformats.org/officeDocument/2006/relationships/image" Target="../media/image77.sv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11" Type="http://schemas.openxmlformats.org/officeDocument/2006/relationships/image" Target="../media/image71.svg"/><Relationship Id="rId5" Type="http://schemas.openxmlformats.org/officeDocument/2006/relationships/image" Target="../media/image66.png"/><Relationship Id="rId15" Type="http://schemas.openxmlformats.org/officeDocument/2006/relationships/image" Target="../media/image75.svg"/><Relationship Id="rId10" Type="http://schemas.openxmlformats.org/officeDocument/2006/relationships/image" Target="../media/image70.png"/><Relationship Id="rId4" Type="http://schemas.openxmlformats.org/officeDocument/2006/relationships/image" Target="../media/image65.svg"/><Relationship Id="rId9" Type="http://schemas.openxmlformats.org/officeDocument/2006/relationships/image" Target="../media/image69.svg"/><Relationship Id="rId14" Type="http://schemas.openxmlformats.org/officeDocument/2006/relationships/image" Target="../media/image7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pn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51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11" Type="http://schemas.openxmlformats.org/officeDocument/2006/relationships/image" Target="../media/image84.png"/><Relationship Id="rId5" Type="http://schemas.openxmlformats.org/officeDocument/2006/relationships/image" Target="../media/image78.png"/><Relationship Id="rId10" Type="http://schemas.openxmlformats.org/officeDocument/2006/relationships/image" Target="../media/image83.png"/><Relationship Id="rId4" Type="http://schemas.microsoft.com/office/2007/relationships/hdphoto" Target="../media/hdphoto1.wdp"/><Relationship Id="rId9" Type="http://schemas.openxmlformats.org/officeDocument/2006/relationships/image" Target="../media/image8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openxmlformats.org/officeDocument/2006/relationships/image" Target="../media/image93.png"/><Relationship Id="rId3" Type="http://schemas.openxmlformats.org/officeDocument/2006/relationships/image" Target="../media/image85.png"/><Relationship Id="rId7" Type="http://schemas.openxmlformats.org/officeDocument/2006/relationships/image" Target="../media/image87.jpeg"/><Relationship Id="rId12" Type="http://schemas.openxmlformats.org/officeDocument/2006/relationships/image" Target="../media/image92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11" Type="http://schemas.openxmlformats.org/officeDocument/2006/relationships/image" Target="../media/image91.jpeg"/><Relationship Id="rId5" Type="http://schemas.openxmlformats.org/officeDocument/2006/relationships/image" Target="../media/image86.png"/><Relationship Id="rId15" Type="http://schemas.openxmlformats.org/officeDocument/2006/relationships/image" Target="../media/image95.png"/><Relationship Id="rId10" Type="http://schemas.openxmlformats.org/officeDocument/2006/relationships/image" Target="../media/image90.png"/><Relationship Id="rId4" Type="http://schemas.microsoft.com/office/2007/relationships/hdphoto" Target="../media/hdphoto4.wdp"/><Relationship Id="rId9" Type="http://schemas.openxmlformats.org/officeDocument/2006/relationships/image" Target="../media/image89.png"/><Relationship Id="rId14" Type="http://schemas.openxmlformats.org/officeDocument/2006/relationships/image" Target="../media/image94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4.png"/><Relationship Id="rId3" Type="http://schemas.openxmlformats.org/officeDocument/2006/relationships/image" Target="../media/image4.emf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emf"/><Relationship Id="rId11" Type="http://schemas.openxmlformats.org/officeDocument/2006/relationships/image" Target="../media/image12.png"/><Relationship Id="rId5" Type="http://schemas.openxmlformats.org/officeDocument/2006/relationships/image" Target="../media/image6.emf"/><Relationship Id="rId10" Type="http://schemas.openxmlformats.org/officeDocument/2006/relationships/image" Target="../media/image11.svg"/><Relationship Id="rId4" Type="http://schemas.openxmlformats.org/officeDocument/2006/relationships/image" Target="../media/image5.emf"/><Relationship Id="rId9" Type="http://schemas.openxmlformats.org/officeDocument/2006/relationships/image" Target="../media/image10.png"/><Relationship Id="rId14" Type="http://schemas.openxmlformats.org/officeDocument/2006/relationships/image" Target="../media/image15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13" Type="http://schemas.openxmlformats.org/officeDocument/2006/relationships/image" Target="../media/image37.png"/><Relationship Id="rId3" Type="http://schemas.openxmlformats.org/officeDocument/2006/relationships/image" Target="../media/image29.sv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svg"/><Relationship Id="rId11" Type="http://schemas.openxmlformats.org/officeDocument/2006/relationships/image" Target="../media/image35.png"/><Relationship Id="rId5" Type="http://schemas.openxmlformats.org/officeDocument/2006/relationships/image" Target="../media/image14.png"/><Relationship Id="rId10" Type="http://schemas.openxmlformats.org/officeDocument/2006/relationships/image" Target="../media/image34.svg"/><Relationship Id="rId4" Type="http://schemas.openxmlformats.org/officeDocument/2006/relationships/image" Target="../media/image30.png"/><Relationship Id="rId9" Type="http://schemas.openxmlformats.org/officeDocument/2006/relationships/image" Target="../media/image33.png"/><Relationship Id="rId14" Type="http://schemas.openxmlformats.org/officeDocument/2006/relationships/image" Target="../media/image38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chart" Target="../charts/char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image" Target="../media/image28.png"/><Relationship Id="rId7" Type="http://schemas.openxmlformats.org/officeDocument/2006/relationships/image" Target="../media/image15.sv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34.svg"/><Relationship Id="rId5" Type="http://schemas.openxmlformats.org/officeDocument/2006/relationships/image" Target="../media/image30.png"/><Relationship Id="rId15" Type="http://schemas.openxmlformats.org/officeDocument/2006/relationships/image" Target="../media/image38.svg"/><Relationship Id="rId10" Type="http://schemas.openxmlformats.org/officeDocument/2006/relationships/image" Target="../media/image33.png"/><Relationship Id="rId4" Type="http://schemas.openxmlformats.org/officeDocument/2006/relationships/image" Target="../media/image29.svg"/><Relationship Id="rId9" Type="http://schemas.openxmlformats.org/officeDocument/2006/relationships/image" Target="../media/image32.svg"/><Relationship Id="rId14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39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4" Type="http://schemas.openxmlformats.org/officeDocument/2006/relationships/image" Target="../media/image40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07D5149-AFA7-4CA8-94DA-0BE0A3103D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0040" y="1350962"/>
            <a:ext cx="11551920" cy="1330643"/>
          </a:xfrm>
        </p:spPr>
        <p:txBody>
          <a:bodyPr>
            <a:normAutofit/>
          </a:bodyPr>
          <a:lstStyle/>
          <a:p>
            <a:r>
              <a:rPr lang="en-US" altLang="zh-CN" sz="4000" i="1" dirty="0" err="1"/>
              <a:t>MagTracer</a:t>
            </a:r>
            <a:r>
              <a:rPr lang="en-US" altLang="zh-CN" sz="4000" dirty="0"/>
              <a:t>: Detecting GPU Cryptojacking Attacks via Magnetic Leakage Signals</a:t>
            </a:r>
            <a:endParaRPr lang="zh-CN" altLang="en-US" sz="4000" dirty="0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0E84EF7-F52E-4E8E-BCDF-3F5DE33EC9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102150"/>
            <a:ext cx="9144000" cy="772573"/>
          </a:xfrm>
        </p:spPr>
        <p:txBody>
          <a:bodyPr>
            <a:normAutofit/>
          </a:bodyPr>
          <a:lstStyle/>
          <a:p>
            <a:r>
              <a:rPr lang="en-US" altLang="zh-CN" sz="2800" b="1" dirty="0"/>
              <a:t>Rui Xiao</a:t>
            </a:r>
            <a:r>
              <a:rPr lang="en-US" altLang="zh-CN" sz="2800" dirty="0"/>
              <a:t>, </a:t>
            </a:r>
            <a:r>
              <a:rPr lang="en-US" altLang="zh-CN" sz="2800" dirty="0" err="1"/>
              <a:t>Tianyu</a:t>
            </a:r>
            <a:r>
              <a:rPr lang="en-US" altLang="zh-CN" sz="2800" dirty="0"/>
              <a:t> Li, Soundarya Ramesh, Jun Han, </a:t>
            </a:r>
            <a:r>
              <a:rPr lang="en-US" altLang="zh-CN" sz="2800" dirty="0" err="1"/>
              <a:t>Jinsong</a:t>
            </a:r>
            <a:r>
              <a:rPr lang="en-US" altLang="zh-CN" sz="2800" dirty="0"/>
              <a:t> Han</a:t>
            </a:r>
          </a:p>
          <a:p>
            <a:endParaRPr lang="zh-CN" altLang="en-US" sz="2800" dirty="0"/>
          </a:p>
        </p:txBody>
      </p:sp>
      <p:sp>
        <p:nvSpPr>
          <p:cNvPr id="6" name="AutoShape 6" descr="04.01.2021 | Yonsei University Guest Speaking">
            <a:extLst>
              <a:ext uri="{FF2B5EF4-FFF2-40B4-BE49-F238E27FC236}">
                <a16:creationId xmlns:a16="http://schemas.microsoft.com/office/drawing/2014/main" id="{43F975D6-61AB-409B-BB3C-EDB3C782BC8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12034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1028" name="Picture 4" descr="NUS - National University of Singapore">
            <a:extLst>
              <a:ext uri="{FF2B5EF4-FFF2-40B4-BE49-F238E27FC236}">
                <a16:creationId xmlns:a16="http://schemas.microsoft.com/office/drawing/2014/main" id="{C3D0E321-2D23-4928-BA88-2BF78C43F2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t="22952" r="19867" b="24349"/>
          <a:stretch/>
        </p:blipFill>
        <p:spPr bwMode="auto">
          <a:xfrm>
            <a:off x="4998733" y="4401884"/>
            <a:ext cx="2121043" cy="975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Zhejiang University | Science | AAAS">
            <a:extLst>
              <a:ext uri="{FF2B5EF4-FFF2-40B4-BE49-F238E27FC236}">
                <a16:creationId xmlns:a16="http://schemas.microsoft.com/office/drawing/2014/main" id="{C5D3C273-D0ED-4200-AA7E-B0C609D8CB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51" b="7591"/>
          <a:stretch/>
        </p:blipFill>
        <p:spPr bwMode="auto">
          <a:xfrm>
            <a:off x="801885" y="4383457"/>
            <a:ext cx="3502315" cy="975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04.01.2021 | Yonsei University Guest Speaking">
            <a:extLst>
              <a:ext uri="{FF2B5EF4-FFF2-40B4-BE49-F238E27FC236}">
                <a16:creationId xmlns:a16="http://schemas.microsoft.com/office/drawing/2014/main" id="{2AA76011-5EAB-4660-92E5-2F48B6469B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6" t="26618" r="8518" b="27137"/>
          <a:stretch/>
        </p:blipFill>
        <p:spPr bwMode="auto">
          <a:xfrm>
            <a:off x="7872182" y="4383457"/>
            <a:ext cx="3238502" cy="975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833B821-221A-40FF-92FB-4CE975F2C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C2CE4-A3F8-4AB3-815A-D8B5B0CC2EA7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1200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DB2281C-13B3-41FB-B5EF-D019D1CF2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altLang="zh-CN" dirty="0"/>
              <a:t>Generation of Mining Signature</a:t>
            </a:r>
            <a:endParaRPr lang="zh-CN" altLang="en-US" dirty="0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FDEE782A-ABFA-4712-BB68-F0207C842911}"/>
              </a:ext>
            </a:extLst>
          </p:cNvPr>
          <p:cNvSpPr txBox="1"/>
          <p:nvPr/>
        </p:nvSpPr>
        <p:spPr>
          <a:xfrm>
            <a:off x="838200" y="5174694"/>
            <a:ext cx="8389620" cy="13181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800" b="1" dirty="0">
                <a:solidFill>
                  <a:srgbClr val="1931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Characteristics 1: Computationally Intensive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800" b="1" dirty="0">
                <a:solidFill>
                  <a:srgbClr val="FF29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Characteristics 2: Memory-bounded</a:t>
            </a:r>
            <a:endParaRPr lang="zh-CN" altLang="en-US" sz="2800" b="1" dirty="0">
              <a:solidFill>
                <a:srgbClr val="FF292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95" name="组合 94">
            <a:extLst>
              <a:ext uri="{FF2B5EF4-FFF2-40B4-BE49-F238E27FC236}">
                <a16:creationId xmlns:a16="http://schemas.microsoft.com/office/drawing/2014/main" id="{C50CCFA3-13EB-4371-9CA3-A18A9EBC8828}"/>
              </a:ext>
            </a:extLst>
          </p:cNvPr>
          <p:cNvGrpSpPr/>
          <p:nvPr/>
        </p:nvGrpSpPr>
        <p:grpSpPr>
          <a:xfrm>
            <a:off x="838200" y="2122137"/>
            <a:ext cx="11460480" cy="1088789"/>
            <a:chOff x="838200" y="1604131"/>
            <a:chExt cx="11460480" cy="1088789"/>
          </a:xfrm>
        </p:grpSpPr>
        <p:sp>
          <p:nvSpPr>
            <p:cNvPr id="96" name="箭头: 右 95">
              <a:extLst>
                <a:ext uri="{FF2B5EF4-FFF2-40B4-BE49-F238E27FC236}">
                  <a16:creationId xmlns:a16="http://schemas.microsoft.com/office/drawing/2014/main" id="{618B5F66-9BB9-4A08-BE69-C5B471B9100D}"/>
                </a:ext>
              </a:extLst>
            </p:cNvPr>
            <p:cNvSpPr/>
            <p:nvPr/>
          </p:nvSpPr>
          <p:spPr>
            <a:xfrm>
              <a:off x="838200" y="1720525"/>
              <a:ext cx="9884610" cy="954107"/>
            </a:xfrm>
            <a:prstGeom prst="rightArrow">
              <a:avLst>
                <a:gd name="adj1" fmla="val 50000"/>
                <a:gd name="adj2" fmla="val 55763"/>
              </a:avLst>
            </a:prstGeom>
            <a:solidFill>
              <a:srgbClr val="D9D9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7" name="文本框 96">
              <a:extLst>
                <a:ext uri="{FF2B5EF4-FFF2-40B4-BE49-F238E27FC236}">
                  <a16:creationId xmlns:a16="http://schemas.microsoft.com/office/drawing/2014/main" id="{DF005782-6845-4B0C-87A5-BF86546817D3}"/>
                </a:ext>
              </a:extLst>
            </p:cNvPr>
            <p:cNvSpPr txBox="1"/>
            <p:nvPr/>
          </p:nvSpPr>
          <p:spPr>
            <a:xfrm>
              <a:off x="7108156" y="1604131"/>
              <a:ext cx="776317" cy="861774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en-US" altLang="zh-CN" sz="5000" b="1" dirty="0">
                  <a:latin typeface="Calibri" panose="020F0502020204030204" pitchFamily="34" charset="0"/>
                  <a:cs typeface="Calibri" panose="020F0502020204030204" pitchFamily="34" charset="0"/>
                </a:rPr>
                <a:t>…</a:t>
              </a:r>
              <a:endParaRPr lang="zh-CN" altLang="en-US" sz="50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8" name="文本框 97">
              <a:extLst>
                <a:ext uri="{FF2B5EF4-FFF2-40B4-BE49-F238E27FC236}">
                  <a16:creationId xmlns:a16="http://schemas.microsoft.com/office/drawing/2014/main" id="{696E91B6-86EC-4675-9B2E-CA1E43F6C47B}"/>
                </a:ext>
              </a:extLst>
            </p:cNvPr>
            <p:cNvSpPr txBox="1"/>
            <p:nvPr/>
          </p:nvSpPr>
          <p:spPr>
            <a:xfrm>
              <a:off x="10408920" y="1843635"/>
              <a:ext cx="1889760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4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GPU Execution</a:t>
              </a:r>
            </a:p>
          </p:txBody>
        </p:sp>
        <p:sp>
          <p:nvSpPr>
            <p:cNvPr id="99" name="矩形: 圆角 98">
              <a:extLst>
                <a:ext uri="{FF2B5EF4-FFF2-40B4-BE49-F238E27FC236}">
                  <a16:creationId xmlns:a16="http://schemas.microsoft.com/office/drawing/2014/main" id="{9C8E88B2-DEB4-4EC8-9C1F-1A1AAE6D5384}"/>
                </a:ext>
              </a:extLst>
            </p:cNvPr>
            <p:cNvSpPr/>
            <p:nvPr/>
          </p:nvSpPr>
          <p:spPr>
            <a:xfrm>
              <a:off x="8907328" y="1713302"/>
              <a:ext cx="860400" cy="970546"/>
            </a:xfrm>
            <a:prstGeom prst="roundRect">
              <a:avLst/>
            </a:prstGeom>
            <a:solidFill>
              <a:srgbClr val="FF292A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</a:t>
              </a:r>
              <a:endParaRPr lang="zh-CN" alt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0" name="矩形: 圆角 99">
              <a:extLst>
                <a:ext uri="{FF2B5EF4-FFF2-40B4-BE49-F238E27FC236}">
                  <a16:creationId xmlns:a16="http://schemas.microsoft.com/office/drawing/2014/main" id="{1016B31B-A182-4ED3-BC76-FEEC08B72144}"/>
                </a:ext>
              </a:extLst>
            </p:cNvPr>
            <p:cNvSpPr/>
            <p:nvPr/>
          </p:nvSpPr>
          <p:spPr>
            <a:xfrm>
              <a:off x="8046928" y="1722374"/>
              <a:ext cx="860400" cy="970546"/>
            </a:xfrm>
            <a:prstGeom prst="roundRect">
              <a:avLst/>
            </a:prstGeom>
            <a:solidFill>
              <a:srgbClr val="02305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</a:t>
              </a:r>
              <a:endParaRPr lang="zh-CN" altLang="en-US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1" name="矩形: 圆角 100">
              <a:extLst>
                <a:ext uri="{FF2B5EF4-FFF2-40B4-BE49-F238E27FC236}">
                  <a16:creationId xmlns:a16="http://schemas.microsoft.com/office/drawing/2014/main" id="{F475B669-58A2-4D54-B5E8-7CD32CE80CD1}"/>
                </a:ext>
              </a:extLst>
            </p:cNvPr>
            <p:cNvSpPr/>
            <p:nvPr/>
          </p:nvSpPr>
          <p:spPr>
            <a:xfrm>
              <a:off x="6096000" y="1699977"/>
              <a:ext cx="860400" cy="970546"/>
            </a:xfrm>
            <a:prstGeom prst="roundRect">
              <a:avLst/>
            </a:prstGeom>
            <a:solidFill>
              <a:srgbClr val="FF292A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</a:t>
              </a:r>
              <a:endParaRPr lang="zh-CN" alt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2" name="矩形: 圆角 101">
              <a:extLst>
                <a:ext uri="{FF2B5EF4-FFF2-40B4-BE49-F238E27FC236}">
                  <a16:creationId xmlns:a16="http://schemas.microsoft.com/office/drawing/2014/main" id="{94186D5E-03A4-4557-B6A9-945E600B0DE0}"/>
                </a:ext>
              </a:extLst>
            </p:cNvPr>
            <p:cNvSpPr/>
            <p:nvPr/>
          </p:nvSpPr>
          <p:spPr>
            <a:xfrm>
              <a:off x="5235600" y="1709049"/>
              <a:ext cx="860400" cy="970546"/>
            </a:xfrm>
            <a:prstGeom prst="roundRect">
              <a:avLst/>
            </a:prstGeom>
            <a:solidFill>
              <a:srgbClr val="02305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</a:t>
              </a:r>
              <a:endParaRPr lang="zh-CN" altLang="en-US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3" name="矩形: 圆角 102">
              <a:extLst>
                <a:ext uri="{FF2B5EF4-FFF2-40B4-BE49-F238E27FC236}">
                  <a16:creationId xmlns:a16="http://schemas.microsoft.com/office/drawing/2014/main" id="{B7539374-EFBF-4E5D-8118-6750C4F8C588}"/>
                </a:ext>
              </a:extLst>
            </p:cNvPr>
            <p:cNvSpPr/>
            <p:nvPr/>
          </p:nvSpPr>
          <p:spPr>
            <a:xfrm>
              <a:off x="4198546" y="1705999"/>
              <a:ext cx="860400" cy="970546"/>
            </a:xfrm>
            <a:prstGeom prst="roundRect">
              <a:avLst/>
            </a:prstGeom>
            <a:solidFill>
              <a:srgbClr val="FF292A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</a:t>
              </a:r>
              <a:endParaRPr lang="zh-CN" alt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4" name="矩形: 圆角 103">
              <a:extLst>
                <a:ext uri="{FF2B5EF4-FFF2-40B4-BE49-F238E27FC236}">
                  <a16:creationId xmlns:a16="http://schemas.microsoft.com/office/drawing/2014/main" id="{2076EC1B-0D30-4F7B-85B2-E91E2ABBB2CE}"/>
                </a:ext>
              </a:extLst>
            </p:cNvPr>
            <p:cNvSpPr/>
            <p:nvPr/>
          </p:nvSpPr>
          <p:spPr>
            <a:xfrm>
              <a:off x="3338146" y="1715071"/>
              <a:ext cx="860400" cy="970546"/>
            </a:xfrm>
            <a:prstGeom prst="roundRect">
              <a:avLst/>
            </a:prstGeom>
            <a:solidFill>
              <a:srgbClr val="02305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</a:t>
              </a:r>
              <a:endParaRPr lang="zh-CN" altLang="en-US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5" name="矩形: 圆角 104">
              <a:extLst>
                <a:ext uri="{FF2B5EF4-FFF2-40B4-BE49-F238E27FC236}">
                  <a16:creationId xmlns:a16="http://schemas.microsoft.com/office/drawing/2014/main" id="{365E70D4-431C-41A4-B5A9-0F1E5AEC34C5}"/>
                </a:ext>
              </a:extLst>
            </p:cNvPr>
            <p:cNvSpPr/>
            <p:nvPr/>
          </p:nvSpPr>
          <p:spPr>
            <a:xfrm>
              <a:off x="2323747" y="1709193"/>
              <a:ext cx="860400" cy="970546"/>
            </a:xfrm>
            <a:prstGeom prst="roundRect">
              <a:avLst/>
            </a:prstGeom>
            <a:solidFill>
              <a:srgbClr val="FF292A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</a:t>
              </a:r>
              <a:endParaRPr lang="zh-CN" alt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6" name="矩形: 圆角 105">
              <a:extLst>
                <a:ext uri="{FF2B5EF4-FFF2-40B4-BE49-F238E27FC236}">
                  <a16:creationId xmlns:a16="http://schemas.microsoft.com/office/drawing/2014/main" id="{18ADB48C-91DF-473C-8CC0-098F03C43BC3}"/>
                </a:ext>
              </a:extLst>
            </p:cNvPr>
            <p:cNvSpPr/>
            <p:nvPr/>
          </p:nvSpPr>
          <p:spPr>
            <a:xfrm>
              <a:off x="1463347" y="1718265"/>
              <a:ext cx="860400" cy="970546"/>
            </a:xfrm>
            <a:prstGeom prst="roundRect">
              <a:avLst/>
            </a:prstGeom>
            <a:solidFill>
              <a:srgbClr val="02305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</a:t>
              </a:r>
              <a:endParaRPr lang="zh-CN" alt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B2A4B6E1-69E8-4892-86B7-BDE27902E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C2CE4-A3F8-4AB3-815A-D8B5B0CC2EA7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9063431"/>
      </p:ext>
    </p:extLst>
  </p:cSld>
  <p:clrMapOvr>
    <a:masterClrMapping/>
  </p:clrMapOvr>
  <p:transition spd="med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0.00347 L -1.875E-6 -0.0766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memory+compute(all)">
            <a:extLst>
              <a:ext uri="{FF2B5EF4-FFF2-40B4-BE49-F238E27FC236}">
                <a16:creationId xmlns:a16="http://schemas.microsoft.com/office/drawing/2014/main" id="{B67B7F4C-B906-48FB-A17B-5C15BD3FFD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559183" y="3018045"/>
            <a:ext cx="7315200" cy="2009775"/>
          </a:xfrm>
          <a:prstGeom prst="rect">
            <a:avLst/>
          </a:prstGeom>
        </p:spPr>
      </p:pic>
      <p:pic>
        <p:nvPicPr>
          <p:cNvPr id="6" name="memory+compute">
            <a:extLst>
              <a:ext uri="{FF2B5EF4-FFF2-40B4-BE49-F238E27FC236}">
                <a16:creationId xmlns:a16="http://schemas.microsoft.com/office/drawing/2014/main" id="{1262A88D-6F63-4995-92E2-18F825A210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559183" y="3018045"/>
            <a:ext cx="7315200" cy="2009775"/>
          </a:xfrm>
          <a:prstGeom prst="rect">
            <a:avLst/>
          </a:prstGeom>
        </p:spPr>
      </p:pic>
      <p:pic>
        <p:nvPicPr>
          <p:cNvPr id="13" name="only-compute">
            <a:extLst>
              <a:ext uri="{FF2B5EF4-FFF2-40B4-BE49-F238E27FC236}">
                <a16:creationId xmlns:a16="http://schemas.microsoft.com/office/drawing/2014/main" id="{8D9D42E6-5BF5-4D42-B06A-237576C621F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559183" y="3018045"/>
            <a:ext cx="7315200" cy="2009775"/>
          </a:xfrm>
          <a:prstGeom prst="rect">
            <a:avLst/>
          </a:prstGeom>
        </p:spPr>
      </p:pic>
      <p:pic>
        <p:nvPicPr>
          <p:cNvPr id="16" name="only-memory">
            <a:extLst>
              <a:ext uri="{FF2B5EF4-FFF2-40B4-BE49-F238E27FC236}">
                <a16:creationId xmlns:a16="http://schemas.microsoft.com/office/drawing/2014/main" id="{9F4F63DF-4E30-4194-AEDA-26C0EB3C1FD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559183" y="3018045"/>
            <a:ext cx="7315200" cy="2009775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9DB2281C-13B3-41FB-B5EF-D019D1CF2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altLang="zh-CN" dirty="0"/>
              <a:t>Generation of Mining Signature</a:t>
            </a:r>
            <a:endParaRPr lang="zh-CN" altLang="en-US" dirty="0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FDEE782A-ABFA-4712-BB68-F0207C842911}"/>
              </a:ext>
            </a:extLst>
          </p:cNvPr>
          <p:cNvSpPr txBox="1"/>
          <p:nvPr/>
        </p:nvSpPr>
        <p:spPr>
          <a:xfrm>
            <a:off x="838200" y="5174694"/>
            <a:ext cx="8389620" cy="13181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800" b="1" dirty="0">
                <a:solidFill>
                  <a:srgbClr val="1931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Characteristics 1: Computationally Intensive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800" b="1" dirty="0">
                <a:solidFill>
                  <a:srgbClr val="FF29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Characteristics 2: Memory-bounded</a:t>
            </a:r>
            <a:endParaRPr lang="zh-CN" altLang="en-US" sz="2800" b="1" dirty="0">
              <a:solidFill>
                <a:srgbClr val="FF292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箭头: 右 4">
            <a:extLst>
              <a:ext uri="{FF2B5EF4-FFF2-40B4-BE49-F238E27FC236}">
                <a16:creationId xmlns:a16="http://schemas.microsoft.com/office/drawing/2014/main" id="{C11A5B3E-DC77-4E41-857F-5240B4E39F86}"/>
              </a:ext>
            </a:extLst>
          </p:cNvPr>
          <p:cNvSpPr/>
          <p:nvPr/>
        </p:nvSpPr>
        <p:spPr>
          <a:xfrm>
            <a:off x="838200" y="1720525"/>
            <a:ext cx="9884610" cy="954107"/>
          </a:xfrm>
          <a:prstGeom prst="rightArrow">
            <a:avLst>
              <a:gd name="adj1" fmla="val 50000"/>
              <a:gd name="adj2" fmla="val 55763"/>
            </a:avLst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268F1545-7242-406A-B573-7C14CA3CBBA9}"/>
              </a:ext>
            </a:extLst>
          </p:cNvPr>
          <p:cNvSpPr txBox="1"/>
          <p:nvPr/>
        </p:nvSpPr>
        <p:spPr>
          <a:xfrm>
            <a:off x="7108156" y="1604131"/>
            <a:ext cx="776317" cy="861774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altLang="zh-CN" sz="5000" b="1" dirty="0"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endParaRPr lang="zh-CN" altLang="en-US" sz="5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50494261-AFCB-4E48-81A7-0CDF53E14409}"/>
              </a:ext>
            </a:extLst>
          </p:cNvPr>
          <p:cNvSpPr txBox="1"/>
          <p:nvPr/>
        </p:nvSpPr>
        <p:spPr>
          <a:xfrm>
            <a:off x="10408920" y="1843635"/>
            <a:ext cx="188976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GPU Execution</a:t>
            </a:r>
          </a:p>
        </p:txBody>
      </p:sp>
      <p:sp>
        <p:nvSpPr>
          <p:cNvPr id="50" name="矩形: 圆角 49">
            <a:extLst>
              <a:ext uri="{FF2B5EF4-FFF2-40B4-BE49-F238E27FC236}">
                <a16:creationId xmlns:a16="http://schemas.microsoft.com/office/drawing/2014/main" id="{03B90182-4A63-4ADF-8B8A-4E47C7BCBBCC}"/>
              </a:ext>
            </a:extLst>
          </p:cNvPr>
          <p:cNvSpPr/>
          <p:nvPr/>
        </p:nvSpPr>
        <p:spPr>
          <a:xfrm>
            <a:off x="8907328" y="1713302"/>
            <a:ext cx="860400" cy="970546"/>
          </a:xfrm>
          <a:prstGeom prst="roundRect">
            <a:avLst/>
          </a:prstGeom>
          <a:solidFill>
            <a:srgbClr val="FF292A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endParaRPr lang="zh-CN" altLang="en-US" sz="2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1" name="矩形: 圆角 50">
            <a:extLst>
              <a:ext uri="{FF2B5EF4-FFF2-40B4-BE49-F238E27FC236}">
                <a16:creationId xmlns:a16="http://schemas.microsoft.com/office/drawing/2014/main" id="{93A906BA-6918-4F3E-9A06-8EAD9747C309}"/>
              </a:ext>
            </a:extLst>
          </p:cNvPr>
          <p:cNvSpPr/>
          <p:nvPr/>
        </p:nvSpPr>
        <p:spPr>
          <a:xfrm>
            <a:off x="8046928" y="1722374"/>
            <a:ext cx="860400" cy="970546"/>
          </a:xfrm>
          <a:prstGeom prst="roundRect">
            <a:avLst/>
          </a:prstGeom>
          <a:solidFill>
            <a:srgbClr val="023057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endParaRPr lang="zh-CN" altLang="en-US" sz="2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3" name="矩形: 圆角 52">
            <a:extLst>
              <a:ext uri="{FF2B5EF4-FFF2-40B4-BE49-F238E27FC236}">
                <a16:creationId xmlns:a16="http://schemas.microsoft.com/office/drawing/2014/main" id="{0AF9A063-4F56-473A-874B-EA36CFD3AA29}"/>
              </a:ext>
            </a:extLst>
          </p:cNvPr>
          <p:cNvSpPr/>
          <p:nvPr/>
        </p:nvSpPr>
        <p:spPr>
          <a:xfrm>
            <a:off x="6096000" y="1699977"/>
            <a:ext cx="860400" cy="970546"/>
          </a:xfrm>
          <a:prstGeom prst="roundRect">
            <a:avLst/>
          </a:prstGeom>
          <a:solidFill>
            <a:srgbClr val="FF292A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endParaRPr lang="zh-CN" altLang="en-US" sz="2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5" name="矩形: 圆角 54">
            <a:extLst>
              <a:ext uri="{FF2B5EF4-FFF2-40B4-BE49-F238E27FC236}">
                <a16:creationId xmlns:a16="http://schemas.microsoft.com/office/drawing/2014/main" id="{5D39EECD-7BFC-432C-98EE-06148895A4C8}"/>
              </a:ext>
            </a:extLst>
          </p:cNvPr>
          <p:cNvSpPr/>
          <p:nvPr/>
        </p:nvSpPr>
        <p:spPr>
          <a:xfrm>
            <a:off x="5235600" y="1709049"/>
            <a:ext cx="860400" cy="970546"/>
          </a:xfrm>
          <a:prstGeom prst="roundRect">
            <a:avLst/>
          </a:prstGeom>
          <a:solidFill>
            <a:srgbClr val="023057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endParaRPr lang="zh-CN" altLang="en-US" sz="2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6" name="矩形: 圆角 55">
            <a:extLst>
              <a:ext uri="{FF2B5EF4-FFF2-40B4-BE49-F238E27FC236}">
                <a16:creationId xmlns:a16="http://schemas.microsoft.com/office/drawing/2014/main" id="{EE914D9A-E0D5-48CF-A49B-B251EF2F2E27}"/>
              </a:ext>
            </a:extLst>
          </p:cNvPr>
          <p:cNvSpPr/>
          <p:nvPr/>
        </p:nvSpPr>
        <p:spPr>
          <a:xfrm>
            <a:off x="4198546" y="1705999"/>
            <a:ext cx="860400" cy="970546"/>
          </a:xfrm>
          <a:prstGeom prst="roundRect">
            <a:avLst/>
          </a:prstGeom>
          <a:solidFill>
            <a:srgbClr val="FF292A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endParaRPr lang="zh-CN" altLang="en-US" sz="2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7" name="矩形: 圆角 56">
            <a:extLst>
              <a:ext uri="{FF2B5EF4-FFF2-40B4-BE49-F238E27FC236}">
                <a16:creationId xmlns:a16="http://schemas.microsoft.com/office/drawing/2014/main" id="{10B992F5-57A9-490A-9A8C-F7A8DFE9FDBC}"/>
              </a:ext>
            </a:extLst>
          </p:cNvPr>
          <p:cNvSpPr/>
          <p:nvPr/>
        </p:nvSpPr>
        <p:spPr>
          <a:xfrm>
            <a:off x="3338146" y="1715071"/>
            <a:ext cx="860400" cy="970546"/>
          </a:xfrm>
          <a:prstGeom prst="roundRect">
            <a:avLst/>
          </a:prstGeom>
          <a:solidFill>
            <a:srgbClr val="023057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endParaRPr lang="zh-CN" altLang="en-US" sz="2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8" name="矩形: 圆角 57">
            <a:extLst>
              <a:ext uri="{FF2B5EF4-FFF2-40B4-BE49-F238E27FC236}">
                <a16:creationId xmlns:a16="http://schemas.microsoft.com/office/drawing/2014/main" id="{8C06D74B-2838-405A-82F4-4BC003153D9C}"/>
              </a:ext>
            </a:extLst>
          </p:cNvPr>
          <p:cNvSpPr/>
          <p:nvPr/>
        </p:nvSpPr>
        <p:spPr>
          <a:xfrm>
            <a:off x="2323747" y="1709193"/>
            <a:ext cx="860400" cy="970546"/>
          </a:xfrm>
          <a:prstGeom prst="roundRect">
            <a:avLst/>
          </a:prstGeom>
          <a:solidFill>
            <a:srgbClr val="FF292A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endParaRPr lang="zh-CN" altLang="en-US" sz="2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9" name="矩形: 圆角 58">
            <a:extLst>
              <a:ext uri="{FF2B5EF4-FFF2-40B4-BE49-F238E27FC236}">
                <a16:creationId xmlns:a16="http://schemas.microsoft.com/office/drawing/2014/main" id="{36E8BC3A-9F56-49B8-ADE8-2783495F2AE1}"/>
              </a:ext>
            </a:extLst>
          </p:cNvPr>
          <p:cNvSpPr/>
          <p:nvPr/>
        </p:nvSpPr>
        <p:spPr>
          <a:xfrm>
            <a:off x="1463347" y="1718265"/>
            <a:ext cx="860400" cy="970546"/>
          </a:xfrm>
          <a:prstGeom prst="roundRect">
            <a:avLst/>
          </a:prstGeom>
          <a:solidFill>
            <a:srgbClr val="023057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endParaRPr lang="zh-CN" altLang="en-US" sz="2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2E5FEED9-F21F-4FEC-BA04-7547B04F85E6}"/>
              </a:ext>
            </a:extLst>
          </p:cNvPr>
          <p:cNvSpPr txBox="1"/>
          <p:nvPr/>
        </p:nvSpPr>
        <p:spPr>
          <a:xfrm>
            <a:off x="3030012" y="3185547"/>
            <a:ext cx="3431021" cy="404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altLang="zh-CN" sz="2400" b="1" i="1" dirty="0">
                <a:solidFill>
                  <a:srgbClr val="0230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 Mining Signature</a:t>
            </a:r>
            <a:endParaRPr lang="zh-CN" altLang="en-US" sz="2400" b="1" i="1" dirty="0">
              <a:solidFill>
                <a:srgbClr val="02305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F009EDD8-3F2C-4751-9D88-96FEB6E3742F}"/>
              </a:ext>
            </a:extLst>
          </p:cNvPr>
          <p:cNvSpPr txBox="1"/>
          <p:nvPr/>
        </p:nvSpPr>
        <p:spPr>
          <a:xfrm>
            <a:off x="3030012" y="3185547"/>
            <a:ext cx="3431021" cy="404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altLang="zh-CN" sz="2400" b="1" i="1" dirty="0">
                <a:solidFill>
                  <a:srgbClr val="FF29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 Mining Signature</a:t>
            </a:r>
            <a:endParaRPr lang="zh-CN" altLang="en-US" sz="2400" b="1" i="1" dirty="0">
              <a:solidFill>
                <a:srgbClr val="FF292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A1C25953-6306-47B2-B052-CE70A2E2EB23}"/>
              </a:ext>
            </a:extLst>
          </p:cNvPr>
          <p:cNvSpPr txBox="1"/>
          <p:nvPr/>
        </p:nvSpPr>
        <p:spPr>
          <a:xfrm>
            <a:off x="3241874" y="3187745"/>
            <a:ext cx="3431021" cy="404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altLang="zh-CN" sz="2400" b="1" i="1" dirty="0">
                <a:solidFill>
                  <a:srgbClr val="F67C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Mining Signature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23161993-4B88-4A43-8D6A-9578AF645B96}"/>
              </a:ext>
            </a:extLst>
          </p:cNvPr>
          <p:cNvSpPr txBox="1"/>
          <p:nvPr/>
        </p:nvSpPr>
        <p:spPr>
          <a:xfrm>
            <a:off x="8351572" y="5473713"/>
            <a:ext cx="3478231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</a:pPr>
            <a:r>
              <a:rPr lang="en-US" altLang="zh-CN" sz="2800" b="1" dirty="0">
                <a:solidFill>
                  <a:srgbClr val="F67C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Require this</a:t>
            </a:r>
          </a:p>
          <a:p>
            <a:pPr>
              <a:lnSpc>
                <a:spcPts val="3000"/>
              </a:lnSpc>
            </a:pPr>
            <a:r>
              <a:rPr lang="en-US" altLang="zh-CN" sz="2800" b="1" i="1" dirty="0">
                <a:solidFill>
                  <a:srgbClr val="F67C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unique combination</a:t>
            </a:r>
            <a:endParaRPr lang="zh-CN" altLang="en-US" sz="2800" b="1" i="1" dirty="0">
              <a:solidFill>
                <a:srgbClr val="F67C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右大括号 13">
            <a:extLst>
              <a:ext uri="{FF2B5EF4-FFF2-40B4-BE49-F238E27FC236}">
                <a16:creationId xmlns:a16="http://schemas.microsoft.com/office/drawing/2014/main" id="{BC844D7B-4DF5-4A5D-A2C5-E1E0628A2136}"/>
              </a:ext>
            </a:extLst>
          </p:cNvPr>
          <p:cNvSpPr/>
          <p:nvPr/>
        </p:nvSpPr>
        <p:spPr>
          <a:xfrm>
            <a:off x="7940842" y="5424523"/>
            <a:ext cx="240632" cy="996903"/>
          </a:xfrm>
          <a:prstGeom prst="rightBrace">
            <a:avLst>
              <a:gd name="adj1" fmla="val 54047"/>
              <a:gd name="adj2" fmla="val 50000"/>
            </a:avLst>
          </a:prstGeom>
          <a:ln w="28575">
            <a:solidFill>
              <a:srgbClr val="F67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1CA758F9-8116-4026-B343-CCA3A7B18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C2CE4-A3F8-4AB3-815A-D8B5B0CC2EA7}" type="slidenum">
              <a:rPr lang="zh-CN" altLang="en-US" smtClean="0"/>
              <a:t>11</a:t>
            </a:fld>
            <a:endParaRPr lang="zh-CN" altLang="en-US"/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0D158FC2-5312-4569-9FB2-AB7EA40318CA}"/>
              </a:ext>
            </a:extLst>
          </p:cNvPr>
          <p:cNvSpPr txBox="1"/>
          <p:nvPr/>
        </p:nvSpPr>
        <p:spPr>
          <a:xfrm>
            <a:off x="3241874" y="3187745"/>
            <a:ext cx="3431021" cy="404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altLang="zh-CN" sz="2400" b="1" i="1" dirty="0">
                <a:solidFill>
                  <a:srgbClr val="F67C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Mining Signature</a:t>
            </a: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91CC01C4-8FFD-46FA-8073-DADAF3996F3F}"/>
              </a:ext>
            </a:extLst>
          </p:cNvPr>
          <p:cNvSpPr/>
          <p:nvPr/>
        </p:nvSpPr>
        <p:spPr>
          <a:xfrm>
            <a:off x="-8295" y="3043799"/>
            <a:ext cx="12192000" cy="1451356"/>
          </a:xfrm>
          <a:prstGeom prst="rect">
            <a:avLst/>
          </a:prstGeom>
          <a:solidFill>
            <a:srgbClr val="0629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216F912B-7F3B-42AE-8AF8-CEFCA881D571}"/>
              </a:ext>
            </a:extLst>
          </p:cNvPr>
          <p:cNvSpPr txBox="1"/>
          <p:nvPr/>
        </p:nvSpPr>
        <p:spPr>
          <a:xfrm>
            <a:off x="586758" y="3204543"/>
            <a:ext cx="1101848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altLang="zh-CN" sz="3600" b="1" dirty="0">
                <a:solidFill>
                  <a:srgbClr val="F67C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“compute + memory”-based mining signature </a:t>
            </a:r>
            <a:r>
              <a:rPr lang="en-US" altLang="zh-CN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a reliable indicator of cryptojacking.</a:t>
            </a:r>
          </a:p>
        </p:txBody>
      </p:sp>
    </p:spTree>
    <p:extLst>
      <p:ext uri="{BB962C8B-B14F-4D97-AF65-F5344CB8AC3E}">
        <p14:creationId xmlns:p14="http://schemas.microsoft.com/office/powerpoint/2010/main" val="3839082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9" presetClass="emph" presetSubtype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9" dur="indefinite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0" dur="indefinite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mph" presetSubtype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3" dur="indefinite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4" dur="indefinite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9" presetClass="emph" presetSubtype="0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indefinite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7" dur="indefinite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indefinite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22" dur="indefinite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indefinite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25" dur="indefinite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indefinite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28" dur="indefinite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indefinite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1" dur="indefinite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indefinite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4" dur="indefinite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indefinite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7" dur="indefinite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indefinite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40" dur="indefinite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indefinite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43" dur="indefinite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indefinite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46" dur="indefinite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49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52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55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58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61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64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indefinite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67" dur="indefinite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70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2" grpId="0" build="allAtOnce"/>
      <p:bldP spid="5" grpId="0" animBg="1"/>
      <p:bldP spid="10" grpId="0"/>
      <p:bldP spid="52" grpId="0"/>
      <p:bldP spid="50" grpId="0" animBg="1"/>
      <p:bldP spid="50" grpId="1" animBg="1"/>
      <p:bldP spid="50" grpId="2" animBg="1"/>
      <p:bldP spid="51" grpId="0" animBg="1"/>
      <p:bldP spid="51" grpId="1" animBg="1"/>
      <p:bldP spid="51" grpId="2" animBg="1"/>
      <p:bldP spid="53" grpId="0" animBg="1"/>
      <p:bldP spid="53" grpId="1" animBg="1"/>
      <p:bldP spid="53" grpId="2" animBg="1"/>
      <p:bldP spid="55" grpId="0" animBg="1"/>
      <p:bldP spid="55" grpId="1" animBg="1"/>
      <p:bldP spid="55" grpId="2" animBg="1"/>
      <p:bldP spid="56" grpId="0" animBg="1"/>
      <p:bldP spid="56" grpId="1" animBg="1"/>
      <p:bldP spid="56" grpId="2" animBg="1"/>
      <p:bldP spid="57" grpId="0" animBg="1"/>
      <p:bldP spid="57" grpId="1" animBg="1"/>
      <p:bldP spid="57" grpId="2" animBg="1"/>
      <p:bldP spid="58" grpId="0" animBg="1"/>
      <p:bldP spid="58" grpId="1" animBg="1"/>
      <p:bldP spid="58" grpId="2" animBg="1"/>
      <p:bldP spid="59" grpId="0" animBg="1"/>
      <p:bldP spid="59" grpId="1" animBg="1"/>
      <p:bldP spid="59" grpId="2" animBg="1"/>
      <p:bldP spid="25" grpId="0"/>
      <p:bldP spid="25" grpId="1"/>
      <p:bldP spid="26" grpId="0"/>
      <p:bldP spid="26" grpId="1"/>
      <p:bldP spid="26" grpId="2"/>
      <p:bldP spid="27" grpId="0"/>
      <p:bldP spid="27" grpId="1"/>
      <p:bldP spid="29" grpId="0"/>
      <p:bldP spid="29" grpId="1"/>
      <p:bldP spid="14" grpId="0" animBg="1"/>
      <p:bldP spid="14" grpId="1" animBg="1"/>
      <p:bldP spid="3" grpId="0"/>
      <p:bldP spid="31" grpId="0"/>
      <p:bldP spid="31" grpId="1"/>
      <p:bldP spid="28" grpId="0" animBg="1"/>
      <p:bldP spid="3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347F427-F403-4FFE-B2B2-FFB1D8441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i="1" dirty="0" err="1"/>
              <a:t>MagTracer</a:t>
            </a:r>
            <a:r>
              <a:rPr lang="en-US" altLang="zh-CN" i="1" dirty="0"/>
              <a:t>: </a:t>
            </a:r>
            <a:r>
              <a:rPr lang="en-US" altLang="zh-CN" dirty="0"/>
              <a:t>Challenge 1</a:t>
            </a:r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D7E42622-10E7-4023-814F-A70DF5DA3DF0}"/>
              </a:ext>
            </a:extLst>
          </p:cNvPr>
          <p:cNvSpPr txBox="1"/>
          <p:nvPr/>
        </p:nvSpPr>
        <p:spPr>
          <a:xfrm>
            <a:off x="838200" y="1459855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rgbClr val="FF29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Noisy Magnetic Side Channels</a:t>
            </a:r>
            <a:endParaRPr lang="zh-CN" altLang="en-US" sz="2800" dirty="0">
              <a:solidFill>
                <a:srgbClr val="FF292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55B4941D-4545-4826-B644-7F144ECDAB03}"/>
              </a:ext>
            </a:extLst>
          </p:cNvPr>
          <p:cNvSpPr txBox="1"/>
          <p:nvPr/>
        </p:nvSpPr>
        <p:spPr>
          <a:xfrm>
            <a:off x="838199" y="2130036"/>
            <a:ext cx="464588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800" b="1" dirty="0">
                <a:latin typeface="Calibri" panose="020F0502020204030204" pitchFamily="34" charset="0"/>
                <a:cs typeface="Calibri" panose="020F0502020204030204" pitchFamily="34" charset="0"/>
              </a:rPr>
              <a:t>External Interferences</a:t>
            </a:r>
            <a:endParaRPr lang="zh-CN" alt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33E3288E-7A66-43B6-981D-AF4CBCA09FCF}"/>
              </a:ext>
            </a:extLst>
          </p:cNvPr>
          <p:cNvSpPr txBox="1"/>
          <p:nvPr/>
        </p:nvSpPr>
        <p:spPr>
          <a:xfrm>
            <a:off x="6096000" y="2130035"/>
            <a:ext cx="41681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800" b="1" dirty="0">
                <a:latin typeface="Calibri" panose="020F0502020204030204" pitchFamily="34" charset="0"/>
                <a:cs typeface="Calibri" panose="020F0502020204030204" pitchFamily="34" charset="0"/>
              </a:rPr>
              <a:t>Internal Interferences</a:t>
            </a:r>
            <a:endParaRPr lang="zh-CN" alt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3201EC6-BC10-43E9-9893-1BAEBDCF0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C2CE4-A3F8-4AB3-815A-D8B5B0CC2EA7}" type="slidenum">
              <a:rPr lang="zh-CN" altLang="en-US" smtClean="0"/>
              <a:t>12</a:t>
            </a:fld>
            <a:endParaRPr lang="zh-CN" altLang="en-US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EC5672FC-2459-400D-A730-4C086BCB88F8}"/>
              </a:ext>
            </a:extLst>
          </p:cNvPr>
          <p:cNvSpPr txBox="1"/>
          <p:nvPr/>
        </p:nvSpPr>
        <p:spPr>
          <a:xfrm>
            <a:off x="6435125" y="5209929"/>
            <a:ext cx="499837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b="1" dirty="0">
                <a:solidFill>
                  <a:srgbClr val="FF29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Concurrent Benign Processes</a:t>
            </a:r>
            <a:endParaRPr lang="zh-CN" altLang="en-US" sz="2800" dirty="0">
              <a:solidFill>
                <a:srgbClr val="FF292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2" name="组合 31">
            <a:extLst>
              <a:ext uri="{FF2B5EF4-FFF2-40B4-BE49-F238E27FC236}">
                <a16:creationId xmlns:a16="http://schemas.microsoft.com/office/drawing/2014/main" id="{418C3E18-091E-42C4-9170-95B658FFC17A}"/>
              </a:ext>
            </a:extLst>
          </p:cNvPr>
          <p:cNvGrpSpPr/>
          <p:nvPr/>
        </p:nvGrpSpPr>
        <p:grpSpPr>
          <a:xfrm>
            <a:off x="6302576" y="2975430"/>
            <a:ext cx="5051224" cy="2886185"/>
            <a:chOff x="6302576" y="2975430"/>
            <a:chExt cx="5051224" cy="2886185"/>
          </a:xfrm>
        </p:grpSpPr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03A1D64F-5F03-426F-9C4A-E4366AA1A15C}"/>
                </a:ext>
              </a:extLst>
            </p:cNvPr>
            <p:cNvSpPr txBox="1"/>
            <p:nvPr/>
          </p:nvSpPr>
          <p:spPr>
            <a:xfrm>
              <a:off x="6435126" y="4686709"/>
              <a:ext cx="2789896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US" altLang="zh-CN" sz="2800" b="1" dirty="0">
                  <a:latin typeface="Calibri" panose="020F0502020204030204" pitchFamily="34" charset="0"/>
                  <a:cs typeface="Calibri" panose="020F0502020204030204" pitchFamily="34" charset="0"/>
                </a:rPr>
                <a:t>Cryptojacking</a:t>
              </a:r>
              <a:endParaRPr lang="zh-CN" altLang="en-US" sz="28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31" name="组合 30">
              <a:extLst>
                <a:ext uri="{FF2B5EF4-FFF2-40B4-BE49-F238E27FC236}">
                  <a16:creationId xmlns:a16="http://schemas.microsoft.com/office/drawing/2014/main" id="{8C34C7F6-AEB9-43AC-A39E-064CD3AA4EC0}"/>
                </a:ext>
              </a:extLst>
            </p:cNvPr>
            <p:cNvGrpSpPr/>
            <p:nvPr/>
          </p:nvGrpSpPr>
          <p:grpSpPr>
            <a:xfrm>
              <a:off x="6302576" y="2975430"/>
              <a:ext cx="5051224" cy="2886185"/>
              <a:chOff x="6302576" y="2975430"/>
              <a:chExt cx="5051224" cy="2886185"/>
            </a:xfrm>
          </p:grpSpPr>
          <p:sp>
            <p:nvSpPr>
              <p:cNvPr id="20" name="对话气泡: 圆角矩形 19">
                <a:extLst>
                  <a:ext uri="{FF2B5EF4-FFF2-40B4-BE49-F238E27FC236}">
                    <a16:creationId xmlns:a16="http://schemas.microsoft.com/office/drawing/2014/main" id="{1AE6D422-6E6D-4B56-BB0D-D6FAF8BC963F}"/>
                  </a:ext>
                </a:extLst>
              </p:cNvPr>
              <p:cNvSpPr/>
              <p:nvPr/>
            </p:nvSpPr>
            <p:spPr>
              <a:xfrm>
                <a:off x="6302576" y="4405461"/>
                <a:ext cx="5051224" cy="1456154"/>
              </a:xfrm>
              <a:prstGeom prst="wedgeRoundRectCallout">
                <a:avLst>
                  <a:gd name="adj1" fmla="val -18573"/>
                  <a:gd name="adj2" fmla="val -63554"/>
                  <a:gd name="adj3" fmla="val 16667"/>
                </a:avLst>
              </a:prstGeom>
              <a:noFill/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25" name="Picture 6" descr="Front">
                <a:extLst>
                  <a:ext uri="{FF2B5EF4-FFF2-40B4-BE49-F238E27FC236}">
                    <a16:creationId xmlns:a16="http://schemas.microsoft.com/office/drawing/2014/main" id="{6F4BC346-72B3-42BB-90A4-03DDD235E61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3704" b="98889" l="3146" r="99007">
                            <a14:foregroundMark x1="41556" y1="63333" x2="74007" y2="62963"/>
                            <a14:foregroundMark x1="19040" y1="63333" x2="52483" y2="65185"/>
                            <a14:foregroundMark x1="5795" y1="11111" x2="4967" y2="73333"/>
                            <a14:foregroundMark x1="4967" y1="73333" x2="12914" y2="20370"/>
                            <a14:foregroundMark x1="12914" y1="20370" x2="40894" y2="4074"/>
                            <a14:foregroundMark x1="40894" y1="4074" x2="69536" y2="4074"/>
                            <a14:foregroundMark x1="69536" y1="4074" x2="90894" y2="4074"/>
                            <a14:foregroundMark x1="90894" y1="4074" x2="97682" y2="72593"/>
                            <a14:foregroundMark x1="97682" y1="72593" x2="19040" y2="75926"/>
                            <a14:foregroundMark x1="6126" y1="4074" x2="38079" y2="7407"/>
                            <a14:foregroundMark x1="3146" y1="5556" x2="5132" y2="6296"/>
                            <a14:foregroundMark x1="5132" y1="87778" x2="4967" y2="98889"/>
                            <a14:foregroundMark x1="49007" y1="82593" x2="35927" y2="83333"/>
                            <a14:foregroundMark x1="23013" y1="84444" x2="33609" y2="84444"/>
                            <a14:foregroundMark x1="33609" y1="84444" x2="44536" y2="85926"/>
                            <a14:foregroundMark x1="53642" y1="83704" x2="56126" y2="83333"/>
                            <a14:foregroundMark x1="27980" y1="87037" x2="50497" y2="86296"/>
                            <a14:foregroundMark x1="50497" y1="86296" x2="50662" y2="86296"/>
                            <a14:foregroundMark x1="94702" y1="15185" x2="97517" y2="4815"/>
                            <a14:foregroundMark x1="99007" y1="7037" x2="99007" y2="20000"/>
                            <a14:foregroundMark x1="81623" y1="54815" x2="75000" y2="74444"/>
                            <a14:backgroundMark x1="82285" y1="95185" x2="92715" y2="91852"/>
                            <a14:backgroundMark x1="81954" y1="96667" x2="99669" y2="95926"/>
                            <a14:backgroundMark x1="77318" y1="94074" x2="98841" y2="97407"/>
                            <a14:backgroundMark x1="79801" y1="95926" x2="95199" y2="9296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46623" y="2975430"/>
                <a:ext cx="2678399" cy="119729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02D1A87C-12A2-4ED2-AC8D-93F0F66022F3}"/>
              </a:ext>
            </a:extLst>
          </p:cNvPr>
          <p:cNvGrpSpPr/>
          <p:nvPr/>
        </p:nvGrpSpPr>
        <p:grpSpPr>
          <a:xfrm>
            <a:off x="2597133" y="4450613"/>
            <a:ext cx="1684501" cy="1383950"/>
            <a:chOff x="2565796" y="4450613"/>
            <a:chExt cx="1684501" cy="1383950"/>
          </a:xfrm>
        </p:grpSpPr>
        <p:pic>
          <p:nvPicPr>
            <p:cNvPr id="2050" name="Picture 2" descr="CPU upgrade – how to install your new processor | PCGamesN">
              <a:extLst>
                <a:ext uri="{FF2B5EF4-FFF2-40B4-BE49-F238E27FC236}">
                  <a16:creationId xmlns:a16="http://schemas.microsoft.com/office/drawing/2014/main" id="{20C7E12A-FE67-4722-8BE3-9390851C1F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65796" y="4450613"/>
              <a:ext cx="1684501" cy="9475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A7E810B9-BC8D-41A0-9806-0456259634A4}"/>
                </a:ext>
              </a:extLst>
            </p:cNvPr>
            <p:cNvSpPr txBox="1"/>
            <p:nvPr/>
          </p:nvSpPr>
          <p:spPr>
            <a:xfrm>
              <a:off x="2691045" y="5311343"/>
              <a:ext cx="143400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rgbClr val="FF292A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CPU </a:t>
              </a:r>
              <a:endParaRPr lang="zh-CN" altLang="en-US" sz="2800" dirty="0">
                <a:solidFill>
                  <a:srgbClr val="FF292A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E7FB280A-A4DA-4BCB-8C27-FF2D335626F0}"/>
              </a:ext>
            </a:extLst>
          </p:cNvPr>
          <p:cNvGrpSpPr/>
          <p:nvPr/>
        </p:nvGrpSpPr>
        <p:grpSpPr>
          <a:xfrm>
            <a:off x="1044776" y="2652479"/>
            <a:ext cx="4621694" cy="3196670"/>
            <a:chOff x="1044776" y="2652479"/>
            <a:chExt cx="4621694" cy="3196670"/>
          </a:xfrm>
        </p:grpSpPr>
        <p:pic>
          <p:nvPicPr>
            <p:cNvPr id="17" name="图形 16">
              <a:extLst>
                <a:ext uri="{FF2B5EF4-FFF2-40B4-BE49-F238E27FC236}">
                  <a16:creationId xmlns:a16="http://schemas.microsoft.com/office/drawing/2014/main" id="{00D70719-1FB2-4AA0-AE02-7315AEC5755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965140" y="2652479"/>
              <a:ext cx="1771152" cy="1648843"/>
            </a:xfrm>
            <a:prstGeom prst="rect">
              <a:avLst/>
            </a:prstGeom>
          </p:spPr>
        </p:pic>
        <p:sp>
          <p:nvSpPr>
            <p:cNvPr id="24" name="对话气泡: 圆角矩形 23">
              <a:extLst>
                <a:ext uri="{FF2B5EF4-FFF2-40B4-BE49-F238E27FC236}">
                  <a16:creationId xmlns:a16="http://schemas.microsoft.com/office/drawing/2014/main" id="{980F95FE-3948-4379-8476-D23796F2092F}"/>
                </a:ext>
              </a:extLst>
            </p:cNvPr>
            <p:cNvSpPr/>
            <p:nvPr/>
          </p:nvSpPr>
          <p:spPr>
            <a:xfrm>
              <a:off x="1044776" y="4391149"/>
              <a:ext cx="4621694" cy="1458000"/>
            </a:xfrm>
            <a:prstGeom prst="wedgeRoundRectCallout">
              <a:avLst>
                <a:gd name="adj1" fmla="val -18573"/>
                <a:gd name="adj2" fmla="val -63554"/>
                <a:gd name="adj3" fmla="val 16667"/>
              </a:avLst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29" name="组合 28">
              <a:extLst>
                <a:ext uri="{FF2B5EF4-FFF2-40B4-BE49-F238E27FC236}">
                  <a16:creationId xmlns:a16="http://schemas.microsoft.com/office/drawing/2014/main" id="{21F3B71E-74AD-4D9A-A91A-FF3F8F493716}"/>
                </a:ext>
              </a:extLst>
            </p:cNvPr>
            <p:cNvGrpSpPr/>
            <p:nvPr/>
          </p:nvGrpSpPr>
          <p:grpSpPr>
            <a:xfrm>
              <a:off x="1226058" y="4662299"/>
              <a:ext cx="1434003" cy="1172264"/>
              <a:chOff x="1226058" y="4662299"/>
              <a:chExt cx="1434003" cy="1172264"/>
            </a:xfrm>
          </p:grpSpPr>
          <p:pic>
            <p:nvPicPr>
              <p:cNvPr id="23" name="Picture 6" descr="Front">
                <a:extLst>
                  <a:ext uri="{FF2B5EF4-FFF2-40B4-BE49-F238E27FC236}">
                    <a16:creationId xmlns:a16="http://schemas.microsoft.com/office/drawing/2014/main" id="{D7D05E52-AD50-4A42-A40E-DBEBDE4AEEF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3704" b="98889" l="3146" r="99007">
                            <a14:foregroundMark x1="41556" y1="63333" x2="74007" y2="62963"/>
                            <a14:foregroundMark x1="19040" y1="63333" x2="52483" y2="65185"/>
                            <a14:foregroundMark x1="5795" y1="11111" x2="4967" y2="73333"/>
                            <a14:foregroundMark x1="4967" y1="73333" x2="12914" y2="20370"/>
                            <a14:foregroundMark x1="12914" y1="20370" x2="40894" y2="4074"/>
                            <a14:foregroundMark x1="40894" y1="4074" x2="69536" y2="4074"/>
                            <a14:foregroundMark x1="69536" y1="4074" x2="90894" y2="4074"/>
                            <a14:foregroundMark x1="90894" y1="4074" x2="97682" y2="72593"/>
                            <a14:foregroundMark x1="97682" y1="72593" x2="19040" y2="75926"/>
                            <a14:foregroundMark x1="6126" y1="4074" x2="38079" y2="7407"/>
                            <a14:foregroundMark x1="3146" y1="5556" x2="5132" y2="6296"/>
                            <a14:foregroundMark x1="5132" y1="87778" x2="4967" y2="98889"/>
                            <a14:foregroundMark x1="49007" y1="82593" x2="35927" y2="83333"/>
                            <a14:foregroundMark x1="23013" y1="84444" x2="33609" y2="84444"/>
                            <a14:foregroundMark x1="33609" y1="84444" x2="44536" y2="85926"/>
                            <a14:foregroundMark x1="53642" y1="83704" x2="56126" y2="83333"/>
                            <a14:foregroundMark x1="27980" y1="87037" x2="50497" y2="86296"/>
                            <a14:foregroundMark x1="50497" y1="86296" x2="50662" y2="86296"/>
                            <a14:foregroundMark x1="94702" y1="15185" x2="97517" y2="4815"/>
                            <a14:foregroundMark x1="99007" y1="7037" x2="99007" y2="20000"/>
                            <a14:foregroundMark x1="81623" y1="54815" x2="75000" y2="74444"/>
                            <a14:backgroundMark x1="82285" y1="95185" x2="92715" y2="91852"/>
                            <a14:backgroundMark x1="81954" y1="96667" x2="99669" y2="95926"/>
                            <a14:backgroundMark x1="77318" y1="94074" x2="98841" y2="97407"/>
                            <a14:backgroundMark x1="79801" y1="95926" x2="95199" y2="9296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53915" y="4662299"/>
                <a:ext cx="1378288" cy="6161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E361E70F-5A6C-4300-B4FC-471C96D748C0}"/>
                  </a:ext>
                </a:extLst>
              </p:cNvPr>
              <p:cNvSpPr txBox="1"/>
              <p:nvPr/>
            </p:nvSpPr>
            <p:spPr>
              <a:xfrm>
                <a:off x="1226058" y="5311343"/>
                <a:ext cx="1434003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28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GPU </a:t>
                </a:r>
                <a:endParaRPr lang="zh-CN" altLang="en-US" sz="28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5AFCC9A2-391C-4CD7-B5A0-F8803757F5CB}"/>
              </a:ext>
            </a:extLst>
          </p:cNvPr>
          <p:cNvGrpSpPr/>
          <p:nvPr/>
        </p:nvGrpSpPr>
        <p:grpSpPr>
          <a:xfrm>
            <a:off x="4226564" y="4535589"/>
            <a:ext cx="1434003" cy="1298974"/>
            <a:chOff x="4232467" y="4535589"/>
            <a:chExt cx="1434003" cy="1298974"/>
          </a:xfrm>
        </p:grpSpPr>
        <p:pic>
          <p:nvPicPr>
            <p:cNvPr id="2052" name="Picture 4" descr="What Is a PSU? What is an ATX Power Supply?">
              <a:extLst>
                <a:ext uri="{FF2B5EF4-FFF2-40B4-BE49-F238E27FC236}">
                  <a16:creationId xmlns:a16="http://schemas.microsoft.com/office/drawing/2014/main" id="{D850993A-35D9-412C-890A-53DEF785BB1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>
                          <a14:foregroundMark x1="66539" y1="49618" x2="80280" y2="50000"/>
                          <a14:foregroundMark x1="68830" y1="52290" x2="65522" y2="5706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11" t="8440" r="16236" b="10740"/>
            <a:stretch/>
          </p:blipFill>
          <p:spPr bwMode="auto">
            <a:xfrm>
              <a:off x="4414856" y="4535589"/>
              <a:ext cx="1069225" cy="8695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ECA43E58-6112-4A64-B2A5-99D747F31BC9}"/>
                </a:ext>
              </a:extLst>
            </p:cNvPr>
            <p:cNvSpPr txBox="1"/>
            <p:nvPr/>
          </p:nvSpPr>
          <p:spPr>
            <a:xfrm>
              <a:off x="4232467" y="5311343"/>
              <a:ext cx="143400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rgbClr val="FF292A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PSU</a:t>
              </a:r>
              <a:endParaRPr lang="zh-CN" altLang="en-US" sz="2800" dirty="0">
                <a:solidFill>
                  <a:srgbClr val="FF292A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0F5352B2-BFB5-47EF-AA61-D38DB4490CFA}"/>
              </a:ext>
            </a:extLst>
          </p:cNvPr>
          <p:cNvGrpSpPr>
            <a:grpSpLocks noChangeAspect="1"/>
          </p:cNvGrpSpPr>
          <p:nvPr/>
        </p:nvGrpSpPr>
        <p:grpSpPr>
          <a:xfrm rot="16200000">
            <a:off x="2696343" y="3779416"/>
            <a:ext cx="1517339" cy="1517339"/>
            <a:chOff x="3267645" y="2926419"/>
            <a:chExt cx="2304000" cy="2304000"/>
          </a:xfrm>
        </p:grpSpPr>
        <p:sp>
          <p:nvSpPr>
            <p:cNvPr id="36" name="弧形 35">
              <a:extLst>
                <a:ext uri="{FF2B5EF4-FFF2-40B4-BE49-F238E27FC236}">
                  <a16:creationId xmlns:a16="http://schemas.microsoft.com/office/drawing/2014/main" id="{CC908329-3637-41F6-B768-5301CF48B5E5}"/>
                </a:ext>
              </a:extLst>
            </p:cNvPr>
            <p:cNvSpPr/>
            <p:nvPr/>
          </p:nvSpPr>
          <p:spPr>
            <a:xfrm rot="8100000" flipH="1">
              <a:off x="3916807" y="3577604"/>
              <a:ext cx="1005677" cy="1001630"/>
            </a:xfrm>
            <a:prstGeom prst="arc">
              <a:avLst/>
            </a:prstGeom>
            <a:ln w="57150">
              <a:solidFill>
                <a:srgbClr val="FF292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7" name="弧形 36">
              <a:extLst>
                <a:ext uri="{FF2B5EF4-FFF2-40B4-BE49-F238E27FC236}">
                  <a16:creationId xmlns:a16="http://schemas.microsoft.com/office/drawing/2014/main" id="{681E7019-CDD9-4727-B79B-FCBA88B36B27}"/>
                </a:ext>
              </a:extLst>
            </p:cNvPr>
            <p:cNvSpPr/>
            <p:nvPr/>
          </p:nvSpPr>
          <p:spPr>
            <a:xfrm rot="8100000" flipH="1">
              <a:off x="3701305" y="3362969"/>
              <a:ext cx="1436681" cy="1430900"/>
            </a:xfrm>
            <a:prstGeom prst="arc">
              <a:avLst/>
            </a:prstGeom>
            <a:ln w="57150">
              <a:solidFill>
                <a:srgbClr val="FF292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1" name="弧形 40">
              <a:extLst>
                <a:ext uri="{FF2B5EF4-FFF2-40B4-BE49-F238E27FC236}">
                  <a16:creationId xmlns:a16="http://schemas.microsoft.com/office/drawing/2014/main" id="{13D7F6B2-12D4-4591-9BD0-969C51D4D51E}"/>
                </a:ext>
              </a:extLst>
            </p:cNvPr>
            <p:cNvSpPr/>
            <p:nvPr/>
          </p:nvSpPr>
          <p:spPr>
            <a:xfrm rot="8100000" flipH="1">
              <a:off x="3483645" y="3142419"/>
              <a:ext cx="1872000" cy="1872000"/>
            </a:xfrm>
            <a:prstGeom prst="arc">
              <a:avLst/>
            </a:prstGeom>
            <a:ln w="57150">
              <a:solidFill>
                <a:srgbClr val="FF292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2" name="弧形 41">
              <a:extLst>
                <a:ext uri="{FF2B5EF4-FFF2-40B4-BE49-F238E27FC236}">
                  <a16:creationId xmlns:a16="http://schemas.microsoft.com/office/drawing/2014/main" id="{D3F6C806-D6EE-450E-9906-0DD965D42832}"/>
                </a:ext>
              </a:extLst>
            </p:cNvPr>
            <p:cNvSpPr/>
            <p:nvPr/>
          </p:nvSpPr>
          <p:spPr>
            <a:xfrm rot="8100000" flipH="1">
              <a:off x="3267645" y="2926419"/>
              <a:ext cx="2304000" cy="2304000"/>
            </a:xfrm>
            <a:prstGeom prst="arc">
              <a:avLst/>
            </a:prstGeom>
            <a:ln w="57150">
              <a:solidFill>
                <a:srgbClr val="FF292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44" name="组合 43">
            <a:extLst>
              <a:ext uri="{FF2B5EF4-FFF2-40B4-BE49-F238E27FC236}">
                <a16:creationId xmlns:a16="http://schemas.microsoft.com/office/drawing/2014/main" id="{2BC0D273-3297-4F65-9C2B-DE5ADFD49692}"/>
              </a:ext>
            </a:extLst>
          </p:cNvPr>
          <p:cNvGrpSpPr>
            <a:grpSpLocks noChangeAspect="1"/>
          </p:cNvGrpSpPr>
          <p:nvPr/>
        </p:nvGrpSpPr>
        <p:grpSpPr>
          <a:xfrm rot="16200000">
            <a:off x="4198318" y="3779417"/>
            <a:ext cx="1517339" cy="1517339"/>
            <a:chOff x="3267645" y="2926419"/>
            <a:chExt cx="2304000" cy="2304000"/>
          </a:xfrm>
        </p:grpSpPr>
        <p:sp>
          <p:nvSpPr>
            <p:cNvPr id="45" name="弧形 44">
              <a:extLst>
                <a:ext uri="{FF2B5EF4-FFF2-40B4-BE49-F238E27FC236}">
                  <a16:creationId xmlns:a16="http://schemas.microsoft.com/office/drawing/2014/main" id="{C3A03301-217D-4B72-A6C1-008D8C13323F}"/>
                </a:ext>
              </a:extLst>
            </p:cNvPr>
            <p:cNvSpPr/>
            <p:nvPr/>
          </p:nvSpPr>
          <p:spPr>
            <a:xfrm rot="8100000" flipH="1">
              <a:off x="3916807" y="3577604"/>
              <a:ext cx="1005677" cy="1001630"/>
            </a:xfrm>
            <a:prstGeom prst="arc">
              <a:avLst/>
            </a:prstGeom>
            <a:ln w="57150">
              <a:solidFill>
                <a:srgbClr val="FF292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6" name="弧形 45">
              <a:extLst>
                <a:ext uri="{FF2B5EF4-FFF2-40B4-BE49-F238E27FC236}">
                  <a16:creationId xmlns:a16="http://schemas.microsoft.com/office/drawing/2014/main" id="{F0FD4958-4AA5-46E0-AA68-0354D2DD436E}"/>
                </a:ext>
              </a:extLst>
            </p:cNvPr>
            <p:cNvSpPr/>
            <p:nvPr/>
          </p:nvSpPr>
          <p:spPr>
            <a:xfrm rot="8100000" flipH="1">
              <a:off x="3701305" y="3362969"/>
              <a:ext cx="1436681" cy="1430900"/>
            </a:xfrm>
            <a:prstGeom prst="arc">
              <a:avLst/>
            </a:prstGeom>
            <a:ln w="57150">
              <a:solidFill>
                <a:srgbClr val="FF292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7" name="弧形 46">
              <a:extLst>
                <a:ext uri="{FF2B5EF4-FFF2-40B4-BE49-F238E27FC236}">
                  <a16:creationId xmlns:a16="http://schemas.microsoft.com/office/drawing/2014/main" id="{D1F398B5-10FA-4525-8BCB-3BB96FD57902}"/>
                </a:ext>
              </a:extLst>
            </p:cNvPr>
            <p:cNvSpPr/>
            <p:nvPr/>
          </p:nvSpPr>
          <p:spPr>
            <a:xfrm rot="8100000" flipH="1">
              <a:off x="3483645" y="3142419"/>
              <a:ext cx="1872000" cy="1872000"/>
            </a:xfrm>
            <a:prstGeom prst="arc">
              <a:avLst/>
            </a:prstGeom>
            <a:ln w="57150">
              <a:solidFill>
                <a:srgbClr val="FF292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8" name="弧形 47">
              <a:extLst>
                <a:ext uri="{FF2B5EF4-FFF2-40B4-BE49-F238E27FC236}">
                  <a16:creationId xmlns:a16="http://schemas.microsoft.com/office/drawing/2014/main" id="{7A405AB1-47FD-4D44-92C0-2F7DB2A42A64}"/>
                </a:ext>
              </a:extLst>
            </p:cNvPr>
            <p:cNvSpPr/>
            <p:nvPr/>
          </p:nvSpPr>
          <p:spPr>
            <a:xfrm rot="8100000" flipH="1">
              <a:off x="3267645" y="2926419"/>
              <a:ext cx="2304000" cy="2304000"/>
            </a:xfrm>
            <a:prstGeom prst="arc">
              <a:avLst/>
            </a:prstGeom>
            <a:ln w="57150">
              <a:solidFill>
                <a:srgbClr val="FF292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49" name="组合 48">
            <a:extLst>
              <a:ext uri="{FF2B5EF4-FFF2-40B4-BE49-F238E27FC236}">
                <a16:creationId xmlns:a16="http://schemas.microsoft.com/office/drawing/2014/main" id="{C316AC12-6BEC-4E7E-B1BB-CF4034B460B4}"/>
              </a:ext>
            </a:extLst>
          </p:cNvPr>
          <p:cNvGrpSpPr>
            <a:grpSpLocks noChangeAspect="1"/>
          </p:cNvGrpSpPr>
          <p:nvPr/>
        </p:nvGrpSpPr>
        <p:grpSpPr>
          <a:xfrm rot="16200000">
            <a:off x="1194368" y="3779414"/>
            <a:ext cx="1517339" cy="1517339"/>
            <a:chOff x="3267645" y="2926419"/>
            <a:chExt cx="2304000" cy="2304000"/>
          </a:xfrm>
        </p:grpSpPr>
        <p:sp>
          <p:nvSpPr>
            <p:cNvPr id="50" name="弧形 49">
              <a:extLst>
                <a:ext uri="{FF2B5EF4-FFF2-40B4-BE49-F238E27FC236}">
                  <a16:creationId xmlns:a16="http://schemas.microsoft.com/office/drawing/2014/main" id="{6E1E1A8F-D2DE-43FC-82A0-4BB0EC12DEE9}"/>
                </a:ext>
              </a:extLst>
            </p:cNvPr>
            <p:cNvSpPr/>
            <p:nvPr/>
          </p:nvSpPr>
          <p:spPr>
            <a:xfrm rot="8100000" flipH="1">
              <a:off x="3916807" y="3577604"/>
              <a:ext cx="1005677" cy="1001630"/>
            </a:xfrm>
            <a:prstGeom prst="arc">
              <a:avLst/>
            </a:prstGeom>
            <a:ln w="57150">
              <a:solidFill>
                <a:srgbClr val="FCBF4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1" name="弧形 50">
              <a:extLst>
                <a:ext uri="{FF2B5EF4-FFF2-40B4-BE49-F238E27FC236}">
                  <a16:creationId xmlns:a16="http://schemas.microsoft.com/office/drawing/2014/main" id="{CD29F23A-8676-41CC-A01B-B7B432DE9771}"/>
                </a:ext>
              </a:extLst>
            </p:cNvPr>
            <p:cNvSpPr/>
            <p:nvPr/>
          </p:nvSpPr>
          <p:spPr>
            <a:xfrm rot="8100000" flipH="1">
              <a:off x="3701305" y="3362969"/>
              <a:ext cx="1436681" cy="1430900"/>
            </a:xfrm>
            <a:prstGeom prst="arc">
              <a:avLst/>
            </a:prstGeom>
            <a:ln w="57150">
              <a:solidFill>
                <a:srgbClr val="FCBF4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2" name="弧形 51">
              <a:extLst>
                <a:ext uri="{FF2B5EF4-FFF2-40B4-BE49-F238E27FC236}">
                  <a16:creationId xmlns:a16="http://schemas.microsoft.com/office/drawing/2014/main" id="{CD0687DC-98CA-4203-9A5D-6F3F1321B2CB}"/>
                </a:ext>
              </a:extLst>
            </p:cNvPr>
            <p:cNvSpPr/>
            <p:nvPr/>
          </p:nvSpPr>
          <p:spPr>
            <a:xfrm rot="8100000" flipH="1">
              <a:off x="3483645" y="3142419"/>
              <a:ext cx="1872000" cy="1872000"/>
            </a:xfrm>
            <a:prstGeom prst="arc">
              <a:avLst/>
            </a:prstGeom>
            <a:ln w="57150">
              <a:solidFill>
                <a:srgbClr val="FCBF4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3" name="弧形 52">
              <a:extLst>
                <a:ext uri="{FF2B5EF4-FFF2-40B4-BE49-F238E27FC236}">
                  <a16:creationId xmlns:a16="http://schemas.microsoft.com/office/drawing/2014/main" id="{AE322C89-54D9-4A01-AC95-7BD243768C12}"/>
                </a:ext>
              </a:extLst>
            </p:cNvPr>
            <p:cNvSpPr/>
            <p:nvPr/>
          </p:nvSpPr>
          <p:spPr>
            <a:xfrm rot="8100000" flipH="1">
              <a:off x="3267645" y="2926419"/>
              <a:ext cx="2304000" cy="2304000"/>
            </a:xfrm>
            <a:prstGeom prst="arc">
              <a:avLst/>
            </a:prstGeom>
            <a:ln w="57150">
              <a:solidFill>
                <a:srgbClr val="FCBF4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sp>
        <p:nvSpPr>
          <p:cNvPr id="40" name="文本框 39">
            <a:extLst>
              <a:ext uri="{FF2B5EF4-FFF2-40B4-BE49-F238E27FC236}">
                <a16:creationId xmlns:a16="http://schemas.microsoft.com/office/drawing/2014/main" id="{37D7FB11-E49B-44EA-B3BC-BEBE46E1D35B}"/>
              </a:ext>
            </a:extLst>
          </p:cNvPr>
          <p:cNvSpPr txBox="1"/>
          <p:nvPr/>
        </p:nvSpPr>
        <p:spPr>
          <a:xfrm>
            <a:off x="6561368" y="1472831"/>
            <a:ext cx="535147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rgbClr val="FF29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Weak Mining Signature</a:t>
            </a:r>
            <a:endParaRPr lang="zh-CN" altLang="en-US" sz="2800" dirty="0">
              <a:solidFill>
                <a:srgbClr val="FF292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" name="箭头: 右 42">
            <a:extLst>
              <a:ext uri="{FF2B5EF4-FFF2-40B4-BE49-F238E27FC236}">
                <a16:creationId xmlns:a16="http://schemas.microsoft.com/office/drawing/2014/main" id="{1E86D742-F8A7-448D-8CD3-5717B89D5B5D}"/>
              </a:ext>
            </a:extLst>
          </p:cNvPr>
          <p:cNvSpPr/>
          <p:nvPr/>
        </p:nvSpPr>
        <p:spPr>
          <a:xfrm>
            <a:off x="6112770" y="1505111"/>
            <a:ext cx="365743" cy="458661"/>
          </a:xfrm>
          <a:prstGeom prst="rightArrow">
            <a:avLst>
              <a:gd name="adj1" fmla="val 50000"/>
              <a:gd name="adj2" fmla="val 57659"/>
            </a:avLst>
          </a:prstGeom>
          <a:solidFill>
            <a:srgbClr val="FF292A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5683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10" grpId="0"/>
      <p:bldP spid="14" grpId="0"/>
      <p:bldP spid="40" grpId="0"/>
      <p:bldP spid="4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347F427-F403-4FFE-B2B2-FFB1D8441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i="1" dirty="0" err="1"/>
              <a:t>MagTracer</a:t>
            </a:r>
            <a:r>
              <a:rPr lang="en-US" altLang="zh-CN" i="1" dirty="0"/>
              <a:t>: </a:t>
            </a:r>
            <a:r>
              <a:rPr lang="en-US" altLang="zh-CN" dirty="0"/>
              <a:t>Challenge 2</a:t>
            </a:r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DFE023BC-A0BA-4457-B7EC-CEB2C5EDE833}"/>
              </a:ext>
            </a:extLst>
          </p:cNvPr>
          <p:cNvSpPr txBox="1"/>
          <p:nvPr/>
        </p:nvSpPr>
        <p:spPr>
          <a:xfrm>
            <a:off x="838200" y="1459855"/>
            <a:ext cx="982472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rgbClr val="FF29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GPU-Dependent Mining Signature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Different Hardware Specifications of GPUs</a:t>
            </a:r>
            <a:endParaRPr lang="zh-CN" alt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6E0682E2-250F-426C-8AEF-027DF98E383F}"/>
              </a:ext>
            </a:extLst>
          </p:cNvPr>
          <p:cNvGrpSpPr/>
          <p:nvPr/>
        </p:nvGrpSpPr>
        <p:grpSpPr>
          <a:xfrm>
            <a:off x="8210046" y="2501468"/>
            <a:ext cx="2309248" cy="1145332"/>
            <a:chOff x="8210046" y="2186508"/>
            <a:chExt cx="2309248" cy="1145332"/>
          </a:xfrm>
        </p:grpSpPr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1A1B9FFE-7325-4E59-9765-8AD749C3D678}"/>
                </a:ext>
              </a:extLst>
            </p:cNvPr>
            <p:cNvSpPr/>
            <p:nvPr/>
          </p:nvSpPr>
          <p:spPr>
            <a:xfrm>
              <a:off x="8210046" y="2186508"/>
              <a:ext cx="2309248" cy="1145332"/>
            </a:xfrm>
            <a:prstGeom prst="rect">
              <a:avLst/>
            </a:prstGeom>
            <a:noFill/>
            <a:ln w="38100">
              <a:solidFill>
                <a:srgbClr val="FCBF4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28" name="Picture 4" descr="RTX 2080 Ti benchmark with i7-9700K 1080p, 1440p, Ultrawide, 4K benchmarks  at Ultra Quality - GPUCheck United States / USA">
              <a:extLst>
                <a:ext uri="{FF2B5EF4-FFF2-40B4-BE49-F238E27FC236}">
                  <a16:creationId xmlns:a16="http://schemas.microsoft.com/office/drawing/2014/main" id="{8F8E30D8-F195-4D69-82FD-563076F211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69085" y="2300048"/>
              <a:ext cx="1931585" cy="10090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1CD532A4-BB53-4C4C-836A-4E8713E3349B}"/>
              </a:ext>
            </a:extLst>
          </p:cNvPr>
          <p:cNvGrpSpPr/>
          <p:nvPr/>
        </p:nvGrpSpPr>
        <p:grpSpPr>
          <a:xfrm>
            <a:off x="1502228" y="2501468"/>
            <a:ext cx="2309248" cy="1145332"/>
            <a:chOff x="1502228" y="2186508"/>
            <a:chExt cx="2309248" cy="1145332"/>
          </a:xfrm>
        </p:grpSpPr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CBCE9058-0CD7-47AC-95D9-B245D215780F}"/>
                </a:ext>
              </a:extLst>
            </p:cNvPr>
            <p:cNvSpPr/>
            <p:nvPr/>
          </p:nvSpPr>
          <p:spPr>
            <a:xfrm>
              <a:off x="1502228" y="2186508"/>
              <a:ext cx="2309248" cy="1145332"/>
            </a:xfrm>
            <a:prstGeom prst="rect">
              <a:avLst/>
            </a:prstGeom>
            <a:noFill/>
            <a:ln w="38100">
              <a:solidFill>
                <a:srgbClr val="FF292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1030" name="Picture 6" descr="Front">
              <a:extLst>
                <a:ext uri="{FF2B5EF4-FFF2-40B4-BE49-F238E27FC236}">
                  <a16:creationId xmlns:a16="http://schemas.microsoft.com/office/drawing/2014/main" id="{2FC4A3E3-F09A-4815-87DA-96B28E28B5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704" b="98889" l="3146" r="99007">
                          <a14:foregroundMark x1="41556" y1="63333" x2="74007" y2="62963"/>
                          <a14:foregroundMark x1="19040" y1="63333" x2="52483" y2="65185"/>
                          <a14:foregroundMark x1="5795" y1="11111" x2="4967" y2="73333"/>
                          <a14:foregroundMark x1="4967" y1="73333" x2="12914" y2="20370"/>
                          <a14:foregroundMark x1="12914" y1="20370" x2="40894" y2="4074"/>
                          <a14:foregroundMark x1="40894" y1="4074" x2="69536" y2="4074"/>
                          <a14:foregroundMark x1="69536" y1="4074" x2="90894" y2="4074"/>
                          <a14:foregroundMark x1="90894" y1="4074" x2="97682" y2="72593"/>
                          <a14:foregroundMark x1="97682" y1="72593" x2="19040" y2="75926"/>
                          <a14:foregroundMark x1="6126" y1="4074" x2="38079" y2="7407"/>
                          <a14:foregroundMark x1="3146" y1="5556" x2="5132" y2="6296"/>
                          <a14:foregroundMark x1="5132" y1="87778" x2="4967" y2="98889"/>
                          <a14:foregroundMark x1="49007" y1="82593" x2="35927" y2="83333"/>
                          <a14:foregroundMark x1="23013" y1="84444" x2="33609" y2="84444"/>
                          <a14:foregroundMark x1="33609" y1="84444" x2="44536" y2="85926"/>
                          <a14:foregroundMark x1="53642" y1="83704" x2="56126" y2="83333"/>
                          <a14:foregroundMark x1="27980" y1="87037" x2="50497" y2="86296"/>
                          <a14:foregroundMark x1="50497" y1="86296" x2="50662" y2="86296"/>
                          <a14:foregroundMark x1="94702" y1="15185" x2="97517" y2="4815"/>
                          <a14:foregroundMark x1="99007" y1="7037" x2="99007" y2="20000"/>
                          <a14:foregroundMark x1="81623" y1="54815" x2="75000" y2="74444"/>
                          <a14:backgroundMark x1="82285" y1="95185" x2="92715" y2="91852"/>
                          <a14:backgroundMark x1="81954" y1="96667" x2="99669" y2="95926"/>
                          <a14:backgroundMark x1="77318" y1="94074" x2="98841" y2="97407"/>
                          <a14:backgroundMark x1="79801" y1="95926" x2="95199" y2="929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2706" y="2370593"/>
              <a:ext cx="1920146" cy="8583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A10CDCEB-BDD8-415D-B8A8-F9FFE98BC365}"/>
              </a:ext>
            </a:extLst>
          </p:cNvPr>
          <p:cNvGrpSpPr/>
          <p:nvPr/>
        </p:nvGrpSpPr>
        <p:grpSpPr>
          <a:xfrm>
            <a:off x="4856137" y="2501468"/>
            <a:ext cx="2309248" cy="1145332"/>
            <a:chOff x="4856137" y="2186508"/>
            <a:chExt cx="2309248" cy="1145332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DDC8A646-62D3-45C7-80D1-0461AA1422EB}"/>
                </a:ext>
              </a:extLst>
            </p:cNvPr>
            <p:cNvSpPr/>
            <p:nvPr/>
          </p:nvSpPr>
          <p:spPr>
            <a:xfrm>
              <a:off x="4856137" y="2186508"/>
              <a:ext cx="2309248" cy="1145332"/>
            </a:xfrm>
            <a:prstGeom prst="rect">
              <a:avLst/>
            </a:prstGeom>
            <a:noFill/>
            <a:ln w="38100">
              <a:solidFill>
                <a:srgbClr val="F67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34" name="Picture 10" descr="Best Buy: EVGA SuperClocked NVIDIA GeForce GTX 1070 8GB GDDR5 PCI Express  3.0 Graphics Card 08G-P4-6173-KF">
              <a:extLst>
                <a:ext uri="{FF2B5EF4-FFF2-40B4-BE49-F238E27FC236}">
                  <a16:creationId xmlns:a16="http://schemas.microsoft.com/office/drawing/2014/main" id="{0411A2AC-3580-4B52-882A-88C341DF07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83073" y="2300048"/>
              <a:ext cx="2055377" cy="9779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CB03087-AF29-4612-BB3B-DB47226AA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C2CE4-A3F8-4AB3-815A-D8B5B0CC2EA7}" type="slidenum">
              <a:rPr lang="zh-CN" altLang="en-US" smtClean="0"/>
              <a:t>13</a:t>
            </a:fld>
            <a:endParaRPr lang="zh-CN" altLang="en-US"/>
          </a:p>
        </p:txBody>
      </p:sp>
      <p:pic>
        <p:nvPicPr>
          <p:cNvPr id="5" name="gpu1">
            <a:extLst>
              <a:ext uri="{FF2B5EF4-FFF2-40B4-BE49-F238E27FC236}">
                <a16:creationId xmlns:a16="http://schemas.microsoft.com/office/drawing/2014/main" id="{366793AD-896E-4119-B306-D658E55785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774321" y="3827426"/>
            <a:ext cx="8398154" cy="2624423"/>
          </a:xfrm>
          <a:prstGeom prst="rect">
            <a:avLst/>
          </a:prstGeom>
        </p:spPr>
      </p:pic>
      <p:pic>
        <p:nvPicPr>
          <p:cNvPr id="9" name="gpu2">
            <a:extLst>
              <a:ext uri="{FF2B5EF4-FFF2-40B4-BE49-F238E27FC236}">
                <a16:creationId xmlns:a16="http://schemas.microsoft.com/office/drawing/2014/main" id="{19CCC055-6B08-43E9-A505-CE1139A83BC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774321" y="3827426"/>
            <a:ext cx="8398154" cy="2624423"/>
          </a:xfrm>
          <a:prstGeom prst="rect">
            <a:avLst/>
          </a:prstGeom>
        </p:spPr>
      </p:pic>
      <p:pic>
        <p:nvPicPr>
          <p:cNvPr id="11" name="gpu3">
            <a:extLst>
              <a:ext uri="{FF2B5EF4-FFF2-40B4-BE49-F238E27FC236}">
                <a16:creationId xmlns:a16="http://schemas.microsoft.com/office/drawing/2014/main" id="{EFFEE3DC-933F-46BD-9EB5-32E1BAE3045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774321" y="3827426"/>
            <a:ext cx="8398154" cy="2624423"/>
          </a:xfrm>
          <a:prstGeom prst="rect">
            <a:avLst/>
          </a:prstGeom>
        </p:spPr>
      </p:pic>
      <p:sp>
        <p:nvSpPr>
          <p:cNvPr id="16" name="circle1">
            <a:extLst>
              <a:ext uri="{FF2B5EF4-FFF2-40B4-BE49-F238E27FC236}">
                <a16:creationId xmlns:a16="http://schemas.microsoft.com/office/drawing/2014/main" id="{CAC9310C-E117-4B68-95E2-1C63EEE9DB32}"/>
              </a:ext>
            </a:extLst>
          </p:cNvPr>
          <p:cNvSpPr/>
          <p:nvPr/>
        </p:nvSpPr>
        <p:spPr>
          <a:xfrm>
            <a:off x="6561368" y="4343753"/>
            <a:ext cx="427325" cy="387904"/>
          </a:xfrm>
          <a:prstGeom prst="ellipse">
            <a:avLst/>
          </a:prstGeom>
          <a:noFill/>
          <a:ln w="57150">
            <a:solidFill>
              <a:srgbClr val="FF292A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67C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circle2">
            <a:extLst>
              <a:ext uri="{FF2B5EF4-FFF2-40B4-BE49-F238E27FC236}">
                <a16:creationId xmlns:a16="http://schemas.microsoft.com/office/drawing/2014/main" id="{7683A75C-10E5-418F-A114-4097143DA725}"/>
              </a:ext>
            </a:extLst>
          </p:cNvPr>
          <p:cNvSpPr/>
          <p:nvPr/>
        </p:nvSpPr>
        <p:spPr>
          <a:xfrm>
            <a:off x="4784364" y="3955849"/>
            <a:ext cx="427325" cy="387904"/>
          </a:xfrm>
          <a:prstGeom prst="ellipse">
            <a:avLst/>
          </a:prstGeom>
          <a:noFill/>
          <a:ln w="57150">
            <a:solidFill>
              <a:srgbClr val="F67C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67C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circle3">
            <a:extLst>
              <a:ext uri="{FF2B5EF4-FFF2-40B4-BE49-F238E27FC236}">
                <a16:creationId xmlns:a16="http://schemas.microsoft.com/office/drawing/2014/main" id="{56AC2E9A-7E28-4FAD-BD60-7C6C3EF6BEAB}"/>
              </a:ext>
            </a:extLst>
          </p:cNvPr>
          <p:cNvSpPr/>
          <p:nvPr/>
        </p:nvSpPr>
        <p:spPr>
          <a:xfrm>
            <a:off x="8864842" y="4292878"/>
            <a:ext cx="427325" cy="387904"/>
          </a:xfrm>
          <a:prstGeom prst="ellipse">
            <a:avLst/>
          </a:prstGeom>
          <a:noFill/>
          <a:ln w="57150">
            <a:solidFill>
              <a:srgbClr val="FCBF4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67C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2DFAB2DE-7C04-4809-AA46-445008FEC993}"/>
              </a:ext>
            </a:extLst>
          </p:cNvPr>
          <p:cNvSpPr txBox="1"/>
          <p:nvPr/>
        </p:nvSpPr>
        <p:spPr>
          <a:xfrm>
            <a:off x="6561368" y="1472831"/>
            <a:ext cx="535147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rgbClr val="FF29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Which frequency band to monitor?</a:t>
            </a:r>
            <a:endParaRPr lang="zh-CN" altLang="en-US" sz="2800" dirty="0">
              <a:solidFill>
                <a:srgbClr val="FF292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箭头: 右 22">
            <a:extLst>
              <a:ext uri="{FF2B5EF4-FFF2-40B4-BE49-F238E27FC236}">
                <a16:creationId xmlns:a16="http://schemas.microsoft.com/office/drawing/2014/main" id="{1B36A590-5D3D-4476-88A4-7A7952C14434}"/>
              </a:ext>
            </a:extLst>
          </p:cNvPr>
          <p:cNvSpPr/>
          <p:nvPr/>
        </p:nvSpPr>
        <p:spPr>
          <a:xfrm>
            <a:off x="6112770" y="1505111"/>
            <a:ext cx="365743" cy="458661"/>
          </a:xfrm>
          <a:prstGeom prst="rightArrow">
            <a:avLst>
              <a:gd name="adj1" fmla="val 50000"/>
              <a:gd name="adj2" fmla="val 57659"/>
            </a:avLst>
          </a:prstGeom>
          <a:solidFill>
            <a:srgbClr val="FF292A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2427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6" grpId="0" animBg="1"/>
      <p:bldP spid="17" grpId="0" animBg="1"/>
      <p:bldP spid="18" grpId="0" animBg="1"/>
      <p:bldP spid="22" grpId="0"/>
      <p:bldP spid="2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884B33E-DFCD-4B7A-BCF0-7C4DE16D1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System Design of </a:t>
            </a:r>
            <a:r>
              <a:rPr lang="en-US" altLang="zh-CN" i="1" dirty="0" err="1"/>
              <a:t>MagTracer</a:t>
            </a:r>
            <a:endParaRPr lang="zh-CN" altLang="en-US" i="1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19661D0-0975-43DE-BF84-A9C219B1B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C2CE4-A3F8-4AB3-815A-D8B5B0CC2EA7}" type="slidenum">
              <a:rPr lang="zh-CN" altLang="en-US" smtClean="0"/>
              <a:t>14</a:t>
            </a:fld>
            <a:endParaRPr lang="zh-CN" altLang="en-US"/>
          </a:p>
        </p:txBody>
      </p:sp>
      <p:sp>
        <p:nvSpPr>
          <p:cNvPr id="64" name="位置符号2" hidden="1">
            <a:extLst>
              <a:ext uri="{FF2B5EF4-FFF2-40B4-BE49-F238E27FC236}">
                <a16:creationId xmlns:a16="http://schemas.microsoft.com/office/drawing/2014/main" id="{335FBCEE-2B7C-4D45-A77A-EEB4C942091C}"/>
              </a:ext>
            </a:extLst>
          </p:cNvPr>
          <p:cNvSpPr/>
          <p:nvPr/>
        </p:nvSpPr>
        <p:spPr>
          <a:xfrm flipH="1">
            <a:off x="6727521" y="5746123"/>
            <a:ext cx="146775" cy="23422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5" name="位置符号1" hidden="1">
            <a:extLst>
              <a:ext uri="{FF2B5EF4-FFF2-40B4-BE49-F238E27FC236}">
                <a16:creationId xmlns:a16="http://schemas.microsoft.com/office/drawing/2014/main" id="{BA1F7907-2656-4512-B686-8171D706F7EA}"/>
              </a:ext>
            </a:extLst>
          </p:cNvPr>
          <p:cNvSpPr/>
          <p:nvPr/>
        </p:nvSpPr>
        <p:spPr>
          <a:xfrm flipH="1">
            <a:off x="6727521" y="2607282"/>
            <a:ext cx="146775" cy="23422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8" name="文本框 127">
            <a:extLst>
              <a:ext uri="{FF2B5EF4-FFF2-40B4-BE49-F238E27FC236}">
                <a16:creationId xmlns:a16="http://schemas.microsoft.com/office/drawing/2014/main" id="{EA39DD82-3363-4257-AC7D-DEFAB6BC2744}"/>
              </a:ext>
            </a:extLst>
          </p:cNvPr>
          <p:cNvSpPr txBox="1"/>
          <p:nvPr/>
        </p:nvSpPr>
        <p:spPr>
          <a:xfrm>
            <a:off x="860901" y="1373936"/>
            <a:ext cx="79807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i="1" dirty="0">
                <a:latin typeface="Calibri" panose="020F0502020204030204" pitchFamily="34" charset="0"/>
                <a:cs typeface="Calibri" panose="020F0502020204030204" pitchFamily="34" charset="0"/>
              </a:rPr>
              <a:t>Bootstrapping Phase</a:t>
            </a:r>
            <a:endParaRPr lang="zh-CN" altLang="en-US" sz="24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0" name="文本框 129">
            <a:extLst>
              <a:ext uri="{FF2B5EF4-FFF2-40B4-BE49-F238E27FC236}">
                <a16:creationId xmlns:a16="http://schemas.microsoft.com/office/drawing/2014/main" id="{977B178A-5980-4D99-B8D6-F879A92B3685}"/>
              </a:ext>
            </a:extLst>
          </p:cNvPr>
          <p:cNvSpPr txBox="1"/>
          <p:nvPr/>
        </p:nvSpPr>
        <p:spPr>
          <a:xfrm>
            <a:off x="860901" y="4145545"/>
            <a:ext cx="27346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i="1" dirty="0">
                <a:latin typeface="Calibri" panose="020F0502020204030204" pitchFamily="34" charset="0"/>
                <a:cs typeface="Calibri" panose="020F0502020204030204" pitchFamily="34" charset="0"/>
              </a:rPr>
              <a:t>Deployment Phase</a:t>
            </a:r>
            <a:endParaRPr lang="zh-CN" altLang="en-US" sz="24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0" name="矩形: 圆角 69">
            <a:extLst>
              <a:ext uri="{FF2B5EF4-FFF2-40B4-BE49-F238E27FC236}">
                <a16:creationId xmlns:a16="http://schemas.microsoft.com/office/drawing/2014/main" id="{4593511C-BBD9-4FF5-BA4E-751BDA526121}"/>
              </a:ext>
            </a:extLst>
          </p:cNvPr>
          <p:cNvSpPr/>
          <p:nvPr/>
        </p:nvSpPr>
        <p:spPr>
          <a:xfrm>
            <a:off x="924561" y="1840630"/>
            <a:ext cx="7023030" cy="2272660"/>
          </a:xfrm>
          <a:prstGeom prst="roundRect">
            <a:avLst>
              <a:gd name="adj" fmla="val 1328"/>
            </a:avLst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6" name="矩形: 圆角 75">
            <a:extLst>
              <a:ext uri="{FF2B5EF4-FFF2-40B4-BE49-F238E27FC236}">
                <a16:creationId xmlns:a16="http://schemas.microsoft.com/office/drawing/2014/main" id="{0B775908-166C-4C45-B5A8-3A9A9F8742F9}"/>
              </a:ext>
            </a:extLst>
          </p:cNvPr>
          <p:cNvSpPr/>
          <p:nvPr/>
        </p:nvSpPr>
        <p:spPr>
          <a:xfrm>
            <a:off x="924561" y="4583274"/>
            <a:ext cx="7023030" cy="2031302"/>
          </a:xfrm>
          <a:prstGeom prst="roundRect">
            <a:avLst>
              <a:gd name="adj" fmla="val 1073"/>
            </a:avLst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83" name="直接箭头连接符 82">
            <a:extLst>
              <a:ext uri="{FF2B5EF4-FFF2-40B4-BE49-F238E27FC236}">
                <a16:creationId xmlns:a16="http://schemas.microsoft.com/office/drawing/2014/main" id="{796364D3-54CE-4C9C-A758-107CF8B3873E}"/>
              </a:ext>
            </a:extLst>
          </p:cNvPr>
          <p:cNvCxnSpPr>
            <a:cxnSpLocks/>
          </p:cNvCxnSpPr>
          <p:nvPr/>
        </p:nvCxnSpPr>
        <p:spPr>
          <a:xfrm>
            <a:off x="2144811" y="3541271"/>
            <a:ext cx="1026660" cy="229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箭头: 五边形 74">
            <a:extLst>
              <a:ext uri="{FF2B5EF4-FFF2-40B4-BE49-F238E27FC236}">
                <a16:creationId xmlns:a16="http://schemas.microsoft.com/office/drawing/2014/main" id="{37B39A40-CC15-4321-A820-7B43736CDBD5}"/>
              </a:ext>
            </a:extLst>
          </p:cNvPr>
          <p:cNvSpPr/>
          <p:nvPr/>
        </p:nvSpPr>
        <p:spPr>
          <a:xfrm>
            <a:off x="3284394" y="3191630"/>
            <a:ext cx="2035039" cy="700515"/>
          </a:xfrm>
          <a:prstGeom prst="homePlate">
            <a:avLst>
              <a:gd name="adj" fmla="val 30881"/>
            </a:avLst>
          </a:prstGeom>
          <a:solidFill>
            <a:srgbClr val="FF292A"/>
          </a:solidFill>
          <a:ln w="1905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1" name="箭头: 五边形 80">
            <a:extLst>
              <a:ext uri="{FF2B5EF4-FFF2-40B4-BE49-F238E27FC236}">
                <a16:creationId xmlns:a16="http://schemas.microsoft.com/office/drawing/2014/main" id="{A90712A1-261A-45E3-BFE4-3E4563C158F7}"/>
              </a:ext>
            </a:extLst>
          </p:cNvPr>
          <p:cNvSpPr/>
          <p:nvPr/>
        </p:nvSpPr>
        <p:spPr>
          <a:xfrm>
            <a:off x="3284394" y="4728431"/>
            <a:ext cx="2033454" cy="700515"/>
          </a:xfrm>
          <a:prstGeom prst="homePlate">
            <a:avLst/>
          </a:prstGeom>
          <a:solidFill>
            <a:srgbClr val="FF292A"/>
          </a:solidFill>
          <a:ln w="1905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5" name="矩形 84">
            <a:extLst>
              <a:ext uri="{FF2B5EF4-FFF2-40B4-BE49-F238E27FC236}">
                <a16:creationId xmlns:a16="http://schemas.microsoft.com/office/drawing/2014/main" id="{00444E8F-3A05-4B55-BA3D-906EE529B237}"/>
              </a:ext>
            </a:extLst>
          </p:cNvPr>
          <p:cNvSpPr/>
          <p:nvPr/>
        </p:nvSpPr>
        <p:spPr>
          <a:xfrm>
            <a:off x="3120746" y="3237862"/>
            <a:ext cx="2255144" cy="646331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algn="ctr"/>
            <a:r>
              <a:rPr lang="en-US" altLang="zh-CN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Mining  Frequency</a:t>
            </a:r>
          </a:p>
          <a:p>
            <a:pPr algn="ctr"/>
            <a:r>
              <a:rPr lang="en-US" altLang="zh-CN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Identification</a:t>
            </a:r>
            <a:endParaRPr lang="zh-CN" alt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7" name="文本框 86">
            <a:extLst>
              <a:ext uri="{FF2B5EF4-FFF2-40B4-BE49-F238E27FC236}">
                <a16:creationId xmlns:a16="http://schemas.microsoft.com/office/drawing/2014/main" id="{EBA65F2C-30C3-48E0-A1E2-B7F2D17508DD}"/>
              </a:ext>
            </a:extLst>
          </p:cNvPr>
          <p:cNvSpPr txBox="1"/>
          <p:nvPr/>
        </p:nvSpPr>
        <p:spPr>
          <a:xfrm>
            <a:off x="2104137" y="3516834"/>
            <a:ext cx="11080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b="1" i="1" dirty="0">
                <a:latin typeface="Calibri" panose="020F0502020204030204" pitchFamily="34" charset="0"/>
                <a:cs typeface="Calibri" panose="020F0502020204030204" pitchFamily="34" charset="0"/>
              </a:rPr>
              <a:t>Specs.</a:t>
            </a:r>
            <a:endParaRPr lang="zh-CN" altLang="en-US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8" name="文本框 87">
            <a:extLst>
              <a:ext uri="{FF2B5EF4-FFF2-40B4-BE49-F238E27FC236}">
                <a16:creationId xmlns:a16="http://schemas.microsoft.com/office/drawing/2014/main" id="{12E16B64-EFAD-409D-843C-D86F8A7CE05E}"/>
              </a:ext>
            </a:extLst>
          </p:cNvPr>
          <p:cNvSpPr txBox="1"/>
          <p:nvPr/>
        </p:nvSpPr>
        <p:spPr>
          <a:xfrm>
            <a:off x="2104137" y="3209928"/>
            <a:ext cx="11080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latin typeface="Calibri" panose="020F0502020204030204" pitchFamily="34" charset="0"/>
                <a:cs typeface="Calibri" panose="020F0502020204030204" pitchFamily="34" charset="0"/>
              </a:rPr>
              <a:t> GPU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9" name="文本框 88">
            <a:extLst>
              <a:ext uri="{FF2B5EF4-FFF2-40B4-BE49-F238E27FC236}">
                <a16:creationId xmlns:a16="http://schemas.microsoft.com/office/drawing/2014/main" id="{58A98A6C-14AF-4915-B421-617C878DE843}"/>
              </a:ext>
            </a:extLst>
          </p:cNvPr>
          <p:cNvSpPr txBox="1"/>
          <p:nvPr/>
        </p:nvSpPr>
        <p:spPr>
          <a:xfrm>
            <a:off x="2103702" y="5074254"/>
            <a:ext cx="1108876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b="1" i="1" dirty="0">
                <a:latin typeface="Calibri" panose="020F0502020204030204" pitchFamily="34" charset="0"/>
                <a:cs typeface="Calibri" panose="020F0502020204030204" pitchFamily="34" charset="0"/>
              </a:rPr>
              <a:t>Specs.</a:t>
            </a:r>
            <a:endParaRPr lang="zh-CN" altLang="en-US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0" name="文本框 89">
            <a:extLst>
              <a:ext uri="{FF2B5EF4-FFF2-40B4-BE49-F238E27FC236}">
                <a16:creationId xmlns:a16="http://schemas.microsoft.com/office/drawing/2014/main" id="{DDA5743B-EED6-4DDC-9F2E-7E6009EE14F5}"/>
              </a:ext>
            </a:extLst>
          </p:cNvPr>
          <p:cNvSpPr txBox="1"/>
          <p:nvPr/>
        </p:nvSpPr>
        <p:spPr>
          <a:xfrm>
            <a:off x="1937152" y="4771797"/>
            <a:ext cx="14419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latin typeface="Calibri" panose="020F0502020204030204" pitchFamily="34" charset="0"/>
                <a:cs typeface="Calibri" panose="020F0502020204030204" pitchFamily="34" charset="0"/>
              </a:rPr>
              <a:t>GPU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7" name="矩形: 圆角 66">
            <a:extLst>
              <a:ext uri="{FF2B5EF4-FFF2-40B4-BE49-F238E27FC236}">
                <a16:creationId xmlns:a16="http://schemas.microsoft.com/office/drawing/2014/main" id="{3994E80C-D61F-424E-ACFD-45FCDF1D33BD}"/>
              </a:ext>
            </a:extLst>
          </p:cNvPr>
          <p:cNvSpPr/>
          <p:nvPr/>
        </p:nvSpPr>
        <p:spPr>
          <a:xfrm>
            <a:off x="5625444" y="2130511"/>
            <a:ext cx="2231481" cy="863970"/>
          </a:xfrm>
          <a:prstGeom prst="roundRect">
            <a:avLst/>
          </a:prstGeom>
          <a:solidFill>
            <a:srgbClr val="023057"/>
          </a:solidFill>
          <a:ln w="1905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Feature Extraction</a:t>
            </a:r>
          </a:p>
          <a:p>
            <a:pPr algn="ctr"/>
            <a:r>
              <a:rPr lang="en-US" altLang="zh-CN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&amp; Aggregation</a:t>
            </a:r>
            <a:endParaRPr lang="zh-CN" alt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7" name="Module:noise-removal">
            <a:extLst>
              <a:ext uri="{FF2B5EF4-FFF2-40B4-BE49-F238E27FC236}">
                <a16:creationId xmlns:a16="http://schemas.microsoft.com/office/drawing/2014/main" id="{E4A46185-D498-405B-AFEF-14C823C4582E}"/>
              </a:ext>
            </a:extLst>
          </p:cNvPr>
          <p:cNvSpPr/>
          <p:nvPr/>
        </p:nvSpPr>
        <p:spPr>
          <a:xfrm>
            <a:off x="3288238" y="5596181"/>
            <a:ext cx="1795723" cy="863970"/>
          </a:xfrm>
          <a:prstGeom prst="roundRect">
            <a:avLst/>
          </a:prstGeom>
          <a:solidFill>
            <a:srgbClr val="023057"/>
          </a:solidFill>
          <a:ln w="1905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Noise </a:t>
            </a:r>
          </a:p>
          <a:p>
            <a:pPr algn="ctr"/>
            <a:r>
              <a:rPr lang="en-US" altLang="zh-CN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Removal</a:t>
            </a:r>
          </a:p>
        </p:txBody>
      </p:sp>
      <p:sp>
        <p:nvSpPr>
          <p:cNvPr id="71" name="Module:noise-removal">
            <a:extLst>
              <a:ext uri="{FF2B5EF4-FFF2-40B4-BE49-F238E27FC236}">
                <a16:creationId xmlns:a16="http://schemas.microsoft.com/office/drawing/2014/main" id="{0C17C9C2-9657-4688-8822-D80322FE32F5}"/>
              </a:ext>
            </a:extLst>
          </p:cNvPr>
          <p:cNvSpPr/>
          <p:nvPr/>
        </p:nvSpPr>
        <p:spPr>
          <a:xfrm>
            <a:off x="3287835" y="2130511"/>
            <a:ext cx="1796125" cy="863970"/>
          </a:xfrm>
          <a:prstGeom prst="roundRect">
            <a:avLst/>
          </a:prstGeom>
          <a:solidFill>
            <a:srgbClr val="023057"/>
          </a:solidFill>
          <a:ln w="1905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Noise Removal</a:t>
            </a:r>
          </a:p>
        </p:txBody>
      </p:sp>
      <p:cxnSp>
        <p:nvCxnSpPr>
          <p:cNvPr id="74" name="直接箭头连接符 73">
            <a:extLst>
              <a:ext uri="{FF2B5EF4-FFF2-40B4-BE49-F238E27FC236}">
                <a16:creationId xmlns:a16="http://schemas.microsoft.com/office/drawing/2014/main" id="{0F7C464D-312F-4C0B-A63D-004B36F61F00}"/>
              </a:ext>
            </a:extLst>
          </p:cNvPr>
          <p:cNvCxnSpPr>
            <a:cxnSpLocks/>
            <a:stCxn id="110" idx="3"/>
            <a:endCxn id="71" idx="1"/>
          </p:cNvCxnSpPr>
          <p:nvPr/>
        </p:nvCxnSpPr>
        <p:spPr>
          <a:xfrm flipV="1">
            <a:off x="3087955" y="2562496"/>
            <a:ext cx="199880" cy="0"/>
          </a:xfrm>
          <a:prstGeom prst="straightConnector1">
            <a:avLst/>
          </a:prstGeom>
          <a:solidFill>
            <a:srgbClr val="023057"/>
          </a:solidFill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直接箭头连接符 94">
            <a:extLst>
              <a:ext uri="{FF2B5EF4-FFF2-40B4-BE49-F238E27FC236}">
                <a16:creationId xmlns:a16="http://schemas.microsoft.com/office/drawing/2014/main" id="{18771065-DDE3-4E76-A300-3B1E55B44DD8}"/>
              </a:ext>
            </a:extLst>
          </p:cNvPr>
          <p:cNvCxnSpPr>
            <a:cxnSpLocks/>
            <a:stCxn id="71" idx="3"/>
            <a:endCxn id="67" idx="1"/>
          </p:cNvCxnSpPr>
          <p:nvPr/>
        </p:nvCxnSpPr>
        <p:spPr>
          <a:xfrm>
            <a:off x="5083960" y="2562496"/>
            <a:ext cx="541484" cy="0"/>
          </a:xfrm>
          <a:prstGeom prst="straightConnector1">
            <a:avLst/>
          </a:prstGeom>
          <a:solidFill>
            <a:srgbClr val="023057"/>
          </a:solidFill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矩形: 圆角 68">
            <a:extLst>
              <a:ext uri="{FF2B5EF4-FFF2-40B4-BE49-F238E27FC236}">
                <a16:creationId xmlns:a16="http://schemas.microsoft.com/office/drawing/2014/main" id="{85F53E00-F490-4D5C-94CF-70F62ADCC019}"/>
              </a:ext>
            </a:extLst>
          </p:cNvPr>
          <p:cNvSpPr/>
          <p:nvPr/>
        </p:nvSpPr>
        <p:spPr>
          <a:xfrm>
            <a:off x="5625444" y="3191629"/>
            <a:ext cx="2231481" cy="700515"/>
          </a:xfrm>
          <a:prstGeom prst="roundRect">
            <a:avLst/>
          </a:prstGeom>
          <a:solidFill>
            <a:schemeClr val="bg2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latin typeface="Calibri" panose="020F0502020204030204" pitchFamily="34" charset="0"/>
                <a:cs typeface="Calibri" panose="020F0502020204030204" pitchFamily="34" charset="0"/>
              </a:rPr>
              <a:t>Model Training</a:t>
            </a:r>
          </a:p>
        </p:txBody>
      </p:sp>
      <p:cxnSp>
        <p:nvCxnSpPr>
          <p:cNvPr id="96" name="直接箭头连接符 95">
            <a:extLst>
              <a:ext uri="{FF2B5EF4-FFF2-40B4-BE49-F238E27FC236}">
                <a16:creationId xmlns:a16="http://schemas.microsoft.com/office/drawing/2014/main" id="{4A2FD967-7245-4C9F-A8EE-D516E73FD6A1}"/>
              </a:ext>
            </a:extLst>
          </p:cNvPr>
          <p:cNvCxnSpPr>
            <a:cxnSpLocks/>
            <a:stCxn id="67" idx="2"/>
            <a:endCxn id="69" idx="0"/>
          </p:cNvCxnSpPr>
          <p:nvPr/>
        </p:nvCxnSpPr>
        <p:spPr>
          <a:xfrm>
            <a:off x="6741185" y="2994481"/>
            <a:ext cx="0" cy="19714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矩形: 圆角 65">
            <a:extLst>
              <a:ext uri="{FF2B5EF4-FFF2-40B4-BE49-F238E27FC236}">
                <a16:creationId xmlns:a16="http://schemas.microsoft.com/office/drawing/2014/main" id="{00C71200-FFCE-4A8B-B740-FFF7B77FE893}"/>
              </a:ext>
            </a:extLst>
          </p:cNvPr>
          <p:cNvSpPr/>
          <p:nvPr/>
        </p:nvSpPr>
        <p:spPr>
          <a:xfrm>
            <a:off x="5625444" y="5596181"/>
            <a:ext cx="2231481" cy="863970"/>
          </a:xfrm>
          <a:prstGeom prst="roundRect">
            <a:avLst/>
          </a:prstGeom>
          <a:solidFill>
            <a:srgbClr val="023057"/>
          </a:solidFill>
          <a:ln w="1905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Feature Extraction</a:t>
            </a:r>
          </a:p>
          <a:p>
            <a:pPr algn="ctr"/>
            <a:r>
              <a:rPr lang="en-US" altLang="zh-CN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&amp; Aggregation</a:t>
            </a:r>
            <a:endParaRPr lang="zh-CN" alt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80" name="直接箭头连接符 79">
            <a:extLst>
              <a:ext uri="{FF2B5EF4-FFF2-40B4-BE49-F238E27FC236}">
                <a16:creationId xmlns:a16="http://schemas.microsoft.com/office/drawing/2014/main" id="{2A6F9E3A-AA61-47F9-91D1-6985EAA77714}"/>
              </a:ext>
            </a:extLst>
          </p:cNvPr>
          <p:cNvCxnSpPr>
            <a:cxnSpLocks/>
            <a:stCxn id="111" idx="3"/>
            <a:endCxn id="77" idx="1"/>
          </p:cNvCxnSpPr>
          <p:nvPr/>
        </p:nvCxnSpPr>
        <p:spPr>
          <a:xfrm>
            <a:off x="2628239" y="6028165"/>
            <a:ext cx="659999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直接箭头连接符 96">
            <a:extLst>
              <a:ext uri="{FF2B5EF4-FFF2-40B4-BE49-F238E27FC236}">
                <a16:creationId xmlns:a16="http://schemas.microsoft.com/office/drawing/2014/main" id="{D01F90C1-29F2-4968-A72F-DD7EA4506545}"/>
              </a:ext>
            </a:extLst>
          </p:cNvPr>
          <p:cNvCxnSpPr>
            <a:cxnSpLocks/>
            <a:stCxn id="77" idx="3"/>
          </p:cNvCxnSpPr>
          <p:nvPr/>
        </p:nvCxnSpPr>
        <p:spPr>
          <a:xfrm flipV="1">
            <a:off x="5083964" y="6028165"/>
            <a:ext cx="541480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直接箭头连接符 97">
            <a:extLst>
              <a:ext uri="{FF2B5EF4-FFF2-40B4-BE49-F238E27FC236}">
                <a16:creationId xmlns:a16="http://schemas.microsoft.com/office/drawing/2014/main" id="{75B290C3-086F-411D-A827-1EECC305E75E}"/>
              </a:ext>
            </a:extLst>
          </p:cNvPr>
          <p:cNvCxnSpPr>
            <a:cxnSpLocks/>
            <a:stCxn id="66" idx="0"/>
            <a:endCxn id="82" idx="2"/>
          </p:cNvCxnSpPr>
          <p:nvPr/>
        </p:nvCxnSpPr>
        <p:spPr>
          <a:xfrm flipH="1" flipV="1">
            <a:off x="6741183" y="5428946"/>
            <a:ext cx="2" cy="16723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CB95EA2D-07F7-461C-88FF-FD41A735F234}"/>
              </a:ext>
            </a:extLst>
          </p:cNvPr>
          <p:cNvGrpSpPr/>
          <p:nvPr/>
        </p:nvGrpSpPr>
        <p:grpSpPr>
          <a:xfrm>
            <a:off x="1195023" y="4699700"/>
            <a:ext cx="1472394" cy="1737814"/>
            <a:chOff x="2062767" y="4699700"/>
            <a:chExt cx="1550271" cy="1737814"/>
          </a:xfrm>
        </p:grpSpPr>
        <p:pic>
          <p:nvPicPr>
            <p:cNvPr id="68" name="图形 67">
              <a:extLst>
                <a:ext uri="{FF2B5EF4-FFF2-40B4-BE49-F238E27FC236}">
                  <a16:creationId xmlns:a16="http://schemas.microsoft.com/office/drawing/2014/main" id="{B541FB82-E908-4931-AFBE-8F71B949151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187414" y="4699700"/>
              <a:ext cx="826410" cy="877724"/>
            </a:xfrm>
            <a:prstGeom prst="rect">
              <a:avLst/>
            </a:prstGeom>
          </p:spPr>
        </p:pic>
        <p:sp>
          <p:nvSpPr>
            <p:cNvPr id="79" name="文本框 78">
              <a:extLst>
                <a:ext uri="{FF2B5EF4-FFF2-40B4-BE49-F238E27FC236}">
                  <a16:creationId xmlns:a16="http://schemas.microsoft.com/office/drawing/2014/main" id="{1667C191-34D5-4276-A859-A76B4C4F123D}"/>
                </a:ext>
              </a:extLst>
            </p:cNvPr>
            <p:cNvSpPr txBox="1"/>
            <p:nvPr/>
          </p:nvSpPr>
          <p:spPr>
            <a:xfrm>
              <a:off x="2825959" y="5795612"/>
              <a:ext cx="787079" cy="6088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2000"/>
                </a:lnSpc>
              </a:pPr>
              <a:r>
                <a:rPr lang="en-US" altLang="zh-CN" b="1" dirty="0">
                  <a:latin typeface="Calibri" panose="020F0502020204030204" pitchFamily="34" charset="0"/>
                  <a:cs typeface="Calibri" panose="020F0502020204030204" pitchFamily="34" charset="0"/>
                </a:rPr>
                <a:t>Test</a:t>
              </a:r>
            </a:p>
            <a:p>
              <a:pPr algn="ctr">
                <a:lnSpc>
                  <a:spcPts val="2000"/>
                </a:lnSpc>
              </a:pPr>
              <a:r>
                <a:rPr lang="en-US" altLang="zh-CN" b="1" dirty="0">
                  <a:latin typeface="Calibri" panose="020F0502020204030204" pitchFamily="34" charset="0"/>
                  <a:cs typeface="Calibri" panose="020F0502020204030204" pitchFamily="34" charset="0"/>
                </a:rPr>
                <a:t>Data</a:t>
              </a:r>
              <a:endParaRPr lang="zh-CN" alt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91" name="组合 90">
              <a:extLst>
                <a:ext uri="{FF2B5EF4-FFF2-40B4-BE49-F238E27FC236}">
                  <a16:creationId xmlns:a16="http://schemas.microsoft.com/office/drawing/2014/main" id="{000E5F7E-E03C-4AE5-902F-AD3647784387}"/>
                </a:ext>
              </a:extLst>
            </p:cNvPr>
            <p:cNvGrpSpPr/>
            <p:nvPr/>
          </p:nvGrpSpPr>
          <p:grpSpPr>
            <a:xfrm>
              <a:off x="2333175" y="5805484"/>
              <a:ext cx="575894" cy="508551"/>
              <a:chOff x="6043320" y="4152359"/>
              <a:chExt cx="721617" cy="590107"/>
            </a:xfrm>
          </p:grpSpPr>
          <p:pic>
            <p:nvPicPr>
              <p:cNvPr id="92" name="图片 91">
                <a:extLst>
                  <a:ext uri="{FF2B5EF4-FFF2-40B4-BE49-F238E27FC236}">
                    <a16:creationId xmlns:a16="http://schemas.microsoft.com/office/drawing/2014/main" id="{5F759B72-B17F-4DDC-9E05-1692C9E4E6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grayscl/>
              </a:blip>
              <a:stretch>
                <a:fillRect/>
              </a:stretch>
            </p:blipFill>
            <p:spPr>
              <a:xfrm>
                <a:off x="6043320" y="4152359"/>
                <a:ext cx="532719" cy="401209"/>
              </a:xfrm>
              <a:prstGeom prst="rect">
                <a:avLst/>
              </a:prstGeom>
              <a:solidFill>
                <a:schemeClr val="accent6"/>
              </a:solidFill>
              <a:ln w="38100">
                <a:solidFill>
                  <a:schemeClr val="tx1"/>
                </a:solidFill>
              </a:ln>
            </p:spPr>
          </p:pic>
          <p:pic>
            <p:nvPicPr>
              <p:cNvPr id="93" name="图片 92">
                <a:extLst>
                  <a:ext uri="{FF2B5EF4-FFF2-40B4-BE49-F238E27FC236}">
                    <a16:creationId xmlns:a16="http://schemas.microsoft.com/office/drawing/2014/main" id="{001899C3-2299-4C4D-8928-8F8BC3970B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grayscl/>
              </a:blip>
              <a:stretch>
                <a:fillRect/>
              </a:stretch>
            </p:blipFill>
            <p:spPr>
              <a:xfrm>
                <a:off x="6137769" y="4246808"/>
                <a:ext cx="532719" cy="401209"/>
              </a:xfrm>
              <a:prstGeom prst="rect">
                <a:avLst/>
              </a:prstGeom>
              <a:solidFill>
                <a:schemeClr val="accent6"/>
              </a:solidFill>
              <a:ln w="38100">
                <a:solidFill>
                  <a:schemeClr val="tx1"/>
                </a:solidFill>
              </a:ln>
            </p:spPr>
          </p:pic>
          <p:pic>
            <p:nvPicPr>
              <p:cNvPr id="94" name="图片 93">
                <a:extLst>
                  <a:ext uri="{FF2B5EF4-FFF2-40B4-BE49-F238E27FC236}">
                    <a16:creationId xmlns:a16="http://schemas.microsoft.com/office/drawing/2014/main" id="{B6DC87BA-B701-49D6-8374-A11D963A19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grayscl/>
              </a:blip>
              <a:stretch>
                <a:fillRect/>
              </a:stretch>
            </p:blipFill>
            <p:spPr>
              <a:xfrm>
                <a:off x="6232218" y="4341257"/>
                <a:ext cx="532719" cy="401209"/>
              </a:xfrm>
              <a:prstGeom prst="rect">
                <a:avLst/>
              </a:prstGeom>
              <a:solidFill>
                <a:schemeClr val="accent6"/>
              </a:solidFill>
              <a:ln w="38100">
                <a:solidFill>
                  <a:schemeClr val="tx1"/>
                </a:solidFill>
              </a:ln>
            </p:spPr>
          </p:pic>
        </p:grpSp>
        <p:sp>
          <p:nvSpPr>
            <p:cNvPr id="111" name="对话气泡: 圆角矩形 110">
              <a:extLst>
                <a:ext uri="{FF2B5EF4-FFF2-40B4-BE49-F238E27FC236}">
                  <a16:creationId xmlns:a16="http://schemas.microsoft.com/office/drawing/2014/main" id="{94D0949B-7A1F-4FAC-A62D-447F09DE95E5}"/>
                </a:ext>
              </a:extLst>
            </p:cNvPr>
            <p:cNvSpPr/>
            <p:nvPr/>
          </p:nvSpPr>
          <p:spPr>
            <a:xfrm>
              <a:off x="2062767" y="5618816"/>
              <a:ext cx="1509021" cy="818698"/>
            </a:xfrm>
            <a:prstGeom prst="wedgeRoundRectCallout">
              <a:avLst>
                <a:gd name="adj1" fmla="val -20963"/>
                <a:gd name="adj2" fmla="val -60243"/>
                <a:gd name="adj3" fmla="val 16667"/>
              </a:avLst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cxnSp>
        <p:nvCxnSpPr>
          <p:cNvPr id="118" name="连接符: 肘形 117">
            <a:extLst>
              <a:ext uri="{FF2B5EF4-FFF2-40B4-BE49-F238E27FC236}">
                <a16:creationId xmlns:a16="http://schemas.microsoft.com/office/drawing/2014/main" id="{E99981AE-CAC8-4A4B-B61F-140434996BA6}"/>
              </a:ext>
            </a:extLst>
          </p:cNvPr>
          <p:cNvCxnSpPr>
            <a:cxnSpLocks/>
            <a:stCxn id="75" idx="3"/>
          </p:cNvCxnSpPr>
          <p:nvPr/>
        </p:nvCxnSpPr>
        <p:spPr>
          <a:xfrm flipV="1">
            <a:off x="5319437" y="2724394"/>
            <a:ext cx="306008" cy="817494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连接符: 肘形 118">
            <a:extLst>
              <a:ext uri="{FF2B5EF4-FFF2-40B4-BE49-F238E27FC236}">
                <a16:creationId xmlns:a16="http://schemas.microsoft.com/office/drawing/2014/main" id="{B0DEB512-62C8-477D-A30B-3D3C05A7F8D7}"/>
              </a:ext>
            </a:extLst>
          </p:cNvPr>
          <p:cNvCxnSpPr>
            <a:cxnSpLocks/>
            <a:stCxn id="81" idx="3"/>
          </p:cNvCxnSpPr>
          <p:nvPr/>
        </p:nvCxnSpPr>
        <p:spPr>
          <a:xfrm>
            <a:off x="5317851" y="5078689"/>
            <a:ext cx="307593" cy="784546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矩形: 圆角 81">
            <a:extLst>
              <a:ext uri="{FF2B5EF4-FFF2-40B4-BE49-F238E27FC236}">
                <a16:creationId xmlns:a16="http://schemas.microsoft.com/office/drawing/2014/main" id="{A8B058DE-E70E-47B1-80CD-30C00B32DBFD}"/>
              </a:ext>
            </a:extLst>
          </p:cNvPr>
          <p:cNvSpPr/>
          <p:nvPr/>
        </p:nvSpPr>
        <p:spPr>
          <a:xfrm>
            <a:off x="5625442" y="4728431"/>
            <a:ext cx="2231481" cy="700515"/>
          </a:xfrm>
          <a:prstGeom prst="roundRect">
            <a:avLst/>
          </a:prstGeom>
          <a:solidFill>
            <a:schemeClr val="bg2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latin typeface="Calibri" panose="020F0502020204030204" pitchFamily="34" charset="0"/>
                <a:cs typeface="Calibri" panose="020F0502020204030204" pitchFamily="34" charset="0"/>
              </a:rPr>
              <a:t>Model Inference</a:t>
            </a:r>
          </a:p>
        </p:txBody>
      </p:sp>
      <p:grpSp>
        <p:nvGrpSpPr>
          <p:cNvPr id="38" name="组合 37">
            <a:extLst>
              <a:ext uri="{FF2B5EF4-FFF2-40B4-BE49-F238E27FC236}">
                <a16:creationId xmlns:a16="http://schemas.microsoft.com/office/drawing/2014/main" id="{949872E7-D942-4C84-ABF1-E23358712916}"/>
              </a:ext>
            </a:extLst>
          </p:cNvPr>
          <p:cNvGrpSpPr/>
          <p:nvPr/>
        </p:nvGrpSpPr>
        <p:grpSpPr>
          <a:xfrm>
            <a:off x="5852385" y="3892144"/>
            <a:ext cx="1725676" cy="821237"/>
            <a:chOff x="5852385" y="3892144"/>
            <a:chExt cx="1725676" cy="821237"/>
          </a:xfrm>
        </p:grpSpPr>
        <p:sp>
          <p:nvSpPr>
            <p:cNvPr id="84" name="箭头: 虚尾 83">
              <a:extLst>
                <a:ext uri="{FF2B5EF4-FFF2-40B4-BE49-F238E27FC236}">
                  <a16:creationId xmlns:a16="http://schemas.microsoft.com/office/drawing/2014/main" id="{C081A454-9362-4BE3-8E15-F2741F2AF16A}"/>
                </a:ext>
              </a:extLst>
            </p:cNvPr>
            <p:cNvSpPr/>
            <p:nvPr/>
          </p:nvSpPr>
          <p:spPr>
            <a:xfrm rot="5400000">
              <a:off x="6352513" y="3994552"/>
              <a:ext cx="821237" cy="616421"/>
            </a:xfrm>
            <a:prstGeom prst="stripedRightArrow">
              <a:avLst>
                <a:gd name="adj1" fmla="val 45443"/>
                <a:gd name="adj2" fmla="val 22507"/>
              </a:avLst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0" name="矩形 119">
              <a:extLst>
                <a:ext uri="{FF2B5EF4-FFF2-40B4-BE49-F238E27FC236}">
                  <a16:creationId xmlns:a16="http://schemas.microsoft.com/office/drawing/2014/main" id="{E547E793-C1CF-4455-8F35-777331186981}"/>
                </a:ext>
              </a:extLst>
            </p:cNvPr>
            <p:cNvSpPr/>
            <p:nvPr/>
          </p:nvSpPr>
          <p:spPr>
            <a:xfrm>
              <a:off x="5852385" y="4074870"/>
              <a:ext cx="1725676" cy="38683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b="1" i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Trained Model</a:t>
              </a:r>
              <a:endParaRPr lang="zh-CN" altLang="en-US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40" name="组合 39">
            <a:extLst>
              <a:ext uri="{FF2B5EF4-FFF2-40B4-BE49-F238E27FC236}">
                <a16:creationId xmlns:a16="http://schemas.microsoft.com/office/drawing/2014/main" id="{AA859BDB-702E-4704-A599-2DF75BA1BD83}"/>
              </a:ext>
            </a:extLst>
          </p:cNvPr>
          <p:cNvGrpSpPr/>
          <p:nvPr/>
        </p:nvGrpSpPr>
        <p:grpSpPr>
          <a:xfrm>
            <a:off x="1056354" y="1787220"/>
            <a:ext cx="2038939" cy="2299908"/>
            <a:chOff x="1056354" y="1787220"/>
            <a:chExt cx="2038939" cy="2299908"/>
          </a:xfrm>
        </p:grpSpPr>
        <p:grpSp>
          <p:nvGrpSpPr>
            <p:cNvPr id="27" name="组合 26">
              <a:extLst>
                <a:ext uri="{FF2B5EF4-FFF2-40B4-BE49-F238E27FC236}">
                  <a16:creationId xmlns:a16="http://schemas.microsoft.com/office/drawing/2014/main" id="{217F6563-6B9C-4527-B2DE-69D605E685F6}"/>
                </a:ext>
              </a:extLst>
            </p:cNvPr>
            <p:cNvGrpSpPr/>
            <p:nvPr/>
          </p:nvGrpSpPr>
          <p:grpSpPr>
            <a:xfrm>
              <a:off x="1056354" y="1787220"/>
              <a:ext cx="2038939" cy="1340703"/>
              <a:chOff x="1916764" y="1787220"/>
              <a:chExt cx="2146782" cy="1340703"/>
            </a:xfrm>
          </p:grpSpPr>
          <p:sp>
            <p:nvSpPr>
              <p:cNvPr id="73" name="文本框 72">
                <a:extLst>
                  <a:ext uri="{FF2B5EF4-FFF2-40B4-BE49-F238E27FC236}">
                    <a16:creationId xmlns:a16="http://schemas.microsoft.com/office/drawing/2014/main" id="{202DF6DB-1AD7-42F3-B34B-DAA65C1E21C8}"/>
                  </a:ext>
                </a:extLst>
              </p:cNvPr>
              <p:cNvSpPr txBox="1"/>
              <p:nvPr/>
            </p:nvSpPr>
            <p:spPr>
              <a:xfrm>
                <a:off x="2316522" y="1787220"/>
                <a:ext cx="149253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Train Data</a:t>
                </a:r>
                <a:endParaRPr lang="zh-CN" alt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9" name="文本框 98">
                <a:extLst>
                  <a:ext uri="{FF2B5EF4-FFF2-40B4-BE49-F238E27FC236}">
                    <a16:creationId xmlns:a16="http://schemas.microsoft.com/office/drawing/2014/main" id="{095EE69E-B746-4867-AE77-38224086711A}"/>
                  </a:ext>
                </a:extLst>
              </p:cNvPr>
              <p:cNvSpPr txBox="1"/>
              <p:nvPr/>
            </p:nvSpPr>
            <p:spPr>
              <a:xfrm>
                <a:off x="2753836" y="2278323"/>
                <a:ext cx="66891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…</a:t>
                </a:r>
                <a:endParaRPr lang="zh-CN" altLang="en-US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100" name="组合 99">
                <a:extLst>
                  <a:ext uri="{FF2B5EF4-FFF2-40B4-BE49-F238E27FC236}">
                    <a16:creationId xmlns:a16="http://schemas.microsoft.com/office/drawing/2014/main" id="{AA59F09C-1E2E-4765-AEAB-AC43C0532DAF}"/>
                  </a:ext>
                </a:extLst>
              </p:cNvPr>
              <p:cNvGrpSpPr/>
              <p:nvPr/>
            </p:nvGrpSpPr>
            <p:grpSpPr>
              <a:xfrm>
                <a:off x="2193129" y="2216691"/>
                <a:ext cx="575894" cy="508551"/>
                <a:chOff x="6043320" y="4152359"/>
                <a:chExt cx="721617" cy="590107"/>
              </a:xfrm>
            </p:grpSpPr>
            <p:pic>
              <p:nvPicPr>
                <p:cNvPr id="101" name="图片 100">
                  <a:extLst>
                    <a:ext uri="{FF2B5EF4-FFF2-40B4-BE49-F238E27FC236}">
                      <a16:creationId xmlns:a16="http://schemas.microsoft.com/office/drawing/2014/main" id="{7E64B82C-98A1-45D0-B2C0-6415FC10F41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grayscl/>
                </a:blip>
                <a:stretch>
                  <a:fillRect/>
                </a:stretch>
              </p:blipFill>
              <p:spPr>
                <a:xfrm>
                  <a:off x="6043320" y="4152359"/>
                  <a:ext cx="532719" cy="401209"/>
                </a:xfrm>
                <a:prstGeom prst="rect">
                  <a:avLst/>
                </a:prstGeom>
                <a:solidFill>
                  <a:schemeClr val="accent6"/>
                </a:solidFill>
                <a:ln w="38100">
                  <a:solidFill>
                    <a:schemeClr val="tx1"/>
                  </a:solidFill>
                </a:ln>
              </p:spPr>
            </p:pic>
            <p:pic>
              <p:nvPicPr>
                <p:cNvPr id="102" name="图片 101">
                  <a:extLst>
                    <a:ext uri="{FF2B5EF4-FFF2-40B4-BE49-F238E27FC236}">
                      <a16:creationId xmlns:a16="http://schemas.microsoft.com/office/drawing/2014/main" id="{B6436917-5863-4578-98DF-4B314B0CC01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grayscl/>
                </a:blip>
                <a:stretch>
                  <a:fillRect/>
                </a:stretch>
              </p:blipFill>
              <p:spPr>
                <a:xfrm>
                  <a:off x="6137769" y="4246808"/>
                  <a:ext cx="532719" cy="401209"/>
                </a:xfrm>
                <a:prstGeom prst="rect">
                  <a:avLst/>
                </a:prstGeom>
                <a:solidFill>
                  <a:schemeClr val="accent6"/>
                </a:solidFill>
                <a:ln w="38100">
                  <a:solidFill>
                    <a:schemeClr val="tx1"/>
                  </a:solidFill>
                </a:ln>
              </p:spPr>
            </p:pic>
            <p:pic>
              <p:nvPicPr>
                <p:cNvPr id="103" name="图片 102">
                  <a:extLst>
                    <a:ext uri="{FF2B5EF4-FFF2-40B4-BE49-F238E27FC236}">
                      <a16:creationId xmlns:a16="http://schemas.microsoft.com/office/drawing/2014/main" id="{1BCDAEE6-8014-4698-8177-AC875931E0D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grayscl/>
                </a:blip>
                <a:stretch>
                  <a:fillRect/>
                </a:stretch>
              </p:blipFill>
              <p:spPr>
                <a:xfrm>
                  <a:off x="6232218" y="4341257"/>
                  <a:ext cx="532719" cy="401209"/>
                </a:xfrm>
                <a:prstGeom prst="rect">
                  <a:avLst/>
                </a:prstGeom>
                <a:solidFill>
                  <a:schemeClr val="accent6"/>
                </a:solidFill>
                <a:ln w="38100">
                  <a:solidFill>
                    <a:schemeClr val="tx1"/>
                  </a:solidFill>
                </a:ln>
              </p:spPr>
            </p:pic>
          </p:grpSp>
          <p:grpSp>
            <p:nvGrpSpPr>
              <p:cNvPr id="104" name="组合 103">
                <a:extLst>
                  <a:ext uri="{FF2B5EF4-FFF2-40B4-BE49-F238E27FC236}">
                    <a16:creationId xmlns:a16="http://schemas.microsoft.com/office/drawing/2014/main" id="{02D95D78-515B-4EEE-93A2-848942915204}"/>
                  </a:ext>
                </a:extLst>
              </p:cNvPr>
              <p:cNvGrpSpPr/>
              <p:nvPr/>
            </p:nvGrpSpPr>
            <p:grpSpPr>
              <a:xfrm>
                <a:off x="3146146" y="2216691"/>
                <a:ext cx="575894" cy="508551"/>
                <a:chOff x="6043320" y="4152359"/>
                <a:chExt cx="721617" cy="590107"/>
              </a:xfrm>
            </p:grpSpPr>
            <p:pic>
              <p:nvPicPr>
                <p:cNvPr id="105" name="图片 104">
                  <a:extLst>
                    <a:ext uri="{FF2B5EF4-FFF2-40B4-BE49-F238E27FC236}">
                      <a16:creationId xmlns:a16="http://schemas.microsoft.com/office/drawing/2014/main" id="{CCE8D058-7EFF-4410-B218-2D07501D665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grayscl/>
                </a:blip>
                <a:stretch>
                  <a:fillRect/>
                </a:stretch>
              </p:blipFill>
              <p:spPr>
                <a:xfrm>
                  <a:off x="6043320" y="4152359"/>
                  <a:ext cx="532719" cy="401209"/>
                </a:xfrm>
                <a:prstGeom prst="rect">
                  <a:avLst/>
                </a:prstGeom>
                <a:solidFill>
                  <a:schemeClr val="accent6"/>
                </a:solidFill>
                <a:ln w="38100">
                  <a:solidFill>
                    <a:schemeClr val="tx1"/>
                  </a:solidFill>
                </a:ln>
              </p:spPr>
            </p:pic>
            <p:pic>
              <p:nvPicPr>
                <p:cNvPr id="106" name="图片 105">
                  <a:extLst>
                    <a:ext uri="{FF2B5EF4-FFF2-40B4-BE49-F238E27FC236}">
                      <a16:creationId xmlns:a16="http://schemas.microsoft.com/office/drawing/2014/main" id="{A9806062-62B6-4D93-8761-9F9EE6099C2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grayscl/>
                </a:blip>
                <a:stretch>
                  <a:fillRect/>
                </a:stretch>
              </p:blipFill>
              <p:spPr>
                <a:xfrm>
                  <a:off x="6137769" y="4246808"/>
                  <a:ext cx="532719" cy="401209"/>
                </a:xfrm>
                <a:prstGeom prst="rect">
                  <a:avLst/>
                </a:prstGeom>
                <a:solidFill>
                  <a:schemeClr val="accent6"/>
                </a:solidFill>
                <a:ln w="38100">
                  <a:solidFill>
                    <a:schemeClr val="tx1"/>
                  </a:solidFill>
                </a:ln>
              </p:spPr>
            </p:pic>
            <p:pic>
              <p:nvPicPr>
                <p:cNvPr id="107" name="图片 106">
                  <a:extLst>
                    <a:ext uri="{FF2B5EF4-FFF2-40B4-BE49-F238E27FC236}">
                      <a16:creationId xmlns:a16="http://schemas.microsoft.com/office/drawing/2014/main" id="{B02719BC-F4F9-485D-9D85-BFA6A68B73B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grayscl/>
                </a:blip>
                <a:stretch>
                  <a:fillRect/>
                </a:stretch>
              </p:blipFill>
              <p:spPr>
                <a:xfrm>
                  <a:off x="6232218" y="4341257"/>
                  <a:ext cx="532719" cy="401209"/>
                </a:xfrm>
                <a:prstGeom prst="rect">
                  <a:avLst/>
                </a:prstGeom>
                <a:solidFill>
                  <a:schemeClr val="accent6"/>
                </a:solidFill>
                <a:ln w="38100">
                  <a:solidFill>
                    <a:schemeClr val="tx1"/>
                  </a:solidFill>
                </a:ln>
              </p:spPr>
            </p:pic>
          </p:grpSp>
          <p:sp>
            <p:nvSpPr>
              <p:cNvPr id="108" name="矩形 107">
                <a:extLst>
                  <a:ext uri="{FF2B5EF4-FFF2-40B4-BE49-F238E27FC236}">
                    <a16:creationId xmlns:a16="http://schemas.microsoft.com/office/drawing/2014/main" id="{A867A1B1-B20C-463D-BDC5-F6DB6A0E569E}"/>
                  </a:ext>
                </a:extLst>
              </p:cNvPr>
              <p:cNvSpPr/>
              <p:nvPr/>
            </p:nvSpPr>
            <p:spPr>
              <a:xfrm>
                <a:off x="1988101" y="2696353"/>
                <a:ext cx="104387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zh-CN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“Benign”</a:t>
                </a:r>
                <a:endParaRPr lang="zh-CN" alt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9" name="矩形 108">
                <a:extLst>
                  <a:ext uri="{FF2B5EF4-FFF2-40B4-BE49-F238E27FC236}">
                    <a16:creationId xmlns:a16="http://schemas.microsoft.com/office/drawing/2014/main" id="{4816BF45-9F65-454D-9B3F-71B773C9E79B}"/>
                  </a:ext>
                </a:extLst>
              </p:cNvPr>
              <p:cNvSpPr/>
              <p:nvPr/>
            </p:nvSpPr>
            <p:spPr>
              <a:xfrm>
                <a:off x="2998960" y="2696353"/>
                <a:ext cx="106458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zh-CN" b="1" dirty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“Mining”</a:t>
                </a:r>
                <a:endParaRPr lang="zh-CN" altLang="en-US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0" name="对话气泡: 圆角矩形 109">
                <a:extLst>
                  <a:ext uri="{FF2B5EF4-FFF2-40B4-BE49-F238E27FC236}">
                    <a16:creationId xmlns:a16="http://schemas.microsoft.com/office/drawing/2014/main" id="{C8924F05-776B-481E-AB77-1476CAE41E29}"/>
                  </a:ext>
                </a:extLst>
              </p:cNvPr>
              <p:cNvSpPr/>
              <p:nvPr/>
            </p:nvSpPr>
            <p:spPr>
              <a:xfrm>
                <a:off x="1916764" y="2128902"/>
                <a:ext cx="2139056" cy="999021"/>
              </a:xfrm>
              <a:prstGeom prst="wedgeRoundRectCallout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121" name="图形 120">
              <a:extLst>
                <a:ext uri="{FF2B5EF4-FFF2-40B4-BE49-F238E27FC236}">
                  <a16:creationId xmlns:a16="http://schemas.microsoft.com/office/drawing/2014/main" id="{26A45BB9-489C-4487-9136-E29FE75B9D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322440" y="3209404"/>
              <a:ext cx="784896" cy="877724"/>
            </a:xfrm>
            <a:prstGeom prst="rect">
              <a:avLst/>
            </a:prstGeom>
          </p:spPr>
        </p:pic>
      </p:grpSp>
      <p:cxnSp>
        <p:nvCxnSpPr>
          <p:cNvPr id="122" name="直接箭头连接符 121">
            <a:extLst>
              <a:ext uri="{FF2B5EF4-FFF2-40B4-BE49-F238E27FC236}">
                <a16:creationId xmlns:a16="http://schemas.microsoft.com/office/drawing/2014/main" id="{41748D61-7E97-4646-92B1-DF50FFBAF4E4}"/>
              </a:ext>
            </a:extLst>
          </p:cNvPr>
          <p:cNvCxnSpPr>
            <a:cxnSpLocks/>
          </p:cNvCxnSpPr>
          <p:nvPr/>
        </p:nvCxnSpPr>
        <p:spPr>
          <a:xfrm>
            <a:off x="2144814" y="5089951"/>
            <a:ext cx="1026660" cy="229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矩形 71">
            <a:extLst>
              <a:ext uri="{FF2B5EF4-FFF2-40B4-BE49-F238E27FC236}">
                <a16:creationId xmlns:a16="http://schemas.microsoft.com/office/drawing/2014/main" id="{CA66A6FB-E57D-4862-9236-636541D0C5C6}"/>
              </a:ext>
            </a:extLst>
          </p:cNvPr>
          <p:cNvSpPr/>
          <p:nvPr/>
        </p:nvSpPr>
        <p:spPr>
          <a:xfrm>
            <a:off x="3092755" y="4744157"/>
            <a:ext cx="2255145" cy="646331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algn="ctr"/>
            <a:r>
              <a:rPr lang="en-US" altLang="zh-CN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Mining  Frequency</a:t>
            </a:r>
          </a:p>
          <a:p>
            <a:pPr algn="ctr"/>
            <a:r>
              <a:rPr lang="en-US" altLang="zh-CN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Identification</a:t>
            </a:r>
            <a:endParaRPr lang="zh-CN" alt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3" name="文本框 122">
            <a:extLst>
              <a:ext uri="{FF2B5EF4-FFF2-40B4-BE49-F238E27FC236}">
                <a16:creationId xmlns:a16="http://schemas.microsoft.com/office/drawing/2014/main" id="{03F5964B-A5F5-4E26-86B8-23BA3074983B}"/>
              </a:ext>
            </a:extLst>
          </p:cNvPr>
          <p:cNvSpPr txBox="1"/>
          <p:nvPr/>
        </p:nvSpPr>
        <p:spPr>
          <a:xfrm>
            <a:off x="7994484" y="1787220"/>
            <a:ext cx="381651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rgbClr val="0230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Solve Challenge 1: </a:t>
            </a:r>
          </a:p>
          <a:p>
            <a:r>
              <a:rPr lang="en-US" altLang="zh-CN" sz="2400" b="1" dirty="0">
                <a:solidFill>
                  <a:srgbClr val="0230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Noisy Magnetic Signals</a:t>
            </a:r>
          </a:p>
        </p:txBody>
      </p:sp>
      <p:sp>
        <p:nvSpPr>
          <p:cNvPr id="124" name="文本框 123">
            <a:extLst>
              <a:ext uri="{FF2B5EF4-FFF2-40B4-BE49-F238E27FC236}">
                <a16:creationId xmlns:a16="http://schemas.microsoft.com/office/drawing/2014/main" id="{B936F6E7-B493-415A-8E28-703E36806302}"/>
              </a:ext>
            </a:extLst>
          </p:cNvPr>
          <p:cNvSpPr txBox="1"/>
          <p:nvPr/>
        </p:nvSpPr>
        <p:spPr>
          <a:xfrm>
            <a:off x="7994484" y="2627924"/>
            <a:ext cx="401310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rgbClr val="FF29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Solve Challenge 2: </a:t>
            </a:r>
          </a:p>
          <a:p>
            <a:r>
              <a:rPr lang="en-US" altLang="zh-CN" sz="2400" b="1" dirty="0">
                <a:solidFill>
                  <a:srgbClr val="FF29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GPU-Dependent Signature</a:t>
            </a:r>
          </a:p>
        </p:txBody>
      </p: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BE52FC21-15D0-49FE-84CD-634EE3B99ACB}"/>
              </a:ext>
            </a:extLst>
          </p:cNvPr>
          <p:cNvGrpSpPr/>
          <p:nvPr/>
        </p:nvGrpSpPr>
        <p:grpSpPr>
          <a:xfrm>
            <a:off x="8054755" y="3648266"/>
            <a:ext cx="1642384" cy="1199143"/>
            <a:chOff x="8909288" y="3324023"/>
            <a:chExt cx="1642384" cy="1199143"/>
          </a:xfrm>
        </p:grpSpPr>
        <p:sp>
          <p:nvSpPr>
            <p:cNvPr id="112" name="思想气泡: 云 111">
              <a:extLst>
                <a:ext uri="{FF2B5EF4-FFF2-40B4-BE49-F238E27FC236}">
                  <a16:creationId xmlns:a16="http://schemas.microsoft.com/office/drawing/2014/main" id="{78C82058-90A5-4995-BCE4-F257CA3CD0FF}"/>
                </a:ext>
              </a:extLst>
            </p:cNvPr>
            <p:cNvSpPr/>
            <p:nvPr/>
          </p:nvSpPr>
          <p:spPr>
            <a:xfrm>
              <a:off x="8909288" y="3324023"/>
              <a:ext cx="1642384" cy="1199143"/>
            </a:xfrm>
            <a:prstGeom prst="cloudCallout">
              <a:avLst>
                <a:gd name="adj1" fmla="val -70046"/>
                <a:gd name="adj2" fmla="val 60405"/>
              </a:avLst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13" name="Picture 20" descr="File:Antu vcs-normal.svg - Wikimedia Commons">
              <a:extLst>
                <a:ext uri="{FF2B5EF4-FFF2-40B4-BE49-F238E27FC236}">
                  <a16:creationId xmlns:a16="http://schemas.microsoft.com/office/drawing/2014/main" id="{8E317B58-6A96-4F9A-8835-0F7BD6E370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11200"/>
                      </a14:imgEffect>
                      <a14:imgEffect>
                        <a14:saturation sat="96000"/>
                      </a14:imgEffect>
                      <a14:imgEffect>
                        <a14:brightnessContrast bright="22000" contrast="-5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99621" y="3435940"/>
              <a:ext cx="316411" cy="3164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4" name="文本框 113">
              <a:extLst>
                <a:ext uri="{FF2B5EF4-FFF2-40B4-BE49-F238E27FC236}">
                  <a16:creationId xmlns:a16="http://schemas.microsoft.com/office/drawing/2014/main" id="{F4650CDB-D52E-4F1D-94BC-D9536E125A33}"/>
                </a:ext>
              </a:extLst>
            </p:cNvPr>
            <p:cNvSpPr txBox="1"/>
            <p:nvPr/>
          </p:nvSpPr>
          <p:spPr>
            <a:xfrm>
              <a:off x="9119440" y="3390172"/>
              <a:ext cx="104590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Benign</a:t>
              </a:r>
              <a:endParaRPr lang="zh-CN" altLang="en-US" sz="20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5" name="文本框 114">
              <a:extLst>
                <a:ext uri="{FF2B5EF4-FFF2-40B4-BE49-F238E27FC236}">
                  <a16:creationId xmlns:a16="http://schemas.microsoft.com/office/drawing/2014/main" id="{3CD246C2-7725-4313-A9E8-58AAF8720F50}"/>
                </a:ext>
              </a:extLst>
            </p:cNvPr>
            <p:cNvSpPr txBox="1"/>
            <p:nvPr/>
          </p:nvSpPr>
          <p:spPr>
            <a:xfrm>
              <a:off x="9077027" y="3947631"/>
              <a:ext cx="1130730" cy="4885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Mining</a:t>
              </a:r>
              <a:endParaRPr lang="zh-CN" altLang="en-US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6" name="文本框 115">
              <a:extLst>
                <a:ext uri="{FF2B5EF4-FFF2-40B4-BE49-F238E27FC236}">
                  <a16:creationId xmlns:a16="http://schemas.microsoft.com/office/drawing/2014/main" id="{577898BD-D793-4817-812E-F123B1A5F7D0}"/>
                </a:ext>
              </a:extLst>
            </p:cNvPr>
            <p:cNvSpPr txBox="1"/>
            <p:nvPr/>
          </p:nvSpPr>
          <p:spPr>
            <a:xfrm>
              <a:off x="9437848" y="3669466"/>
              <a:ext cx="40908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000" b="1" i="1" dirty="0">
                  <a:latin typeface="Calibri" panose="020F0502020204030204" pitchFamily="34" charset="0"/>
                  <a:cs typeface="Calibri" panose="020F0502020204030204" pitchFamily="34" charset="0"/>
                </a:rPr>
                <a:t>or</a:t>
              </a:r>
              <a:endParaRPr lang="zh-CN" altLang="en-US" sz="2000" b="1" i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17" name="图形 116">
              <a:extLst>
                <a:ext uri="{FF2B5EF4-FFF2-40B4-BE49-F238E27FC236}">
                  <a16:creationId xmlns:a16="http://schemas.microsoft.com/office/drawing/2014/main" id="{5F9DED97-8C18-405D-9876-189536E222A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0017219" y="4000444"/>
              <a:ext cx="316411" cy="316412"/>
            </a:xfrm>
            <a:prstGeom prst="rect">
              <a:avLst/>
            </a:prstGeom>
          </p:spPr>
        </p:pic>
      </p:grpSp>
      <p:sp>
        <p:nvSpPr>
          <p:cNvPr id="125" name="文本框 124">
            <a:extLst>
              <a:ext uri="{FF2B5EF4-FFF2-40B4-BE49-F238E27FC236}">
                <a16:creationId xmlns:a16="http://schemas.microsoft.com/office/drawing/2014/main" id="{A3756A80-7EF3-4640-96A7-2FE085BC77B7}"/>
              </a:ext>
            </a:extLst>
          </p:cNvPr>
          <p:cNvSpPr txBox="1"/>
          <p:nvPr/>
        </p:nvSpPr>
        <p:spPr>
          <a:xfrm>
            <a:off x="7994484" y="1789701"/>
            <a:ext cx="38165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Supervised learning</a:t>
            </a:r>
            <a:endParaRPr lang="en-US" altLang="zh-CN" sz="24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7" name="矩形 126">
            <a:extLst>
              <a:ext uri="{FF2B5EF4-FFF2-40B4-BE49-F238E27FC236}">
                <a16:creationId xmlns:a16="http://schemas.microsoft.com/office/drawing/2014/main" id="{4D9213B4-88E2-480E-B5ED-CAE57BDDA444}"/>
              </a:ext>
            </a:extLst>
          </p:cNvPr>
          <p:cNvSpPr/>
          <p:nvPr/>
        </p:nvSpPr>
        <p:spPr>
          <a:xfrm>
            <a:off x="5409219" y="1609092"/>
            <a:ext cx="6012180" cy="4594633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1" name="图形 130">
            <a:extLst>
              <a:ext uri="{FF2B5EF4-FFF2-40B4-BE49-F238E27FC236}">
                <a16:creationId xmlns:a16="http://schemas.microsoft.com/office/drawing/2014/main" id="{7E32685A-17B2-4257-910E-F59697C6D12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571618" y="2307010"/>
            <a:ext cx="2722845" cy="1250208"/>
          </a:xfrm>
          <a:prstGeom prst="rect">
            <a:avLst/>
          </a:prstGeom>
        </p:spPr>
      </p:pic>
      <p:pic>
        <p:nvPicPr>
          <p:cNvPr id="132" name="图形 131">
            <a:extLst>
              <a:ext uri="{FF2B5EF4-FFF2-40B4-BE49-F238E27FC236}">
                <a16:creationId xmlns:a16="http://schemas.microsoft.com/office/drawing/2014/main" id="{8023450B-191C-47EC-A806-C0493769DE7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523519" y="2307010"/>
            <a:ext cx="2945275" cy="1250208"/>
          </a:xfrm>
          <a:prstGeom prst="rect">
            <a:avLst/>
          </a:prstGeom>
        </p:spPr>
      </p:pic>
      <p:sp>
        <p:nvSpPr>
          <p:cNvPr id="133" name="箭头: 右 132">
            <a:extLst>
              <a:ext uri="{FF2B5EF4-FFF2-40B4-BE49-F238E27FC236}">
                <a16:creationId xmlns:a16="http://schemas.microsoft.com/office/drawing/2014/main" id="{E8AD7769-1577-4E26-BC5E-E49248FA2F7D}"/>
              </a:ext>
            </a:extLst>
          </p:cNvPr>
          <p:cNvSpPr/>
          <p:nvPr/>
        </p:nvSpPr>
        <p:spPr>
          <a:xfrm>
            <a:off x="8372269" y="2613475"/>
            <a:ext cx="321797" cy="346893"/>
          </a:xfrm>
          <a:prstGeom prst="rightArrow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4" name="文本框 133">
            <a:extLst>
              <a:ext uri="{FF2B5EF4-FFF2-40B4-BE49-F238E27FC236}">
                <a16:creationId xmlns:a16="http://schemas.microsoft.com/office/drawing/2014/main" id="{DB76D274-599C-4288-89A3-3C061997ED6F}"/>
              </a:ext>
            </a:extLst>
          </p:cNvPr>
          <p:cNvSpPr txBox="1"/>
          <p:nvPr/>
        </p:nvSpPr>
        <p:spPr>
          <a:xfrm>
            <a:off x="8766586" y="1988912"/>
            <a:ext cx="2332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Signal Detrending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6" name="图形 135">
            <a:extLst>
              <a:ext uri="{FF2B5EF4-FFF2-40B4-BE49-F238E27FC236}">
                <a16:creationId xmlns:a16="http://schemas.microsoft.com/office/drawing/2014/main" id="{F6CF3B9D-3FDC-4ADE-A948-E34E5A5C613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571618" y="4597242"/>
            <a:ext cx="2722845" cy="1250208"/>
          </a:xfrm>
          <a:prstGeom prst="rect">
            <a:avLst/>
          </a:prstGeom>
        </p:spPr>
      </p:pic>
      <p:pic>
        <p:nvPicPr>
          <p:cNvPr id="137" name="图形 136">
            <a:extLst>
              <a:ext uri="{FF2B5EF4-FFF2-40B4-BE49-F238E27FC236}">
                <a16:creationId xmlns:a16="http://schemas.microsoft.com/office/drawing/2014/main" id="{CD2465B2-4C15-4688-9D5C-B23A6867585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5523519" y="4597241"/>
            <a:ext cx="2945275" cy="1250208"/>
          </a:xfrm>
          <a:prstGeom prst="rect">
            <a:avLst/>
          </a:prstGeom>
        </p:spPr>
      </p:pic>
      <p:sp>
        <p:nvSpPr>
          <p:cNvPr id="138" name="箭头: 右 137">
            <a:extLst>
              <a:ext uri="{FF2B5EF4-FFF2-40B4-BE49-F238E27FC236}">
                <a16:creationId xmlns:a16="http://schemas.microsoft.com/office/drawing/2014/main" id="{E4CBCF4A-40BC-4F4F-B044-480E41720CA5}"/>
              </a:ext>
            </a:extLst>
          </p:cNvPr>
          <p:cNvSpPr/>
          <p:nvPr/>
        </p:nvSpPr>
        <p:spPr>
          <a:xfrm>
            <a:off x="8372269" y="4902015"/>
            <a:ext cx="321797" cy="346893"/>
          </a:xfrm>
          <a:prstGeom prst="rightArrow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9" name="文本框 138">
            <a:extLst>
              <a:ext uri="{FF2B5EF4-FFF2-40B4-BE49-F238E27FC236}">
                <a16:creationId xmlns:a16="http://schemas.microsoft.com/office/drawing/2014/main" id="{DF65E85E-3555-4AAD-8C7B-F08E621F51D4}"/>
              </a:ext>
            </a:extLst>
          </p:cNvPr>
          <p:cNvSpPr txBox="1"/>
          <p:nvPr/>
        </p:nvSpPr>
        <p:spPr>
          <a:xfrm>
            <a:off x="8565102" y="4271626"/>
            <a:ext cx="27483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Pulse Noise Removal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0" name="直接连接符 139">
            <a:extLst>
              <a:ext uri="{FF2B5EF4-FFF2-40B4-BE49-F238E27FC236}">
                <a16:creationId xmlns:a16="http://schemas.microsoft.com/office/drawing/2014/main" id="{0E6375DE-6EB7-4355-B196-95617D93F846}"/>
              </a:ext>
            </a:extLst>
          </p:cNvPr>
          <p:cNvCxnSpPr>
            <a:cxnSpLocks/>
          </p:cNvCxnSpPr>
          <p:nvPr/>
        </p:nvCxnSpPr>
        <p:spPr>
          <a:xfrm>
            <a:off x="5781402" y="2183618"/>
            <a:ext cx="30909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1" name="文本框 140">
            <a:extLst>
              <a:ext uri="{FF2B5EF4-FFF2-40B4-BE49-F238E27FC236}">
                <a16:creationId xmlns:a16="http://schemas.microsoft.com/office/drawing/2014/main" id="{9CBF969C-F04A-4818-9F29-19B257E17EE3}"/>
              </a:ext>
            </a:extLst>
          </p:cNvPr>
          <p:cNvSpPr txBox="1"/>
          <p:nvPr/>
        </p:nvSpPr>
        <p:spPr>
          <a:xfrm>
            <a:off x="6079645" y="1988912"/>
            <a:ext cx="10109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Trend</a:t>
            </a:r>
            <a:endParaRPr lang="zh-CN" altLang="en-US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2" name="文本框 141">
            <a:extLst>
              <a:ext uri="{FF2B5EF4-FFF2-40B4-BE49-F238E27FC236}">
                <a16:creationId xmlns:a16="http://schemas.microsoft.com/office/drawing/2014/main" id="{BDD49223-CACB-4375-837A-9CC9BF37BE1A}"/>
              </a:ext>
            </a:extLst>
          </p:cNvPr>
          <p:cNvSpPr txBox="1"/>
          <p:nvPr/>
        </p:nvSpPr>
        <p:spPr>
          <a:xfrm>
            <a:off x="6079645" y="4271626"/>
            <a:ext cx="1906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Outlier Region</a:t>
            </a:r>
            <a:endParaRPr lang="zh-CN" altLang="en-US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3" name="矩形 142">
            <a:extLst>
              <a:ext uri="{FF2B5EF4-FFF2-40B4-BE49-F238E27FC236}">
                <a16:creationId xmlns:a16="http://schemas.microsoft.com/office/drawing/2014/main" id="{CDEC8F76-294B-43EB-B7E2-5F06C2438361}"/>
              </a:ext>
            </a:extLst>
          </p:cNvPr>
          <p:cNvSpPr/>
          <p:nvPr/>
        </p:nvSpPr>
        <p:spPr>
          <a:xfrm>
            <a:off x="5781402" y="4330292"/>
            <a:ext cx="252000" cy="252000"/>
          </a:xfrm>
          <a:prstGeom prst="rect">
            <a:avLst/>
          </a:prstGeom>
          <a:solidFill>
            <a:srgbClr val="FF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4" name="文本框 143">
            <a:extLst>
              <a:ext uri="{FF2B5EF4-FFF2-40B4-BE49-F238E27FC236}">
                <a16:creationId xmlns:a16="http://schemas.microsoft.com/office/drawing/2014/main" id="{A9F2E971-4214-4113-9E9A-E82B2DA64681}"/>
              </a:ext>
            </a:extLst>
          </p:cNvPr>
          <p:cNvSpPr txBox="1"/>
          <p:nvPr/>
        </p:nvSpPr>
        <p:spPr>
          <a:xfrm>
            <a:off x="5438855" y="1621427"/>
            <a:ext cx="60723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Level Shift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: caused by both external and internal noises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5" name="文本框 144">
            <a:extLst>
              <a:ext uri="{FF2B5EF4-FFF2-40B4-BE49-F238E27FC236}">
                <a16:creationId xmlns:a16="http://schemas.microsoft.com/office/drawing/2014/main" id="{9B8D28E2-F163-4031-A5D8-7DD1833D9743}"/>
              </a:ext>
            </a:extLst>
          </p:cNvPr>
          <p:cNvSpPr txBox="1"/>
          <p:nvPr/>
        </p:nvSpPr>
        <p:spPr>
          <a:xfrm>
            <a:off x="5418251" y="3938662"/>
            <a:ext cx="5272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Pulse Noise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: caused by external noises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B0853261-BBDE-47A9-92B6-E0D8126D6DFA}"/>
              </a:ext>
            </a:extLst>
          </p:cNvPr>
          <p:cNvCxnSpPr>
            <a:cxnSpLocks/>
            <a:stCxn id="127" idx="1"/>
            <a:endCxn id="127" idx="3"/>
          </p:cNvCxnSpPr>
          <p:nvPr/>
        </p:nvCxnSpPr>
        <p:spPr>
          <a:xfrm>
            <a:off x="5409219" y="3906409"/>
            <a:ext cx="6012180" cy="0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0848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indefinite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32" dur="indefinite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indefinite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35" dur="indefinite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38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indefinite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41" dur="indefinite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indefinite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44" dur="indefinite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47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indefinite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50" dur="indefinite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indefinite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53" dur="indefinite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indefinite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56" dur="indefinite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indefinite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59" dur="indefinite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indefinite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62" dur="indefinite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indefinite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65" dur="indefinite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indefinite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68" dur="indefinite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indefinite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71" dur="indefinite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indefinite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74" dur="indefinite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indefinite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77" dur="indefinite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indefinite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80" dur="indefinite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indefinite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83" dur="indefinite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indefinite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86" dur="indefinite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89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indefinite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92" dur="indefinite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indefinite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95" dur="indefinite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0" grpId="0" animBg="1"/>
      <p:bldP spid="76" grpId="0" animBg="1"/>
      <p:bldP spid="75" grpId="0" animBg="1"/>
      <p:bldP spid="81" grpId="0" animBg="1"/>
      <p:bldP spid="87" grpId="0"/>
      <p:bldP spid="88" grpId="0"/>
      <p:bldP spid="89" grpId="0"/>
      <p:bldP spid="90" grpId="0"/>
      <p:bldP spid="67" grpId="0" animBg="1"/>
      <p:bldP spid="67" grpId="1" animBg="1"/>
      <p:bldP spid="77" grpId="0" animBg="1"/>
      <p:bldP spid="77" grpId="1" animBg="1"/>
      <p:bldP spid="71" grpId="0" animBg="1"/>
      <p:bldP spid="71" grpId="1" animBg="1"/>
      <p:bldP spid="69" grpId="0" animBg="1"/>
      <p:bldP spid="69" grpId="1" animBg="1"/>
      <p:bldP spid="66" grpId="0" animBg="1"/>
      <p:bldP spid="66" grpId="1" animBg="1"/>
      <p:bldP spid="82" grpId="0" animBg="1"/>
      <p:bldP spid="82" grpId="1" animBg="1"/>
      <p:bldP spid="72" grpId="0"/>
      <p:bldP spid="123" grpId="0"/>
      <p:bldP spid="123" grpId="1"/>
      <p:bldP spid="124" grpId="0"/>
      <p:bldP spid="125" grpId="0"/>
      <p:bldP spid="125" grpId="1"/>
      <p:bldP spid="127" grpId="0" animBg="1"/>
      <p:bldP spid="127" grpId="1" animBg="1"/>
      <p:bldP spid="133" grpId="0" animBg="1"/>
      <p:bldP spid="133" grpId="1" animBg="1"/>
      <p:bldP spid="134" grpId="0"/>
      <p:bldP spid="134" grpId="1"/>
      <p:bldP spid="138" grpId="0" animBg="1"/>
      <p:bldP spid="138" grpId="1" animBg="1"/>
      <p:bldP spid="139" grpId="0"/>
      <p:bldP spid="139" grpId="1"/>
      <p:bldP spid="141" grpId="0"/>
      <p:bldP spid="141" grpId="1"/>
      <p:bldP spid="142" grpId="0"/>
      <p:bldP spid="142" grpId="1"/>
      <p:bldP spid="143" grpId="0" animBg="1"/>
      <p:bldP spid="143" grpId="1" animBg="1"/>
      <p:bldP spid="144" grpId="0"/>
      <p:bldP spid="144" grpId="1"/>
      <p:bldP spid="145" grpId="0"/>
      <p:bldP spid="145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E68277E-C685-498C-AE97-1354D25040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Mining Frequency Identification</a:t>
            </a:r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35980C7A-D7C1-4D82-9894-B6ECA899DABD}"/>
              </a:ext>
            </a:extLst>
          </p:cNvPr>
          <p:cNvSpPr txBox="1"/>
          <p:nvPr/>
        </p:nvSpPr>
        <p:spPr>
          <a:xfrm>
            <a:off x="960772" y="1579453"/>
            <a:ext cx="10393028" cy="120032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Goal: Estimate the </a:t>
            </a:r>
            <a:r>
              <a:rPr lang="en-US" altLang="zh-CN" sz="2400" b="1" dirty="0">
                <a:latin typeface="Calibri" panose="020F0502020204030204" pitchFamily="34" charset="0"/>
                <a:cs typeface="Calibri" panose="020F0502020204030204" pitchFamily="34" charset="0"/>
              </a:rPr>
              <a:t>mining frequency </a:t>
            </a:r>
            <a:r>
              <a:rPr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for any given GPU </a:t>
            </a:r>
            <a:r>
              <a:rPr lang="en-US" altLang="zh-CN" sz="2400" dirty="0">
                <a:solidFill>
                  <a:srgbClr val="FF29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(for Challenge 2)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Primer: A GPU has multiple </a:t>
            </a:r>
            <a:r>
              <a:rPr lang="en-US" altLang="zh-CN" sz="2400" b="1" dirty="0">
                <a:latin typeface="Calibri" panose="020F0502020204030204" pitchFamily="34" charset="0"/>
                <a:cs typeface="Calibri" panose="020F0502020204030204" pitchFamily="34" charset="0"/>
              </a:rPr>
              <a:t>Streaming Multiprocessors</a:t>
            </a:r>
            <a:endParaRPr lang="en-US" altLang="zh-CN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When mining, each             will be assigned a group of </a:t>
            </a:r>
            <a:r>
              <a:rPr lang="en-US" altLang="zh-CN" sz="2400" b="1" dirty="0">
                <a:latin typeface="Calibri" panose="020F0502020204030204" pitchFamily="34" charset="0"/>
                <a:cs typeface="Calibri" panose="020F0502020204030204" pitchFamily="34" charset="0"/>
              </a:rPr>
              <a:t>threads</a:t>
            </a:r>
            <a:r>
              <a:rPr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 to execute </a:t>
            </a:r>
            <a:endParaRPr lang="zh-CN" alt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23" name="组合 122">
            <a:extLst>
              <a:ext uri="{FF2B5EF4-FFF2-40B4-BE49-F238E27FC236}">
                <a16:creationId xmlns:a16="http://schemas.microsoft.com/office/drawing/2014/main" id="{0B59C16A-887A-4E6B-9F00-55A7D50E8BCC}"/>
              </a:ext>
            </a:extLst>
          </p:cNvPr>
          <p:cNvGrpSpPr/>
          <p:nvPr/>
        </p:nvGrpSpPr>
        <p:grpSpPr>
          <a:xfrm>
            <a:off x="3927685" y="2995548"/>
            <a:ext cx="3282319" cy="1559277"/>
            <a:chOff x="3508585" y="2174532"/>
            <a:chExt cx="3282319" cy="1559277"/>
          </a:xfrm>
        </p:grpSpPr>
        <p:grpSp>
          <p:nvGrpSpPr>
            <p:cNvPr id="124" name="组合 123">
              <a:extLst>
                <a:ext uri="{FF2B5EF4-FFF2-40B4-BE49-F238E27FC236}">
                  <a16:creationId xmlns:a16="http://schemas.microsoft.com/office/drawing/2014/main" id="{6D24E1B5-39CF-4EB8-8498-A32F49E3824B}"/>
                </a:ext>
              </a:extLst>
            </p:cNvPr>
            <p:cNvGrpSpPr/>
            <p:nvPr/>
          </p:nvGrpSpPr>
          <p:grpSpPr>
            <a:xfrm>
              <a:off x="3508585" y="2174532"/>
              <a:ext cx="969589" cy="1559277"/>
              <a:chOff x="3508585" y="2177900"/>
              <a:chExt cx="969589" cy="1559277"/>
            </a:xfrm>
          </p:grpSpPr>
          <p:sp>
            <p:nvSpPr>
              <p:cNvPr id="133" name="矩形: 圆角 132">
                <a:extLst>
                  <a:ext uri="{FF2B5EF4-FFF2-40B4-BE49-F238E27FC236}">
                    <a16:creationId xmlns:a16="http://schemas.microsoft.com/office/drawing/2014/main" id="{8ED840AB-6653-42E1-B305-465194E48834}"/>
                  </a:ext>
                </a:extLst>
              </p:cNvPr>
              <p:cNvSpPr/>
              <p:nvPr/>
            </p:nvSpPr>
            <p:spPr>
              <a:xfrm>
                <a:off x="3508585" y="2177900"/>
                <a:ext cx="969589" cy="363974"/>
              </a:xfrm>
              <a:prstGeom prst="roundRect">
                <a:avLst/>
              </a:prstGeom>
              <a:solidFill>
                <a:srgbClr val="02315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b="0" dirty="0">
                    <a:latin typeface="Calibri" panose="020F0502020204030204" pitchFamily="34" charset="0"/>
                    <a:cs typeface="Calibri" panose="020F0502020204030204" pitchFamily="34" charset="0"/>
                  </a:rPr>
                  <a:t>Threads</a:t>
                </a:r>
              </a:p>
            </p:txBody>
          </p:sp>
          <p:sp>
            <p:nvSpPr>
              <p:cNvPr id="134" name="矩形: 圆角 133">
                <a:extLst>
                  <a:ext uri="{FF2B5EF4-FFF2-40B4-BE49-F238E27FC236}">
                    <a16:creationId xmlns:a16="http://schemas.microsoft.com/office/drawing/2014/main" id="{C3869A95-DDA2-4C68-AF58-25EEF34D88AA}"/>
                  </a:ext>
                </a:extLst>
              </p:cNvPr>
              <p:cNvSpPr/>
              <p:nvPr/>
            </p:nvSpPr>
            <p:spPr>
              <a:xfrm>
                <a:off x="3508585" y="2713644"/>
                <a:ext cx="969589" cy="363974"/>
              </a:xfrm>
              <a:prstGeom prst="roundRect">
                <a:avLst/>
              </a:prstGeom>
              <a:solidFill>
                <a:srgbClr val="02315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b="0" dirty="0">
                    <a:latin typeface="Calibri" panose="020F0502020204030204" pitchFamily="34" charset="0"/>
                    <a:cs typeface="Calibri" panose="020F0502020204030204" pitchFamily="34" charset="0"/>
                  </a:rPr>
                  <a:t>Threads</a:t>
                </a:r>
              </a:p>
            </p:txBody>
          </p:sp>
          <p:sp>
            <p:nvSpPr>
              <p:cNvPr id="135" name="矩形: 圆角 134">
                <a:extLst>
                  <a:ext uri="{FF2B5EF4-FFF2-40B4-BE49-F238E27FC236}">
                    <a16:creationId xmlns:a16="http://schemas.microsoft.com/office/drawing/2014/main" id="{2FDE0A40-BC1A-47BE-8982-09CB64E52513}"/>
                  </a:ext>
                </a:extLst>
              </p:cNvPr>
              <p:cNvSpPr/>
              <p:nvPr/>
            </p:nvSpPr>
            <p:spPr>
              <a:xfrm>
                <a:off x="3508585" y="3373203"/>
                <a:ext cx="969589" cy="363974"/>
              </a:xfrm>
              <a:prstGeom prst="roundRect">
                <a:avLst/>
              </a:prstGeom>
              <a:solidFill>
                <a:srgbClr val="02315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b="0" dirty="0">
                    <a:latin typeface="Calibri" panose="020F0502020204030204" pitchFamily="34" charset="0"/>
                    <a:cs typeface="Calibri" panose="020F0502020204030204" pitchFamily="34" charset="0"/>
                  </a:rPr>
                  <a:t>Threads</a:t>
                </a:r>
              </a:p>
            </p:txBody>
          </p:sp>
        </p:grpSp>
        <p:grpSp>
          <p:nvGrpSpPr>
            <p:cNvPr id="125" name="组合 124">
              <a:extLst>
                <a:ext uri="{FF2B5EF4-FFF2-40B4-BE49-F238E27FC236}">
                  <a16:creationId xmlns:a16="http://schemas.microsoft.com/office/drawing/2014/main" id="{AAA734CB-8A97-413F-8EF8-6A9E722476C3}"/>
                </a:ext>
              </a:extLst>
            </p:cNvPr>
            <p:cNvGrpSpPr/>
            <p:nvPr/>
          </p:nvGrpSpPr>
          <p:grpSpPr>
            <a:xfrm>
              <a:off x="4664950" y="2174532"/>
              <a:ext cx="969589" cy="1559277"/>
              <a:chOff x="3508585" y="2177900"/>
              <a:chExt cx="969589" cy="1559277"/>
            </a:xfrm>
          </p:grpSpPr>
          <p:sp>
            <p:nvSpPr>
              <p:cNvPr id="130" name="矩形: 圆角 129">
                <a:extLst>
                  <a:ext uri="{FF2B5EF4-FFF2-40B4-BE49-F238E27FC236}">
                    <a16:creationId xmlns:a16="http://schemas.microsoft.com/office/drawing/2014/main" id="{5F73C398-5DD5-4D51-A11F-4103C9C012EA}"/>
                  </a:ext>
                </a:extLst>
              </p:cNvPr>
              <p:cNvSpPr/>
              <p:nvPr/>
            </p:nvSpPr>
            <p:spPr>
              <a:xfrm>
                <a:off x="3508585" y="2177900"/>
                <a:ext cx="969589" cy="363974"/>
              </a:xfrm>
              <a:prstGeom prst="roundRect">
                <a:avLst/>
              </a:prstGeom>
              <a:solidFill>
                <a:srgbClr val="02315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b="0" dirty="0">
                    <a:latin typeface="Calibri" panose="020F0502020204030204" pitchFamily="34" charset="0"/>
                    <a:cs typeface="Calibri" panose="020F0502020204030204" pitchFamily="34" charset="0"/>
                  </a:rPr>
                  <a:t>Threads</a:t>
                </a:r>
              </a:p>
            </p:txBody>
          </p:sp>
          <p:sp>
            <p:nvSpPr>
              <p:cNvPr id="131" name="矩形: 圆角 130">
                <a:extLst>
                  <a:ext uri="{FF2B5EF4-FFF2-40B4-BE49-F238E27FC236}">
                    <a16:creationId xmlns:a16="http://schemas.microsoft.com/office/drawing/2014/main" id="{78777B79-052D-4528-A91E-7F9CC5B4F25C}"/>
                  </a:ext>
                </a:extLst>
              </p:cNvPr>
              <p:cNvSpPr/>
              <p:nvPr/>
            </p:nvSpPr>
            <p:spPr>
              <a:xfrm>
                <a:off x="3508585" y="2713644"/>
                <a:ext cx="969589" cy="363974"/>
              </a:xfrm>
              <a:prstGeom prst="roundRect">
                <a:avLst/>
              </a:prstGeom>
              <a:solidFill>
                <a:srgbClr val="02315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b="0" dirty="0">
                    <a:latin typeface="Calibri" panose="020F0502020204030204" pitchFamily="34" charset="0"/>
                    <a:cs typeface="Calibri" panose="020F0502020204030204" pitchFamily="34" charset="0"/>
                  </a:rPr>
                  <a:t>Threads</a:t>
                </a:r>
              </a:p>
            </p:txBody>
          </p:sp>
          <p:sp>
            <p:nvSpPr>
              <p:cNvPr id="132" name="矩形: 圆角 131">
                <a:extLst>
                  <a:ext uri="{FF2B5EF4-FFF2-40B4-BE49-F238E27FC236}">
                    <a16:creationId xmlns:a16="http://schemas.microsoft.com/office/drawing/2014/main" id="{6B4E0E20-4413-44D4-BABE-43F7A464EF8C}"/>
                  </a:ext>
                </a:extLst>
              </p:cNvPr>
              <p:cNvSpPr/>
              <p:nvPr/>
            </p:nvSpPr>
            <p:spPr>
              <a:xfrm>
                <a:off x="3508585" y="3373203"/>
                <a:ext cx="969589" cy="363974"/>
              </a:xfrm>
              <a:prstGeom prst="roundRect">
                <a:avLst/>
              </a:prstGeom>
              <a:solidFill>
                <a:srgbClr val="02315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b="0" dirty="0">
                    <a:latin typeface="Calibri" panose="020F0502020204030204" pitchFamily="34" charset="0"/>
                    <a:cs typeface="Calibri" panose="020F0502020204030204" pitchFamily="34" charset="0"/>
                  </a:rPr>
                  <a:t>Threads</a:t>
                </a:r>
              </a:p>
            </p:txBody>
          </p:sp>
        </p:grpSp>
        <p:grpSp>
          <p:nvGrpSpPr>
            <p:cNvPr id="126" name="组合 125">
              <a:extLst>
                <a:ext uri="{FF2B5EF4-FFF2-40B4-BE49-F238E27FC236}">
                  <a16:creationId xmlns:a16="http://schemas.microsoft.com/office/drawing/2014/main" id="{BD8DB027-18DB-4404-B81F-8B6567699977}"/>
                </a:ext>
              </a:extLst>
            </p:cNvPr>
            <p:cNvGrpSpPr/>
            <p:nvPr/>
          </p:nvGrpSpPr>
          <p:grpSpPr>
            <a:xfrm>
              <a:off x="5821315" y="2174532"/>
              <a:ext cx="969589" cy="1559277"/>
              <a:chOff x="3508585" y="2177900"/>
              <a:chExt cx="969589" cy="1559277"/>
            </a:xfrm>
          </p:grpSpPr>
          <p:sp>
            <p:nvSpPr>
              <p:cNvPr id="127" name="矩形: 圆角 126">
                <a:extLst>
                  <a:ext uri="{FF2B5EF4-FFF2-40B4-BE49-F238E27FC236}">
                    <a16:creationId xmlns:a16="http://schemas.microsoft.com/office/drawing/2014/main" id="{A8C3D810-0A2C-4C37-A654-0FA9F5C42B17}"/>
                  </a:ext>
                </a:extLst>
              </p:cNvPr>
              <p:cNvSpPr/>
              <p:nvPr/>
            </p:nvSpPr>
            <p:spPr>
              <a:xfrm>
                <a:off x="3508585" y="2177900"/>
                <a:ext cx="969589" cy="363974"/>
              </a:xfrm>
              <a:prstGeom prst="roundRect">
                <a:avLst/>
              </a:prstGeom>
              <a:solidFill>
                <a:srgbClr val="02315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b="0" dirty="0">
                    <a:latin typeface="Calibri" panose="020F0502020204030204" pitchFamily="34" charset="0"/>
                    <a:cs typeface="Calibri" panose="020F0502020204030204" pitchFamily="34" charset="0"/>
                  </a:rPr>
                  <a:t>Threads</a:t>
                </a:r>
              </a:p>
            </p:txBody>
          </p:sp>
          <p:sp>
            <p:nvSpPr>
              <p:cNvPr id="128" name="矩形: 圆角 127">
                <a:extLst>
                  <a:ext uri="{FF2B5EF4-FFF2-40B4-BE49-F238E27FC236}">
                    <a16:creationId xmlns:a16="http://schemas.microsoft.com/office/drawing/2014/main" id="{D94040E5-0983-40B2-925E-8257471D8367}"/>
                  </a:ext>
                </a:extLst>
              </p:cNvPr>
              <p:cNvSpPr/>
              <p:nvPr/>
            </p:nvSpPr>
            <p:spPr>
              <a:xfrm>
                <a:off x="3508585" y="2713644"/>
                <a:ext cx="969589" cy="363974"/>
              </a:xfrm>
              <a:prstGeom prst="roundRect">
                <a:avLst/>
              </a:prstGeom>
              <a:solidFill>
                <a:srgbClr val="02315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b="0" dirty="0">
                    <a:latin typeface="Calibri" panose="020F0502020204030204" pitchFamily="34" charset="0"/>
                    <a:cs typeface="Calibri" panose="020F0502020204030204" pitchFamily="34" charset="0"/>
                  </a:rPr>
                  <a:t>Threads</a:t>
                </a:r>
              </a:p>
            </p:txBody>
          </p:sp>
          <p:sp>
            <p:nvSpPr>
              <p:cNvPr id="129" name="矩形: 圆角 128">
                <a:extLst>
                  <a:ext uri="{FF2B5EF4-FFF2-40B4-BE49-F238E27FC236}">
                    <a16:creationId xmlns:a16="http://schemas.microsoft.com/office/drawing/2014/main" id="{0633C424-047F-48DE-B7FA-31F8BCC58C2C}"/>
                  </a:ext>
                </a:extLst>
              </p:cNvPr>
              <p:cNvSpPr/>
              <p:nvPr/>
            </p:nvSpPr>
            <p:spPr>
              <a:xfrm>
                <a:off x="3508585" y="3373203"/>
                <a:ext cx="969589" cy="363974"/>
              </a:xfrm>
              <a:prstGeom prst="roundRect">
                <a:avLst/>
              </a:prstGeom>
              <a:solidFill>
                <a:srgbClr val="02315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b="0" dirty="0">
                    <a:latin typeface="Calibri" panose="020F0502020204030204" pitchFamily="34" charset="0"/>
                    <a:cs typeface="Calibri" panose="020F0502020204030204" pitchFamily="34" charset="0"/>
                  </a:rPr>
                  <a:t>Threads</a:t>
                </a:r>
              </a:p>
            </p:txBody>
          </p:sp>
        </p:grpSp>
      </p:grpSp>
      <p:sp>
        <p:nvSpPr>
          <p:cNvPr id="136" name="矩形 135">
            <a:extLst>
              <a:ext uri="{FF2B5EF4-FFF2-40B4-BE49-F238E27FC236}">
                <a16:creationId xmlns:a16="http://schemas.microsoft.com/office/drawing/2014/main" id="{D013DDF7-2454-4099-A0DA-391C4A030A99}"/>
              </a:ext>
            </a:extLst>
          </p:cNvPr>
          <p:cNvSpPr/>
          <p:nvPr/>
        </p:nvSpPr>
        <p:spPr>
          <a:xfrm>
            <a:off x="454851" y="2952246"/>
            <a:ext cx="3423657" cy="16940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7" name="矩形: 圆角 136">
            <a:extLst>
              <a:ext uri="{FF2B5EF4-FFF2-40B4-BE49-F238E27FC236}">
                <a16:creationId xmlns:a16="http://schemas.microsoft.com/office/drawing/2014/main" id="{740FCFAD-3A63-4121-9702-E2216FDF8EFE}"/>
              </a:ext>
            </a:extLst>
          </p:cNvPr>
          <p:cNvSpPr/>
          <p:nvPr/>
        </p:nvSpPr>
        <p:spPr>
          <a:xfrm>
            <a:off x="2661392" y="2995548"/>
            <a:ext cx="856238" cy="363974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SM 1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8" name="矩形: 圆角 137">
            <a:extLst>
              <a:ext uri="{FF2B5EF4-FFF2-40B4-BE49-F238E27FC236}">
                <a16:creationId xmlns:a16="http://schemas.microsoft.com/office/drawing/2014/main" id="{8C9FFF6B-8A13-4C3C-91ED-406CF668E831}"/>
              </a:ext>
            </a:extLst>
          </p:cNvPr>
          <p:cNvSpPr/>
          <p:nvPr/>
        </p:nvSpPr>
        <p:spPr>
          <a:xfrm>
            <a:off x="2661392" y="3531292"/>
            <a:ext cx="856238" cy="363974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SM 2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9" name="矩形: 圆角 138">
            <a:extLst>
              <a:ext uri="{FF2B5EF4-FFF2-40B4-BE49-F238E27FC236}">
                <a16:creationId xmlns:a16="http://schemas.microsoft.com/office/drawing/2014/main" id="{CB25AEB4-F4D4-44F5-B7E4-E4990A3B4D60}"/>
              </a:ext>
            </a:extLst>
          </p:cNvPr>
          <p:cNvSpPr/>
          <p:nvPr/>
        </p:nvSpPr>
        <p:spPr>
          <a:xfrm>
            <a:off x="2661392" y="4190851"/>
            <a:ext cx="856238" cy="363974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SM N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40" name="直接箭头连接符 139">
            <a:extLst>
              <a:ext uri="{FF2B5EF4-FFF2-40B4-BE49-F238E27FC236}">
                <a16:creationId xmlns:a16="http://schemas.microsoft.com/office/drawing/2014/main" id="{1D26E876-B6EB-45DA-943A-8E8877F3365D}"/>
              </a:ext>
            </a:extLst>
          </p:cNvPr>
          <p:cNvCxnSpPr>
            <a:cxnSpLocks/>
          </p:cNvCxnSpPr>
          <p:nvPr/>
        </p:nvCxnSpPr>
        <p:spPr>
          <a:xfrm flipH="1">
            <a:off x="3517630" y="4372838"/>
            <a:ext cx="328584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直接箭头连接符 140">
            <a:extLst>
              <a:ext uri="{FF2B5EF4-FFF2-40B4-BE49-F238E27FC236}">
                <a16:creationId xmlns:a16="http://schemas.microsoft.com/office/drawing/2014/main" id="{17339B76-4CF2-422C-B3A9-DD9CFF5742DA}"/>
              </a:ext>
            </a:extLst>
          </p:cNvPr>
          <p:cNvCxnSpPr>
            <a:cxnSpLocks/>
          </p:cNvCxnSpPr>
          <p:nvPr/>
        </p:nvCxnSpPr>
        <p:spPr>
          <a:xfrm flipH="1">
            <a:off x="3520599" y="3714926"/>
            <a:ext cx="328584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直接箭头连接符 141">
            <a:extLst>
              <a:ext uri="{FF2B5EF4-FFF2-40B4-BE49-F238E27FC236}">
                <a16:creationId xmlns:a16="http://schemas.microsoft.com/office/drawing/2014/main" id="{B2219F70-081F-4CB6-8D3D-D5AEB5F40CD7}"/>
              </a:ext>
            </a:extLst>
          </p:cNvPr>
          <p:cNvCxnSpPr>
            <a:cxnSpLocks/>
          </p:cNvCxnSpPr>
          <p:nvPr/>
        </p:nvCxnSpPr>
        <p:spPr>
          <a:xfrm flipH="1">
            <a:off x="3517630" y="3193668"/>
            <a:ext cx="328584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" name="文本框 142">
            <a:extLst>
              <a:ext uri="{FF2B5EF4-FFF2-40B4-BE49-F238E27FC236}">
                <a16:creationId xmlns:a16="http://schemas.microsoft.com/office/drawing/2014/main" id="{665841F8-6C81-4249-AF17-B5B93B73F85D}"/>
              </a:ext>
            </a:extLst>
          </p:cNvPr>
          <p:cNvSpPr txBox="1"/>
          <p:nvPr/>
        </p:nvSpPr>
        <p:spPr>
          <a:xfrm rot="5400000">
            <a:off x="2947215" y="3838267"/>
            <a:ext cx="397292" cy="38198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b="1" dirty="0"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endParaRPr lang="zh-CN" alt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4" name="文本框 143">
            <a:extLst>
              <a:ext uri="{FF2B5EF4-FFF2-40B4-BE49-F238E27FC236}">
                <a16:creationId xmlns:a16="http://schemas.microsoft.com/office/drawing/2014/main" id="{09168A3B-B4E2-4A41-8EB2-5607209F69DC}"/>
              </a:ext>
            </a:extLst>
          </p:cNvPr>
          <p:cNvSpPr txBox="1"/>
          <p:nvPr/>
        </p:nvSpPr>
        <p:spPr>
          <a:xfrm>
            <a:off x="1471830" y="3249349"/>
            <a:ext cx="804656" cy="46166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latin typeface="Calibri" panose="020F0502020204030204" pitchFamily="34" charset="0"/>
                <a:cs typeface="Calibri" panose="020F0502020204030204" pitchFamily="34" charset="0"/>
              </a:rPr>
              <a:t>GPU</a:t>
            </a:r>
            <a:endParaRPr lang="zh-CN" alt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5" name="矩形: 圆角 144">
            <a:extLst>
              <a:ext uri="{FF2B5EF4-FFF2-40B4-BE49-F238E27FC236}">
                <a16:creationId xmlns:a16="http://schemas.microsoft.com/office/drawing/2014/main" id="{452CA476-3445-40E0-934E-89B67C126BCE}"/>
              </a:ext>
            </a:extLst>
          </p:cNvPr>
          <p:cNvSpPr/>
          <p:nvPr/>
        </p:nvSpPr>
        <p:spPr>
          <a:xfrm>
            <a:off x="2575367" y="2891889"/>
            <a:ext cx="4772236" cy="1980074"/>
          </a:xfrm>
          <a:prstGeom prst="roundRect">
            <a:avLst>
              <a:gd name="adj" fmla="val 2967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46" name="组合 145">
            <a:extLst>
              <a:ext uri="{FF2B5EF4-FFF2-40B4-BE49-F238E27FC236}">
                <a16:creationId xmlns:a16="http://schemas.microsoft.com/office/drawing/2014/main" id="{AFC19AC9-2C5C-4870-A615-B6CEAF11277E}"/>
              </a:ext>
            </a:extLst>
          </p:cNvPr>
          <p:cNvGrpSpPr/>
          <p:nvPr/>
        </p:nvGrpSpPr>
        <p:grpSpPr>
          <a:xfrm>
            <a:off x="7396780" y="2995548"/>
            <a:ext cx="3291496" cy="1559277"/>
            <a:chOff x="6977680" y="2174532"/>
            <a:chExt cx="3291496" cy="1559277"/>
          </a:xfrm>
        </p:grpSpPr>
        <p:grpSp>
          <p:nvGrpSpPr>
            <p:cNvPr id="147" name="组合 146">
              <a:extLst>
                <a:ext uri="{FF2B5EF4-FFF2-40B4-BE49-F238E27FC236}">
                  <a16:creationId xmlns:a16="http://schemas.microsoft.com/office/drawing/2014/main" id="{9BE68E3F-E4AB-4EC6-959B-F11E0296DC6A}"/>
                </a:ext>
              </a:extLst>
            </p:cNvPr>
            <p:cNvGrpSpPr/>
            <p:nvPr/>
          </p:nvGrpSpPr>
          <p:grpSpPr>
            <a:xfrm>
              <a:off x="6977680" y="2174532"/>
              <a:ext cx="969589" cy="1559277"/>
              <a:chOff x="3508585" y="2177900"/>
              <a:chExt cx="969589" cy="1559277"/>
            </a:xfrm>
          </p:grpSpPr>
          <p:sp>
            <p:nvSpPr>
              <p:cNvPr id="156" name="矩形: 圆角 155">
                <a:extLst>
                  <a:ext uri="{FF2B5EF4-FFF2-40B4-BE49-F238E27FC236}">
                    <a16:creationId xmlns:a16="http://schemas.microsoft.com/office/drawing/2014/main" id="{21E8D3EF-EEB8-4C0C-9B11-C9867F038B17}"/>
                  </a:ext>
                </a:extLst>
              </p:cNvPr>
              <p:cNvSpPr/>
              <p:nvPr/>
            </p:nvSpPr>
            <p:spPr>
              <a:xfrm>
                <a:off x="3508585" y="2177900"/>
                <a:ext cx="969589" cy="363974"/>
              </a:xfrm>
              <a:prstGeom prst="roundRect">
                <a:avLst/>
              </a:prstGeom>
              <a:solidFill>
                <a:srgbClr val="02315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b="0" dirty="0">
                    <a:latin typeface="Calibri" panose="020F0502020204030204" pitchFamily="34" charset="0"/>
                    <a:cs typeface="Calibri" panose="020F0502020204030204" pitchFamily="34" charset="0"/>
                  </a:rPr>
                  <a:t>Threads</a:t>
                </a:r>
              </a:p>
            </p:txBody>
          </p:sp>
          <p:sp>
            <p:nvSpPr>
              <p:cNvPr id="157" name="矩形: 圆角 156">
                <a:extLst>
                  <a:ext uri="{FF2B5EF4-FFF2-40B4-BE49-F238E27FC236}">
                    <a16:creationId xmlns:a16="http://schemas.microsoft.com/office/drawing/2014/main" id="{D13B60D4-5E01-4FE3-B37E-2A49AC1CA348}"/>
                  </a:ext>
                </a:extLst>
              </p:cNvPr>
              <p:cNvSpPr/>
              <p:nvPr/>
            </p:nvSpPr>
            <p:spPr>
              <a:xfrm>
                <a:off x="3508585" y="2713644"/>
                <a:ext cx="969589" cy="363974"/>
              </a:xfrm>
              <a:prstGeom prst="roundRect">
                <a:avLst/>
              </a:prstGeom>
              <a:solidFill>
                <a:srgbClr val="02315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b="0" dirty="0">
                    <a:latin typeface="Calibri" panose="020F0502020204030204" pitchFamily="34" charset="0"/>
                    <a:cs typeface="Calibri" panose="020F0502020204030204" pitchFamily="34" charset="0"/>
                  </a:rPr>
                  <a:t>Threads</a:t>
                </a:r>
              </a:p>
            </p:txBody>
          </p:sp>
          <p:sp>
            <p:nvSpPr>
              <p:cNvPr id="158" name="矩形: 圆角 157">
                <a:extLst>
                  <a:ext uri="{FF2B5EF4-FFF2-40B4-BE49-F238E27FC236}">
                    <a16:creationId xmlns:a16="http://schemas.microsoft.com/office/drawing/2014/main" id="{713F6784-5EAC-414D-83F7-77185DB31AF8}"/>
                  </a:ext>
                </a:extLst>
              </p:cNvPr>
              <p:cNvSpPr/>
              <p:nvPr/>
            </p:nvSpPr>
            <p:spPr>
              <a:xfrm>
                <a:off x="3508585" y="3373203"/>
                <a:ext cx="969589" cy="363974"/>
              </a:xfrm>
              <a:prstGeom prst="roundRect">
                <a:avLst/>
              </a:prstGeom>
              <a:solidFill>
                <a:srgbClr val="02315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b="0" dirty="0">
                    <a:latin typeface="Calibri" panose="020F0502020204030204" pitchFamily="34" charset="0"/>
                    <a:cs typeface="Calibri" panose="020F0502020204030204" pitchFamily="34" charset="0"/>
                  </a:rPr>
                  <a:t>Threads</a:t>
                </a:r>
              </a:p>
            </p:txBody>
          </p:sp>
        </p:grpSp>
        <p:grpSp>
          <p:nvGrpSpPr>
            <p:cNvPr id="148" name="组合 147">
              <a:extLst>
                <a:ext uri="{FF2B5EF4-FFF2-40B4-BE49-F238E27FC236}">
                  <a16:creationId xmlns:a16="http://schemas.microsoft.com/office/drawing/2014/main" id="{4CFE974F-5C1E-42B9-8176-BB4C98F6C6D6}"/>
                </a:ext>
              </a:extLst>
            </p:cNvPr>
            <p:cNvGrpSpPr/>
            <p:nvPr/>
          </p:nvGrpSpPr>
          <p:grpSpPr>
            <a:xfrm>
              <a:off x="8134045" y="2174532"/>
              <a:ext cx="969589" cy="1559277"/>
              <a:chOff x="3508585" y="2177900"/>
              <a:chExt cx="969589" cy="1559277"/>
            </a:xfrm>
          </p:grpSpPr>
          <p:sp>
            <p:nvSpPr>
              <p:cNvPr id="153" name="矩形: 圆角 152">
                <a:extLst>
                  <a:ext uri="{FF2B5EF4-FFF2-40B4-BE49-F238E27FC236}">
                    <a16:creationId xmlns:a16="http://schemas.microsoft.com/office/drawing/2014/main" id="{5D8FA18B-3466-4DAB-AB41-BF0D1AD2F99B}"/>
                  </a:ext>
                </a:extLst>
              </p:cNvPr>
              <p:cNvSpPr/>
              <p:nvPr/>
            </p:nvSpPr>
            <p:spPr>
              <a:xfrm>
                <a:off x="3508585" y="2177900"/>
                <a:ext cx="969589" cy="363974"/>
              </a:xfrm>
              <a:prstGeom prst="roundRect">
                <a:avLst/>
              </a:prstGeom>
              <a:solidFill>
                <a:srgbClr val="02315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b="0" dirty="0">
                    <a:latin typeface="Calibri" panose="020F0502020204030204" pitchFamily="34" charset="0"/>
                    <a:cs typeface="Calibri" panose="020F0502020204030204" pitchFamily="34" charset="0"/>
                  </a:rPr>
                  <a:t>Threads</a:t>
                </a:r>
              </a:p>
            </p:txBody>
          </p:sp>
          <p:sp>
            <p:nvSpPr>
              <p:cNvPr id="154" name="矩形: 圆角 153">
                <a:extLst>
                  <a:ext uri="{FF2B5EF4-FFF2-40B4-BE49-F238E27FC236}">
                    <a16:creationId xmlns:a16="http://schemas.microsoft.com/office/drawing/2014/main" id="{03D46AA7-4222-45CE-9989-86B4476D8852}"/>
                  </a:ext>
                </a:extLst>
              </p:cNvPr>
              <p:cNvSpPr/>
              <p:nvPr/>
            </p:nvSpPr>
            <p:spPr>
              <a:xfrm>
                <a:off x="3508585" y="2713644"/>
                <a:ext cx="969589" cy="363974"/>
              </a:xfrm>
              <a:prstGeom prst="roundRect">
                <a:avLst/>
              </a:prstGeom>
              <a:solidFill>
                <a:srgbClr val="02315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b="0" dirty="0">
                    <a:latin typeface="Calibri" panose="020F0502020204030204" pitchFamily="34" charset="0"/>
                    <a:cs typeface="Calibri" panose="020F0502020204030204" pitchFamily="34" charset="0"/>
                  </a:rPr>
                  <a:t>Threads</a:t>
                </a:r>
              </a:p>
            </p:txBody>
          </p:sp>
          <p:sp>
            <p:nvSpPr>
              <p:cNvPr id="155" name="矩形: 圆角 154">
                <a:extLst>
                  <a:ext uri="{FF2B5EF4-FFF2-40B4-BE49-F238E27FC236}">
                    <a16:creationId xmlns:a16="http://schemas.microsoft.com/office/drawing/2014/main" id="{ACE064DF-2B2A-43BB-97AC-89DFF5E726E3}"/>
                  </a:ext>
                </a:extLst>
              </p:cNvPr>
              <p:cNvSpPr/>
              <p:nvPr/>
            </p:nvSpPr>
            <p:spPr>
              <a:xfrm>
                <a:off x="3508585" y="3373203"/>
                <a:ext cx="969589" cy="363974"/>
              </a:xfrm>
              <a:prstGeom prst="roundRect">
                <a:avLst/>
              </a:prstGeom>
              <a:solidFill>
                <a:srgbClr val="02315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b="0" dirty="0">
                    <a:latin typeface="Calibri" panose="020F0502020204030204" pitchFamily="34" charset="0"/>
                    <a:cs typeface="Calibri" panose="020F0502020204030204" pitchFamily="34" charset="0"/>
                  </a:rPr>
                  <a:t>Threads</a:t>
                </a:r>
              </a:p>
            </p:txBody>
          </p:sp>
        </p:grpSp>
        <p:grpSp>
          <p:nvGrpSpPr>
            <p:cNvPr id="149" name="组合 148">
              <a:extLst>
                <a:ext uri="{FF2B5EF4-FFF2-40B4-BE49-F238E27FC236}">
                  <a16:creationId xmlns:a16="http://schemas.microsoft.com/office/drawing/2014/main" id="{DB4B13DB-90F0-46F6-83A0-61ABF640A622}"/>
                </a:ext>
              </a:extLst>
            </p:cNvPr>
            <p:cNvGrpSpPr/>
            <p:nvPr/>
          </p:nvGrpSpPr>
          <p:grpSpPr>
            <a:xfrm>
              <a:off x="9299587" y="2174532"/>
              <a:ext cx="969589" cy="1559277"/>
              <a:chOff x="3508585" y="2177900"/>
              <a:chExt cx="969589" cy="1559277"/>
            </a:xfrm>
          </p:grpSpPr>
          <p:sp>
            <p:nvSpPr>
              <p:cNvPr id="150" name="矩形: 圆角 149">
                <a:extLst>
                  <a:ext uri="{FF2B5EF4-FFF2-40B4-BE49-F238E27FC236}">
                    <a16:creationId xmlns:a16="http://schemas.microsoft.com/office/drawing/2014/main" id="{545F89E2-4A6B-4763-849C-2D78B3271A0F}"/>
                  </a:ext>
                </a:extLst>
              </p:cNvPr>
              <p:cNvSpPr/>
              <p:nvPr/>
            </p:nvSpPr>
            <p:spPr>
              <a:xfrm>
                <a:off x="3508585" y="2177900"/>
                <a:ext cx="969589" cy="363974"/>
              </a:xfrm>
              <a:prstGeom prst="roundRect">
                <a:avLst/>
              </a:prstGeom>
              <a:solidFill>
                <a:srgbClr val="02315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b="0" dirty="0">
                    <a:latin typeface="Calibri" panose="020F0502020204030204" pitchFamily="34" charset="0"/>
                    <a:cs typeface="Calibri" panose="020F0502020204030204" pitchFamily="34" charset="0"/>
                  </a:rPr>
                  <a:t>Threads</a:t>
                </a:r>
              </a:p>
            </p:txBody>
          </p:sp>
          <p:sp>
            <p:nvSpPr>
              <p:cNvPr id="151" name="矩形: 圆角 150">
                <a:extLst>
                  <a:ext uri="{FF2B5EF4-FFF2-40B4-BE49-F238E27FC236}">
                    <a16:creationId xmlns:a16="http://schemas.microsoft.com/office/drawing/2014/main" id="{EBD56025-E461-4CB5-B15E-F5D08974689D}"/>
                  </a:ext>
                </a:extLst>
              </p:cNvPr>
              <p:cNvSpPr/>
              <p:nvPr/>
            </p:nvSpPr>
            <p:spPr>
              <a:xfrm>
                <a:off x="3508585" y="2713644"/>
                <a:ext cx="969589" cy="363974"/>
              </a:xfrm>
              <a:prstGeom prst="roundRect">
                <a:avLst/>
              </a:prstGeom>
              <a:solidFill>
                <a:srgbClr val="02315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b="0" dirty="0">
                    <a:latin typeface="Calibri" panose="020F0502020204030204" pitchFamily="34" charset="0"/>
                    <a:cs typeface="Calibri" panose="020F0502020204030204" pitchFamily="34" charset="0"/>
                  </a:rPr>
                  <a:t>Threads</a:t>
                </a:r>
              </a:p>
            </p:txBody>
          </p:sp>
          <p:sp>
            <p:nvSpPr>
              <p:cNvPr id="152" name="矩形: 圆角 151">
                <a:extLst>
                  <a:ext uri="{FF2B5EF4-FFF2-40B4-BE49-F238E27FC236}">
                    <a16:creationId xmlns:a16="http://schemas.microsoft.com/office/drawing/2014/main" id="{FED09C75-31FA-448C-AC1D-73E4D9143BA4}"/>
                  </a:ext>
                </a:extLst>
              </p:cNvPr>
              <p:cNvSpPr/>
              <p:nvPr/>
            </p:nvSpPr>
            <p:spPr>
              <a:xfrm>
                <a:off x="3508585" y="3373203"/>
                <a:ext cx="969589" cy="363974"/>
              </a:xfrm>
              <a:prstGeom prst="roundRect">
                <a:avLst/>
              </a:prstGeom>
              <a:solidFill>
                <a:srgbClr val="02315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b="0" dirty="0">
                    <a:latin typeface="Calibri" panose="020F0502020204030204" pitchFamily="34" charset="0"/>
                    <a:cs typeface="Calibri" panose="020F0502020204030204" pitchFamily="34" charset="0"/>
                  </a:rPr>
                  <a:t>Threads</a:t>
                </a:r>
              </a:p>
            </p:txBody>
          </p:sp>
        </p:grpSp>
      </p:grpSp>
      <p:sp>
        <p:nvSpPr>
          <p:cNvPr id="159" name="矩形 158">
            <a:extLst>
              <a:ext uri="{FF2B5EF4-FFF2-40B4-BE49-F238E27FC236}">
                <a16:creationId xmlns:a16="http://schemas.microsoft.com/office/drawing/2014/main" id="{421B9D33-8AD6-450F-B20B-F9BE825652B2}"/>
              </a:ext>
            </a:extLst>
          </p:cNvPr>
          <p:cNvSpPr/>
          <p:nvPr/>
        </p:nvSpPr>
        <p:spPr>
          <a:xfrm>
            <a:off x="7357763" y="2963543"/>
            <a:ext cx="3688645" cy="17877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160" name="Picture 6" descr="Front">
            <a:extLst>
              <a:ext uri="{FF2B5EF4-FFF2-40B4-BE49-F238E27FC236}">
                <a16:creationId xmlns:a16="http://schemas.microsoft.com/office/drawing/2014/main" id="{395B5FC2-FBF8-4F20-B7F7-5F55FA3EE7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04" b="98889" l="3146" r="99007">
                        <a14:foregroundMark x1="41556" y1="63333" x2="74007" y2="62963"/>
                        <a14:foregroundMark x1="19040" y1="63333" x2="52483" y2="65185"/>
                        <a14:foregroundMark x1="5795" y1="11111" x2="4967" y2="73333"/>
                        <a14:foregroundMark x1="4967" y1="73333" x2="12914" y2="20370"/>
                        <a14:foregroundMark x1="12914" y1="20370" x2="40894" y2="4074"/>
                        <a14:foregroundMark x1="40894" y1="4074" x2="69536" y2="4074"/>
                        <a14:foregroundMark x1="69536" y1="4074" x2="90894" y2="4074"/>
                        <a14:foregroundMark x1="90894" y1="4074" x2="97682" y2="72593"/>
                        <a14:foregroundMark x1="97682" y1="72593" x2="19040" y2="75926"/>
                        <a14:foregroundMark x1="6126" y1="4074" x2="38079" y2="7407"/>
                        <a14:foregroundMark x1="3146" y1="5556" x2="5132" y2="6296"/>
                        <a14:foregroundMark x1="5132" y1="87778" x2="4967" y2="98889"/>
                        <a14:foregroundMark x1="49007" y1="82593" x2="35927" y2="83333"/>
                        <a14:foregroundMark x1="23013" y1="84444" x2="33609" y2="84444"/>
                        <a14:foregroundMark x1="33609" y1="84444" x2="44536" y2="85926"/>
                        <a14:foregroundMark x1="53642" y1="83704" x2="56126" y2="83333"/>
                        <a14:foregroundMark x1="27980" y1="87037" x2="50497" y2="86296"/>
                        <a14:foregroundMark x1="50497" y1="86296" x2="50662" y2="86296"/>
                        <a14:foregroundMark x1="94702" y1="15185" x2="97517" y2="4815"/>
                        <a14:foregroundMark x1="99007" y1="7037" x2="99007" y2="20000"/>
                        <a14:foregroundMark x1="81623" y1="54815" x2="75000" y2="74444"/>
                        <a14:backgroundMark x1="82285" y1="95185" x2="92715" y2="91852"/>
                        <a14:backgroundMark x1="81954" y1="96667" x2="99669" y2="95926"/>
                        <a14:backgroundMark x1="77318" y1="94074" x2="98841" y2="97407"/>
                        <a14:backgroundMark x1="79801" y1="95926" x2="95199" y2="929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770" y="3690524"/>
            <a:ext cx="1289858" cy="576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2" name="矩形: 圆角 161">
            <a:extLst>
              <a:ext uri="{FF2B5EF4-FFF2-40B4-BE49-F238E27FC236}">
                <a16:creationId xmlns:a16="http://schemas.microsoft.com/office/drawing/2014/main" id="{E64A689D-FBF9-455D-936A-FE10E732A54B}"/>
              </a:ext>
            </a:extLst>
          </p:cNvPr>
          <p:cNvSpPr/>
          <p:nvPr/>
        </p:nvSpPr>
        <p:spPr>
          <a:xfrm>
            <a:off x="8317972" y="2005586"/>
            <a:ext cx="750447" cy="363974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SM 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66" name="组合 165">
            <a:extLst>
              <a:ext uri="{FF2B5EF4-FFF2-40B4-BE49-F238E27FC236}">
                <a16:creationId xmlns:a16="http://schemas.microsoft.com/office/drawing/2014/main" id="{2C02B507-EF10-4DE6-9B2D-1B38B5F8452E}"/>
              </a:ext>
            </a:extLst>
          </p:cNvPr>
          <p:cNvGrpSpPr/>
          <p:nvPr/>
        </p:nvGrpSpPr>
        <p:grpSpPr>
          <a:xfrm>
            <a:off x="3929663" y="2995548"/>
            <a:ext cx="969589" cy="1559277"/>
            <a:chOff x="3952273" y="3023786"/>
            <a:chExt cx="969589" cy="1559277"/>
          </a:xfrm>
        </p:grpSpPr>
        <p:sp>
          <p:nvSpPr>
            <p:cNvPr id="163" name="矩形: 圆角 162">
              <a:extLst>
                <a:ext uri="{FF2B5EF4-FFF2-40B4-BE49-F238E27FC236}">
                  <a16:creationId xmlns:a16="http://schemas.microsoft.com/office/drawing/2014/main" id="{1A7E57FC-83C2-4119-8C0C-8821E0CAFBB2}"/>
                </a:ext>
              </a:extLst>
            </p:cNvPr>
            <p:cNvSpPr/>
            <p:nvPr/>
          </p:nvSpPr>
          <p:spPr>
            <a:xfrm>
              <a:off x="3952273" y="3023786"/>
              <a:ext cx="969589" cy="363974"/>
            </a:xfrm>
            <a:prstGeom prst="roundRect">
              <a:avLst/>
            </a:prstGeom>
            <a:solidFill>
              <a:srgbClr val="0231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b="0" dirty="0">
                  <a:latin typeface="Calibri" panose="020F0502020204030204" pitchFamily="34" charset="0"/>
                  <a:cs typeface="Calibri" panose="020F0502020204030204" pitchFamily="34" charset="0"/>
                </a:rPr>
                <a:t>Threads</a:t>
              </a:r>
            </a:p>
          </p:txBody>
        </p:sp>
        <p:sp>
          <p:nvSpPr>
            <p:cNvPr id="164" name="矩形: 圆角 163">
              <a:extLst>
                <a:ext uri="{FF2B5EF4-FFF2-40B4-BE49-F238E27FC236}">
                  <a16:creationId xmlns:a16="http://schemas.microsoft.com/office/drawing/2014/main" id="{8D93335F-8D05-4B58-91C8-13FCA7424EE5}"/>
                </a:ext>
              </a:extLst>
            </p:cNvPr>
            <p:cNvSpPr/>
            <p:nvPr/>
          </p:nvSpPr>
          <p:spPr>
            <a:xfrm>
              <a:off x="3952273" y="3559530"/>
              <a:ext cx="969589" cy="363974"/>
            </a:xfrm>
            <a:prstGeom prst="roundRect">
              <a:avLst/>
            </a:prstGeom>
            <a:solidFill>
              <a:srgbClr val="0231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b="0" dirty="0">
                  <a:latin typeface="Calibri" panose="020F0502020204030204" pitchFamily="34" charset="0"/>
                  <a:cs typeface="Calibri" panose="020F0502020204030204" pitchFamily="34" charset="0"/>
                </a:rPr>
                <a:t>Threads</a:t>
              </a:r>
            </a:p>
          </p:txBody>
        </p:sp>
        <p:sp>
          <p:nvSpPr>
            <p:cNvPr id="165" name="矩形: 圆角 164">
              <a:extLst>
                <a:ext uri="{FF2B5EF4-FFF2-40B4-BE49-F238E27FC236}">
                  <a16:creationId xmlns:a16="http://schemas.microsoft.com/office/drawing/2014/main" id="{04E5015F-FD14-4F6D-9897-07E614518FFF}"/>
                </a:ext>
              </a:extLst>
            </p:cNvPr>
            <p:cNvSpPr/>
            <p:nvPr/>
          </p:nvSpPr>
          <p:spPr>
            <a:xfrm>
              <a:off x="3952273" y="4219089"/>
              <a:ext cx="969589" cy="363974"/>
            </a:xfrm>
            <a:prstGeom prst="roundRect">
              <a:avLst/>
            </a:prstGeom>
            <a:solidFill>
              <a:srgbClr val="0231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b="0" dirty="0">
                  <a:latin typeface="Calibri" panose="020F0502020204030204" pitchFamily="34" charset="0"/>
                  <a:cs typeface="Calibri" panose="020F0502020204030204" pitchFamily="34" charset="0"/>
                </a:rPr>
                <a:t>Threads</a:t>
              </a:r>
            </a:p>
          </p:txBody>
        </p:sp>
      </p:grpSp>
      <p:sp>
        <p:nvSpPr>
          <p:cNvPr id="168" name="文本框 167">
            <a:extLst>
              <a:ext uri="{FF2B5EF4-FFF2-40B4-BE49-F238E27FC236}">
                <a16:creationId xmlns:a16="http://schemas.microsoft.com/office/drawing/2014/main" id="{68978F56-6887-477B-9A59-75908771372A}"/>
              </a:ext>
            </a:extLst>
          </p:cNvPr>
          <p:cNvSpPr txBox="1"/>
          <p:nvPr/>
        </p:nvSpPr>
        <p:spPr>
          <a:xfrm>
            <a:off x="10360533" y="2315131"/>
            <a:ext cx="16753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i="1" dirty="0">
                <a:solidFill>
                  <a:srgbClr val="F67C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Periodically</a:t>
            </a:r>
            <a:endParaRPr lang="zh-CN" altLang="en-US" sz="2400" b="1" i="1" dirty="0">
              <a:solidFill>
                <a:srgbClr val="F67C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69" name="组合 168">
            <a:extLst>
              <a:ext uri="{FF2B5EF4-FFF2-40B4-BE49-F238E27FC236}">
                <a16:creationId xmlns:a16="http://schemas.microsoft.com/office/drawing/2014/main" id="{E1565A54-A8B3-4293-A1CC-F0A207078263}"/>
              </a:ext>
            </a:extLst>
          </p:cNvPr>
          <p:cNvGrpSpPr/>
          <p:nvPr/>
        </p:nvGrpSpPr>
        <p:grpSpPr>
          <a:xfrm flipH="1">
            <a:off x="6493889" y="3023063"/>
            <a:ext cx="1430900" cy="1436681"/>
            <a:chOff x="-463392" y="1309247"/>
            <a:chExt cx="720000" cy="720000"/>
          </a:xfrm>
        </p:grpSpPr>
        <p:sp>
          <p:nvSpPr>
            <p:cNvPr id="170" name="弧形 169">
              <a:extLst>
                <a:ext uri="{FF2B5EF4-FFF2-40B4-BE49-F238E27FC236}">
                  <a16:creationId xmlns:a16="http://schemas.microsoft.com/office/drawing/2014/main" id="{096EB5D9-E4E3-4BBA-AFDF-2AE392F46EC9}"/>
                </a:ext>
              </a:extLst>
            </p:cNvPr>
            <p:cNvSpPr/>
            <p:nvPr/>
          </p:nvSpPr>
          <p:spPr>
            <a:xfrm rot="13500000">
              <a:off x="-355392" y="1417247"/>
              <a:ext cx="504000" cy="504000"/>
            </a:xfrm>
            <a:prstGeom prst="arc">
              <a:avLst/>
            </a:prstGeom>
            <a:ln w="38100">
              <a:solidFill>
                <a:srgbClr val="02315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1" name="弧形 170">
              <a:extLst>
                <a:ext uri="{FF2B5EF4-FFF2-40B4-BE49-F238E27FC236}">
                  <a16:creationId xmlns:a16="http://schemas.microsoft.com/office/drawing/2014/main" id="{8C503F18-BD42-4C9C-ACC4-CB198B0A4330}"/>
                </a:ext>
              </a:extLst>
            </p:cNvPr>
            <p:cNvSpPr/>
            <p:nvPr/>
          </p:nvSpPr>
          <p:spPr>
            <a:xfrm rot="13500000">
              <a:off x="-463392" y="1309247"/>
              <a:ext cx="720000" cy="720000"/>
            </a:xfrm>
            <a:prstGeom prst="arc">
              <a:avLst/>
            </a:prstGeom>
            <a:ln w="38100">
              <a:solidFill>
                <a:srgbClr val="02315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72" name="矩形 171">
            <a:extLst>
              <a:ext uri="{FF2B5EF4-FFF2-40B4-BE49-F238E27FC236}">
                <a16:creationId xmlns:a16="http://schemas.microsoft.com/office/drawing/2014/main" id="{15417BE0-65CB-49E6-B616-C9895A5498EB}"/>
              </a:ext>
            </a:extLst>
          </p:cNvPr>
          <p:cNvSpPr/>
          <p:nvPr/>
        </p:nvSpPr>
        <p:spPr>
          <a:xfrm>
            <a:off x="7996111" y="3418238"/>
            <a:ext cx="254405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000" b="1" dirty="0">
                <a:solidFill>
                  <a:srgbClr val="F67C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Periodical</a:t>
            </a:r>
          </a:p>
          <a:p>
            <a:pPr algn="ctr"/>
            <a:r>
              <a:rPr lang="en-US" altLang="zh-CN" sz="2000" b="1" dirty="0">
                <a:solidFill>
                  <a:srgbClr val="02315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Magnetic Emanation</a:t>
            </a:r>
            <a:endParaRPr lang="zh-CN" altLang="en-US" sz="2000" dirty="0">
              <a:solidFill>
                <a:srgbClr val="02315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6" name="图片 175">
            <a:extLst>
              <a:ext uri="{FF2B5EF4-FFF2-40B4-BE49-F238E27FC236}">
                <a16:creationId xmlns:a16="http://schemas.microsoft.com/office/drawing/2014/main" id="{0DF5AA04-B973-4867-A9EA-E31EB5C34CC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879" t="-1" r="14361" b="28909"/>
          <a:stretch/>
        </p:blipFill>
        <p:spPr>
          <a:xfrm>
            <a:off x="2575367" y="5505246"/>
            <a:ext cx="4782396" cy="94091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77" name="矩形 176">
            <a:extLst>
              <a:ext uri="{FF2B5EF4-FFF2-40B4-BE49-F238E27FC236}">
                <a16:creationId xmlns:a16="http://schemas.microsoft.com/office/drawing/2014/main" id="{E65DF5F9-975D-4780-9F8D-46B240699CE7}"/>
              </a:ext>
            </a:extLst>
          </p:cNvPr>
          <p:cNvSpPr/>
          <p:nvPr/>
        </p:nvSpPr>
        <p:spPr>
          <a:xfrm>
            <a:off x="4508452" y="6445501"/>
            <a:ext cx="680072" cy="3810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dirty="0">
                <a:latin typeface="Calibri" panose="020F0502020204030204" pitchFamily="34" charset="0"/>
                <a:cs typeface="Calibri" panose="020F0502020204030204" pitchFamily="34" charset="0"/>
              </a:rPr>
              <a:t>Time</a:t>
            </a:r>
            <a:endParaRPr lang="zh-CN" alt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8" name="矩形 177">
            <a:extLst>
              <a:ext uri="{FF2B5EF4-FFF2-40B4-BE49-F238E27FC236}">
                <a16:creationId xmlns:a16="http://schemas.microsoft.com/office/drawing/2014/main" id="{7EB3EAE1-AA16-4579-8CF7-91063CD60D52}"/>
              </a:ext>
            </a:extLst>
          </p:cNvPr>
          <p:cNvSpPr/>
          <p:nvPr/>
        </p:nvSpPr>
        <p:spPr>
          <a:xfrm>
            <a:off x="1268582" y="5639576"/>
            <a:ext cx="13067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latin typeface="Calibri" panose="020F0502020204030204" pitchFamily="34" charset="0"/>
                <a:cs typeface="Calibri" panose="020F0502020204030204" pitchFamily="34" charset="0"/>
              </a:rPr>
              <a:t>Magnetic</a:t>
            </a:r>
          </a:p>
          <a:p>
            <a:pPr algn="ctr"/>
            <a:r>
              <a:rPr lang="en-US" altLang="zh-CN" b="1" dirty="0">
                <a:latin typeface="Calibri" panose="020F0502020204030204" pitchFamily="34" charset="0"/>
                <a:cs typeface="Calibri" panose="020F0502020204030204" pitchFamily="34" charset="0"/>
              </a:rPr>
              <a:t>Magnitude</a:t>
            </a:r>
            <a:endParaRPr lang="zh-CN" alt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9" name="弧形 178">
            <a:extLst>
              <a:ext uri="{FF2B5EF4-FFF2-40B4-BE49-F238E27FC236}">
                <a16:creationId xmlns:a16="http://schemas.microsoft.com/office/drawing/2014/main" id="{80B42069-4B41-4BB3-BC57-CD655EB07B25}"/>
              </a:ext>
            </a:extLst>
          </p:cNvPr>
          <p:cNvSpPr/>
          <p:nvPr/>
        </p:nvSpPr>
        <p:spPr>
          <a:xfrm rot="5400000">
            <a:off x="6392633" y="3084465"/>
            <a:ext cx="3037070" cy="2651924"/>
          </a:xfrm>
          <a:prstGeom prst="arc">
            <a:avLst/>
          </a:prstGeom>
          <a:noFill/>
          <a:ln w="28575">
            <a:solidFill>
              <a:srgbClr val="023057"/>
            </a:solidFill>
            <a:prstDash val="dash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6" name="灯片编号占位符 225">
            <a:extLst>
              <a:ext uri="{FF2B5EF4-FFF2-40B4-BE49-F238E27FC236}">
                <a16:creationId xmlns:a16="http://schemas.microsoft.com/office/drawing/2014/main" id="{4C01A923-C48A-4BEA-AB64-F2C47BF76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C2CE4-A3F8-4AB3-815A-D8B5B0CC2EA7}" type="slidenum">
              <a:rPr lang="zh-CN" altLang="en-US" smtClean="0"/>
              <a:t>15</a:t>
            </a:fld>
            <a:endParaRPr lang="zh-CN" altLang="en-US"/>
          </a:p>
        </p:txBody>
      </p:sp>
      <p:sp>
        <p:nvSpPr>
          <p:cNvPr id="58" name="矩形: 圆角 57">
            <a:extLst>
              <a:ext uri="{FF2B5EF4-FFF2-40B4-BE49-F238E27FC236}">
                <a16:creationId xmlns:a16="http://schemas.microsoft.com/office/drawing/2014/main" id="{0DC3CABB-81AC-4544-B4CF-17F00D139C5D}"/>
              </a:ext>
            </a:extLst>
          </p:cNvPr>
          <p:cNvSpPr/>
          <p:nvPr/>
        </p:nvSpPr>
        <p:spPr>
          <a:xfrm>
            <a:off x="3844984" y="2369883"/>
            <a:ext cx="750447" cy="363974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SM 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41684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5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44444E-6 L -0.28568 0.00093 " pathEditMode="relative" rAng="0" ptsTypes="AA">
                                      <p:cBhvr>
                                        <p:cTn id="66" dur="4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284" y="46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35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44444E-6 L -0.2849 -4.44444E-6 " pathEditMode="relative" rAng="0" ptsTypes="AA">
                                      <p:cBhvr>
                                        <p:cTn id="68" dur="4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245" y="0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" grpId="0" animBg="1"/>
      <p:bldP spid="138" grpId="0" animBg="1"/>
      <p:bldP spid="139" grpId="0" animBg="1"/>
      <p:bldP spid="143" grpId="0"/>
      <p:bldP spid="144" grpId="0"/>
      <p:bldP spid="145" grpId="0" animBg="1"/>
      <p:bldP spid="162" grpId="0" animBg="1"/>
      <p:bldP spid="168" grpId="0"/>
      <p:bldP spid="172" grpId="0"/>
      <p:bldP spid="177" grpId="0"/>
      <p:bldP spid="178" grpId="0"/>
      <p:bldP spid="179" grpId="0" animBg="1"/>
      <p:bldP spid="5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" name="组合 89">
            <a:extLst>
              <a:ext uri="{FF2B5EF4-FFF2-40B4-BE49-F238E27FC236}">
                <a16:creationId xmlns:a16="http://schemas.microsoft.com/office/drawing/2014/main" id="{2B92538D-CFE0-4BF1-BB61-4A99BC47C634}"/>
              </a:ext>
            </a:extLst>
          </p:cNvPr>
          <p:cNvGrpSpPr/>
          <p:nvPr/>
        </p:nvGrpSpPr>
        <p:grpSpPr>
          <a:xfrm>
            <a:off x="3927685" y="2995548"/>
            <a:ext cx="3282319" cy="1559277"/>
            <a:chOff x="3508585" y="2174532"/>
            <a:chExt cx="3282319" cy="1559277"/>
          </a:xfrm>
        </p:grpSpPr>
        <p:grpSp>
          <p:nvGrpSpPr>
            <p:cNvPr id="91" name="组合 90">
              <a:extLst>
                <a:ext uri="{FF2B5EF4-FFF2-40B4-BE49-F238E27FC236}">
                  <a16:creationId xmlns:a16="http://schemas.microsoft.com/office/drawing/2014/main" id="{2C43B7E5-8D5D-4AAE-AB81-8A990C0CCE5C}"/>
                </a:ext>
              </a:extLst>
            </p:cNvPr>
            <p:cNvGrpSpPr/>
            <p:nvPr/>
          </p:nvGrpSpPr>
          <p:grpSpPr>
            <a:xfrm>
              <a:off x="3508585" y="2174532"/>
              <a:ext cx="969589" cy="1559277"/>
              <a:chOff x="3508585" y="2177900"/>
              <a:chExt cx="969589" cy="1559277"/>
            </a:xfrm>
          </p:grpSpPr>
          <p:sp>
            <p:nvSpPr>
              <p:cNvPr id="106" name="矩形: 圆角 105">
                <a:extLst>
                  <a:ext uri="{FF2B5EF4-FFF2-40B4-BE49-F238E27FC236}">
                    <a16:creationId xmlns:a16="http://schemas.microsoft.com/office/drawing/2014/main" id="{B67AFA40-1C14-4F39-A350-F83995098240}"/>
                  </a:ext>
                </a:extLst>
              </p:cNvPr>
              <p:cNvSpPr/>
              <p:nvPr/>
            </p:nvSpPr>
            <p:spPr>
              <a:xfrm>
                <a:off x="3508585" y="2177900"/>
                <a:ext cx="969589" cy="363974"/>
              </a:xfrm>
              <a:prstGeom prst="roundRect">
                <a:avLst/>
              </a:prstGeom>
              <a:solidFill>
                <a:srgbClr val="02315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b="0" dirty="0">
                    <a:latin typeface="Calibri" panose="020F0502020204030204" pitchFamily="34" charset="0"/>
                    <a:cs typeface="Calibri" panose="020F0502020204030204" pitchFamily="34" charset="0"/>
                  </a:rPr>
                  <a:t>Threads</a:t>
                </a:r>
              </a:p>
            </p:txBody>
          </p:sp>
          <p:sp>
            <p:nvSpPr>
              <p:cNvPr id="107" name="矩形: 圆角 106">
                <a:extLst>
                  <a:ext uri="{FF2B5EF4-FFF2-40B4-BE49-F238E27FC236}">
                    <a16:creationId xmlns:a16="http://schemas.microsoft.com/office/drawing/2014/main" id="{028B0E77-9112-4077-9214-DFCBC7DA3712}"/>
                  </a:ext>
                </a:extLst>
              </p:cNvPr>
              <p:cNvSpPr/>
              <p:nvPr/>
            </p:nvSpPr>
            <p:spPr>
              <a:xfrm>
                <a:off x="3508585" y="2713644"/>
                <a:ext cx="969589" cy="363974"/>
              </a:xfrm>
              <a:prstGeom prst="roundRect">
                <a:avLst/>
              </a:prstGeom>
              <a:solidFill>
                <a:srgbClr val="02315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b="0" dirty="0">
                    <a:latin typeface="Calibri" panose="020F0502020204030204" pitchFamily="34" charset="0"/>
                    <a:cs typeface="Calibri" panose="020F0502020204030204" pitchFamily="34" charset="0"/>
                  </a:rPr>
                  <a:t>Threads</a:t>
                </a:r>
              </a:p>
            </p:txBody>
          </p:sp>
          <p:sp>
            <p:nvSpPr>
              <p:cNvPr id="108" name="矩形: 圆角 107">
                <a:extLst>
                  <a:ext uri="{FF2B5EF4-FFF2-40B4-BE49-F238E27FC236}">
                    <a16:creationId xmlns:a16="http://schemas.microsoft.com/office/drawing/2014/main" id="{9D8E4D73-3B6C-4691-A39F-4563122BAB9D}"/>
                  </a:ext>
                </a:extLst>
              </p:cNvPr>
              <p:cNvSpPr/>
              <p:nvPr/>
            </p:nvSpPr>
            <p:spPr>
              <a:xfrm>
                <a:off x="3508585" y="3373203"/>
                <a:ext cx="969589" cy="363974"/>
              </a:xfrm>
              <a:prstGeom prst="roundRect">
                <a:avLst/>
              </a:prstGeom>
              <a:solidFill>
                <a:srgbClr val="02315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b="0" dirty="0">
                    <a:latin typeface="Calibri" panose="020F0502020204030204" pitchFamily="34" charset="0"/>
                    <a:cs typeface="Calibri" panose="020F0502020204030204" pitchFamily="34" charset="0"/>
                  </a:rPr>
                  <a:t>Threads</a:t>
                </a:r>
              </a:p>
            </p:txBody>
          </p:sp>
        </p:grpSp>
        <p:grpSp>
          <p:nvGrpSpPr>
            <p:cNvPr id="92" name="组合 91">
              <a:extLst>
                <a:ext uri="{FF2B5EF4-FFF2-40B4-BE49-F238E27FC236}">
                  <a16:creationId xmlns:a16="http://schemas.microsoft.com/office/drawing/2014/main" id="{581E8C62-6AA0-4222-AFB6-D4FA0EE9BE8F}"/>
                </a:ext>
              </a:extLst>
            </p:cNvPr>
            <p:cNvGrpSpPr/>
            <p:nvPr/>
          </p:nvGrpSpPr>
          <p:grpSpPr>
            <a:xfrm>
              <a:off x="4664950" y="2174532"/>
              <a:ext cx="969589" cy="1559277"/>
              <a:chOff x="3508585" y="2177900"/>
              <a:chExt cx="969589" cy="1559277"/>
            </a:xfrm>
          </p:grpSpPr>
          <p:sp>
            <p:nvSpPr>
              <p:cNvPr id="100" name="矩形: 圆角 99">
                <a:extLst>
                  <a:ext uri="{FF2B5EF4-FFF2-40B4-BE49-F238E27FC236}">
                    <a16:creationId xmlns:a16="http://schemas.microsoft.com/office/drawing/2014/main" id="{3DABED9E-8B2A-4AAF-835D-827015D50B02}"/>
                  </a:ext>
                </a:extLst>
              </p:cNvPr>
              <p:cNvSpPr/>
              <p:nvPr/>
            </p:nvSpPr>
            <p:spPr>
              <a:xfrm>
                <a:off x="3508585" y="2177900"/>
                <a:ext cx="969589" cy="363974"/>
              </a:xfrm>
              <a:prstGeom prst="roundRect">
                <a:avLst/>
              </a:prstGeom>
              <a:solidFill>
                <a:srgbClr val="02315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b="0" dirty="0">
                    <a:latin typeface="Calibri" panose="020F0502020204030204" pitchFamily="34" charset="0"/>
                    <a:cs typeface="Calibri" panose="020F0502020204030204" pitchFamily="34" charset="0"/>
                  </a:rPr>
                  <a:t>Threads</a:t>
                </a:r>
              </a:p>
            </p:txBody>
          </p:sp>
          <p:sp>
            <p:nvSpPr>
              <p:cNvPr id="101" name="矩形: 圆角 100">
                <a:extLst>
                  <a:ext uri="{FF2B5EF4-FFF2-40B4-BE49-F238E27FC236}">
                    <a16:creationId xmlns:a16="http://schemas.microsoft.com/office/drawing/2014/main" id="{A12F33CD-F750-4448-8BCA-713C7942C482}"/>
                  </a:ext>
                </a:extLst>
              </p:cNvPr>
              <p:cNvSpPr/>
              <p:nvPr/>
            </p:nvSpPr>
            <p:spPr>
              <a:xfrm>
                <a:off x="3508585" y="2713644"/>
                <a:ext cx="969589" cy="363974"/>
              </a:xfrm>
              <a:prstGeom prst="roundRect">
                <a:avLst/>
              </a:prstGeom>
              <a:solidFill>
                <a:srgbClr val="02315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b="0" dirty="0">
                    <a:latin typeface="Calibri" panose="020F0502020204030204" pitchFamily="34" charset="0"/>
                    <a:cs typeface="Calibri" panose="020F0502020204030204" pitchFamily="34" charset="0"/>
                  </a:rPr>
                  <a:t>Threads</a:t>
                </a:r>
              </a:p>
            </p:txBody>
          </p:sp>
          <p:sp>
            <p:nvSpPr>
              <p:cNvPr id="102" name="矩形: 圆角 101">
                <a:extLst>
                  <a:ext uri="{FF2B5EF4-FFF2-40B4-BE49-F238E27FC236}">
                    <a16:creationId xmlns:a16="http://schemas.microsoft.com/office/drawing/2014/main" id="{2CC14E8C-88BB-42B5-8B03-45BFF1E17549}"/>
                  </a:ext>
                </a:extLst>
              </p:cNvPr>
              <p:cNvSpPr/>
              <p:nvPr/>
            </p:nvSpPr>
            <p:spPr>
              <a:xfrm>
                <a:off x="3508585" y="3373203"/>
                <a:ext cx="969589" cy="363974"/>
              </a:xfrm>
              <a:prstGeom prst="roundRect">
                <a:avLst/>
              </a:prstGeom>
              <a:solidFill>
                <a:srgbClr val="02315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b="0" dirty="0">
                    <a:latin typeface="Calibri" panose="020F0502020204030204" pitchFamily="34" charset="0"/>
                    <a:cs typeface="Calibri" panose="020F0502020204030204" pitchFamily="34" charset="0"/>
                  </a:rPr>
                  <a:t>Threads</a:t>
                </a:r>
              </a:p>
            </p:txBody>
          </p:sp>
        </p:grpSp>
        <p:grpSp>
          <p:nvGrpSpPr>
            <p:cNvPr id="93" name="组合 92">
              <a:extLst>
                <a:ext uri="{FF2B5EF4-FFF2-40B4-BE49-F238E27FC236}">
                  <a16:creationId xmlns:a16="http://schemas.microsoft.com/office/drawing/2014/main" id="{A4A1B6DE-8ACF-4443-92D8-3B89B05066C4}"/>
                </a:ext>
              </a:extLst>
            </p:cNvPr>
            <p:cNvGrpSpPr/>
            <p:nvPr/>
          </p:nvGrpSpPr>
          <p:grpSpPr>
            <a:xfrm>
              <a:off x="5821315" y="2174532"/>
              <a:ext cx="969589" cy="1559277"/>
              <a:chOff x="3508585" y="2177900"/>
              <a:chExt cx="969589" cy="1559277"/>
            </a:xfrm>
          </p:grpSpPr>
          <p:sp>
            <p:nvSpPr>
              <p:cNvPr id="94" name="矩形: 圆角 93">
                <a:extLst>
                  <a:ext uri="{FF2B5EF4-FFF2-40B4-BE49-F238E27FC236}">
                    <a16:creationId xmlns:a16="http://schemas.microsoft.com/office/drawing/2014/main" id="{3E0BB90F-F0D8-4231-918E-3DC8249AB3DE}"/>
                  </a:ext>
                </a:extLst>
              </p:cNvPr>
              <p:cNvSpPr/>
              <p:nvPr/>
            </p:nvSpPr>
            <p:spPr>
              <a:xfrm>
                <a:off x="3508585" y="2177900"/>
                <a:ext cx="969589" cy="363974"/>
              </a:xfrm>
              <a:prstGeom prst="roundRect">
                <a:avLst/>
              </a:prstGeom>
              <a:solidFill>
                <a:srgbClr val="02315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b="0" dirty="0">
                    <a:latin typeface="Calibri" panose="020F0502020204030204" pitchFamily="34" charset="0"/>
                    <a:cs typeface="Calibri" panose="020F0502020204030204" pitchFamily="34" charset="0"/>
                  </a:rPr>
                  <a:t>Threads</a:t>
                </a:r>
              </a:p>
            </p:txBody>
          </p:sp>
          <p:sp>
            <p:nvSpPr>
              <p:cNvPr id="95" name="矩形: 圆角 94">
                <a:extLst>
                  <a:ext uri="{FF2B5EF4-FFF2-40B4-BE49-F238E27FC236}">
                    <a16:creationId xmlns:a16="http://schemas.microsoft.com/office/drawing/2014/main" id="{E634F99A-9B29-477A-82BC-0F92043D5F54}"/>
                  </a:ext>
                </a:extLst>
              </p:cNvPr>
              <p:cNvSpPr/>
              <p:nvPr/>
            </p:nvSpPr>
            <p:spPr>
              <a:xfrm>
                <a:off x="3508585" y="2713644"/>
                <a:ext cx="969589" cy="363974"/>
              </a:xfrm>
              <a:prstGeom prst="roundRect">
                <a:avLst/>
              </a:prstGeom>
              <a:solidFill>
                <a:srgbClr val="02315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b="0" dirty="0">
                    <a:latin typeface="Calibri" panose="020F0502020204030204" pitchFamily="34" charset="0"/>
                    <a:cs typeface="Calibri" panose="020F0502020204030204" pitchFamily="34" charset="0"/>
                  </a:rPr>
                  <a:t>Threads</a:t>
                </a:r>
              </a:p>
            </p:txBody>
          </p:sp>
          <p:sp>
            <p:nvSpPr>
              <p:cNvPr id="99" name="矩形: 圆角 98">
                <a:extLst>
                  <a:ext uri="{FF2B5EF4-FFF2-40B4-BE49-F238E27FC236}">
                    <a16:creationId xmlns:a16="http://schemas.microsoft.com/office/drawing/2014/main" id="{7FA0F564-52A4-419F-8580-7319A121B4B3}"/>
                  </a:ext>
                </a:extLst>
              </p:cNvPr>
              <p:cNvSpPr/>
              <p:nvPr/>
            </p:nvSpPr>
            <p:spPr>
              <a:xfrm>
                <a:off x="3508585" y="3373203"/>
                <a:ext cx="969589" cy="363974"/>
              </a:xfrm>
              <a:prstGeom prst="roundRect">
                <a:avLst/>
              </a:prstGeom>
              <a:solidFill>
                <a:srgbClr val="02315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b="0" dirty="0">
                    <a:latin typeface="Calibri" panose="020F0502020204030204" pitchFamily="34" charset="0"/>
                    <a:cs typeface="Calibri" panose="020F0502020204030204" pitchFamily="34" charset="0"/>
                  </a:rPr>
                  <a:t>Threads</a:t>
                </a:r>
              </a:p>
            </p:txBody>
          </p:sp>
        </p:grpSp>
      </p:grpSp>
      <p:sp>
        <p:nvSpPr>
          <p:cNvPr id="109" name="矩形: 圆角 108">
            <a:extLst>
              <a:ext uri="{FF2B5EF4-FFF2-40B4-BE49-F238E27FC236}">
                <a16:creationId xmlns:a16="http://schemas.microsoft.com/office/drawing/2014/main" id="{86311BA8-3E1A-41E0-8D89-8BF117B217EB}"/>
              </a:ext>
            </a:extLst>
          </p:cNvPr>
          <p:cNvSpPr/>
          <p:nvPr/>
        </p:nvSpPr>
        <p:spPr>
          <a:xfrm>
            <a:off x="2661392" y="2995548"/>
            <a:ext cx="856238" cy="363974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SM 1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0" name="矩形: 圆角 109">
            <a:extLst>
              <a:ext uri="{FF2B5EF4-FFF2-40B4-BE49-F238E27FC236}">
                <a16:creationId xmlns:a16="http://schemas.microsoft.com/office/drawing/2014/main" id="{1638918B-61C1-4AD1-B20A-854EE98257B2}"/>
              </a:ext>
            </a:extLst>
          </p:cNvPr>
          <p:cNvSpPr/>
          <p:nvPr/>
        </p:nvSpPr>
        <p:spPr>
          <a:xfrm>
            <a:off x="2661392" y="3531292"/>
            <a:ext cx="856238" cy="363974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SM 2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1" name="矩形: 圆角 110">
            <a:extLst>
              <a:ext uri="{FF2B5EF4-FFF2-40B4-BE49-F238E27FC236}">
                <a16:creationId xmlns:a16="http://schemas.microsoft.com/office/drawing/2014/main" id="{9BB36A4D-CECA-4BFF-A4FE-DF49391A3EA9}"/>
              </a:ext>
            </a:extLst>
          </p:cNvPr>
          <p:cNvSpPr/>
          <p:nvPr/>
        </p:nvSpPr>
        <p:spPr>
          <a:xfrm>
            <a:off x="2661392" y="4190851"/>
            <a:ext cx="856238" cy="363974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SM N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12" name="直接箭头连接符 111">
            <a:extLst>
              <a:ext uri="{FF2B5EF4-FFF2-40B4-BE49-F238E27FC236}">
                <a16:creationId xmlns:a16="http://schemas.microsoft.com/office/drawing/2014/main" id="{272CBBFE-44D2-4E2C-B46A-02B44114C2A6}"/>
              </a:ext>
            </a:extLst>
          </p:cNvPr>
          <p:cNvCxnSpPr>
            <a:cxnSpLocks/>
          </p:cNvCxnSpPr>
          <p:nvPr/>
        </p:nvCxnSpPr>
        <p:spPr>
          <a:xfrm flipH="1">
            <a:off x="3517630" y="4372838"/>
            <a:ext cx="328584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直接箭头连接符 112">
            <a:extLst>
              <a:ext uri="{FF2B5EF4-FFF2-40B4-BE49-F238E27FC236}">
                <a16:creationId xmlns:a16="http://schemas.microsoft.com/office/drawing/2014/main" id="{4164926D-0C2B-4D9E-AF13-384B7A3E15CF}"/>
              </a:ext>
            </a:extLst>
          </p:cNvPr>
          <p:cNvCxnSpPr>
            <a:cxnSpLocks/>
          </p:cNvCxnSpPr>
          <p:nvPr/>
        </p:nvCxnSpPr>
        <p:spPr>
          <a:xfrm flipH="1">
            <a:off x="3520599" y="3714926"/>
            <a:ext cx="328584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直接箭头连接符 113">
            <a:extLst>
              <a:ext uri="{FF2B5EF4-FFF2-40B4-BE49-F238E27FC236}">
                <a16:creationId xmlns:a16="http://schemas.microsoft.com/office/drawing/2014/main" id="{E0C88F33-0A31-485A-9D1B-23E7C578825D}"/>
              </a:ext>
            </a:extLst>
          </p:cNvPr>
          <p:cNvCxnSpPr>
            <a:cxnSpLocks/>
          </p:cNvCxnSpPr>
          <p:nvPr/>
        </p:nvCxnSpPr>
        <p:spPr>
          <a:xfrm flipH="1">
            <a:off x="3517630" y="3193668"/>
            <a:ext cx="328584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文本框 114">
            <a:extLst>
              <a:ext uri="{FF2B5EF4-FFF2-40B4-BE49-F238E27FC236}">
                <a16:creationId xmlns:a16="http://schemas.microsoft.com/office/drawing/2014/main" id="{09EAE13D-84A1-452B-B90B-3C4B1CF021A3}"/>
              </a:ext>
            </a:extLst>
          </p:cNvPr>
          <p:cNvSpPr txBox="1"/>
          <p:nvPr/>
        </p:nvSpPr>
        <p:spPr>
          <a:xfrm rot="5400000">
            <a:off x="2947215" y="3838267"/>
            <a:ext cx="397292" cy="38198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b="1" dirty="0"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endParaRPr lang="zh-CN" alt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6" name="文本框 115">
            <a:extLst>
              <a:ext uri="{FF2B5EF4-FFF2-40B4-BE49-F238E27FC236}">
                <a16:creationId xmlns:a16="http://schemas.microsoft.com/office/drawing/2014/main" id="{B70094A5-6936-4D50-AB51-78980CEE9B34}"/>
              </a:ext>
            </a:extLst>
          </p:cNvPr>
          <p:cNvSpPr txBox="1"/>
          <p:nvPr/>
        </p:nvSpPr>
        <p:spPr>
          <a:xfrm>
            <a:off x="1471830" y="3249349"/>
            <a:ext cx="804656" cy="46166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latin typeface="Calibri" panose="020F0502020204030204" pitchFamily="34" charset="0"/>
                <a:cs typeface="Calibri" panose="020F0502020204030204" pitchFamily="34" charset="0"/>
              </a:rPr>
              <a:t>GPU</a:t>
            </a:r>
            <a:endParaRPr lang="zh-CN" alt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7" name="矩形: 圆角 116">
            <a:extLst>
              <a:ext uri="{FF2B5EF4-FFF2-40B4-BE49-F238E27FC236}">
                <a16:creationId xmlns:a16="http://schemas.microsoft.com/office/drawing/2014/main" id="{915954AE-0970-4790-82F0-B7347A3A8DEF}"/>
              </a:ext>
            </a:extLst>
          </p:cNvPr>
          <p:cNvSpPr/>
          <p:nvPr/>
        </p:nvSpPr>
        <p:spPr>
          <a:xfrm>
            <a:off x="2575367" y="2891889"/>
            <a:ext cx="4772236" cy="1980074"/>
          </a:xfrm>
          <a:prstGeom prst="roundRect">
            <a:avLst>
              <a:gd name="adj" fmla="val 2967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8" name="Picture 6" descr="Front">
            <a:extLst>
              <a:ext uri="{FF2B5EF4-FFF2-40B4-BE49-F238E27FC236}">
                <a16:creationId xmlns:a16="http://schemas.microsoft.com/office/drawing/2014/main" id="{FF288475-A53D-4C87-A8A1-59E6768214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04" b="98889" l="3146" r="99007">
                        <a14:foregroundMark x1="41556" y1="63333" x2="74007" y2="62963"/>
                        <a14:foregroundMark x1="19040" y1="63333" x2="52483" y2="65185"/>
                        <a14:foregroundMark x1="5795" y1="11111" x2="4967" y2="73333"/>
                        <a14:foregroundMark x1="4967" y1="73333" x2="12914" y2="20370"/>
                        <a14:foregroundMark x1="12914" y1="20370" x2="40894" y2="4074"/>
                        <a14:foregroundMark x1="40894" y1="4074" x2="69536" y2="4074"/>
                        <a14:foregroundMark x1="69536" y1="4074" x2="90894" y2="4074"/>
                        <a14:foregroundMark x1="90894" y1="4074" x2="97682" y2="72593"/>
                        <a14:foregroundMark x1="97682" y1="72593" x2="19040" y2="75926"/>
                        <a14:foregroundMark x1="6126" y1="4074" x2="38079" y2="7407"/>
                        <a14:foregroundMark x1="3146" y1="5556" x2="5132" y2="6296"/>
                        <a14:foregroundMark x1="5132" y1="87778" x2="4967" y2="98889"/>
                        <a14:foregroundMark x1="49007" y1="82593" x2="35927" y2="83333"/>
                        <a14:foregroundMark x1="23013" y1="84444" x2="33609" y2="84444"/>
                        <a14:foregroundMark x1="33609" y1="84444" x2="44536" y2="85926"/>
                        <a14:foregroundMark x1="53642" y1="83704" x2="56126" y2="83333"/>
                        <a14:foregroundMark x1="27980" y1="87037" x2="50497" y2="86296"/>
                        <a14:foregroundMark x1="50497" y1="86296" x2="50662" y2="86296"/>
                        <a14:foregroundMark x1="94702" y1="15185" x2="97517" y2="4815"/>
                        <a14:foregroundMark x1="99007" y1="7037" x2="99007" y2="20000"/>
                        <a14:foregroundMark x1="81623" y1="54815" x2="75000" y2="74444"/>
                        <a14:backgroundMark x1="82285" y1="95185" x2="92715" y2="91852"/>
                        <a14:backgroundMark x1="81954" y1="96667" x2="99669" y2="95926"/>
                        <a14:backgroundMark x1="77318" y1="94074" x2="98841" y2="97407"/>
                        <a14:backgroundMark x1="79801" y1="95926" x2="95199" y2="929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770" y="3690524"/>
            <a:ext cx="1289858" cy="576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9" name="组合 118">
            <a:extLst>
              <a:ext uri="{FF2B5EF4-FFF2-40B4-BE49-F238E27FC236}">
                <a16:creationId xmlns:a16="http://schemas.microsoft.com/office/drawing/2014/main" id="{E745C876-8A8B-4A7E-809D-C388D08B5E8E}"/>
              </a:ext>
            </a:extLst>
          </p:cNvPr>
          <p:cNvGrpSpPr/>
          <p:nvPr/>
        </p:nvGrpSpPr>
        <p:grpSpPr>
          <a:xfrm>
            <a:off x="3929663" y="2995548"/>
            <a:ext cx="969589" cy="1559277"/>
            <a:chOff x="3952273" y="3023786"/>
            <a:chExt cx="969589" cy="1559277"/>
          </a:xfrm>
        </p:grpSpPr>
        <p:sp>
          <p:nvSpPr>
            <p:cNvPr id="120" name="矩形: 圆角 119">
              <a:extLst>
                <a:ext uri="{FF2B5EF4-FFF2-40B4-BE49-F238E27FC236}">
                  <a16:creationId xmlns:a16="http://schemas.microsoft.com/office/drawing/2014/main" id="{E680B60F-8CB7-4448-BF0B-C9B4CA07EC99}"/>
                </a:ext>
              </a:extLst>
            </p:cNvPr>
            <p:cNvSpPr/>
            <p:nvPr/>
          </p:nvSpPr>
          <p:spPr>
            <a:xfrm>
              <a:off x="3952273" y="3023786"/>
              <a:ext cx="969589" cy="363974"/>
            </a:xfrm>
            <a:prstGeom prst="roundRect">
              <a:avLst/>
            </a:prstGeom>
            <a:solidFill>
              <a:srgbClr val="0231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b="0" dirty="0">
                  <a:latin typeface="Calibri" panose="020F0502020204030204" pitchFamily="34" charset="0"/>
                  <a:cs typeface="Calibri" panose="020F0502020204030204" pitchFamily="34" charset="0"/>
                </a:rPr>
                <a:t>Threads</a:t>
              </a:r>
            </a:p>
          </p:txBody>
        </p:sp>
        <p:sp>
          <p:nvSpPr>
            <p:cNvPr id="121" name="矩形: 圆角 120">
              <a:extLst>
                <a:ext uri="{FF2B5EF4-FFF2-40B4-BE49-F238E27FC236}">
                  <a16:creationId xmlns:a16="http://schemas.microsoft.com/office/drawing/2014/main" id="{3DA7D71A-A268-44A2-9E19-B462BC39EEAB}"/>
                </a:ext>
              </a:extLst>
            </p:cNvPr>
            <p:cNvSpPr/>
            <p:nvPr/>
          </p:nvSpPr>
          <p:spPr>
            <a:xfrm>
              <a:off x="3952273" y="3559530"/>
              <a:ext cx="969589" cy="363974"/>
            </a:xfrm>
            <a:prstGeom prst="roundRect">
              <a:avLst/>
            </a:prstGeom>
            <a:solidFill>
              <a:srgbClr val="0231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b="0" dirty="0">
                  <a:latin typeface="Calibri" panose="020F0502020204030204" pitchFamily="34" charset="0"/>
                  <a:cs typeface="Calibri" panose="020F0502020204030204" pitchFamily="34" charset="0"/>
                </a:rPr>
                <a:t>Threads</a:t>
              </a:r>
            </a:p>
          </p:txBody>
        </p:sp>
        <p:sp>
          <p:nvSpPr>
            <p:cNvPr id="122" name="矩形: 圆角 121">
              <a:extLst>
                <a:ext uri="{FF2B5EF4-FFF2-40B4-BE49-F238E27FC236}">
                  <a16:creationId xmlns:a16="http://schemas.microsoft.com/office/drawing/2014/main" id="{F0CF00DB-ADB5-4763-96C7-9F686A8A66A6}"/>
                </a:ext>
              </a:extLst>
            </p:cNvPr>
            <p:cNvSpPr/>
            <p:nvPr/>
          </p:nvSpPr>
          <p:spPr>
            <a:xfrm>
              <a:off x="3952273" y="4219089"/>
              <a:ext cx="969589" cy="363974"/>
            </a:xfrm>
            <a:prstGeom prst="roundRect">
              <a:avLst/>
            </a:prstGeom>
            <a:solidFill>
              <a:srgbClr val="0231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b="0" dirty="0">
                  <a:latin typeface="Calibri" panose="020F0502020204030204" pitchFamily="34" charset="0"/>
                  <a:cs typeface="Calibri" panose="020F0502020204030204" pitchFamily="34" charset="0"/>
                </a:rPr>
                <a:t>Threads</a:t>
              </a:r>
            </a:p>
          </p:txBody>
        </p:sp>
      </p:grpSp>
      <p:grpSp>
        <p:nvGrpSpPr>
          <p:cNvPr id="123" name="组合 122">
            <a:extLst>
              <a:ext uri="{FF2B5EF4-FFF2-40B4-BE49-F238E27FC236}">
                <a16:creationId xmlns:a16="http://schemas.microsoft.com/office/drawing/2014/main" id="{CA6CB7CE-48E5-4076-BB42-101777620F69}"/>
              </a:ext>
            </a:extLst>
          </p:cNvPr>
          <p:cNvGrpSpPr/>
          <p:nvPr/>
        </p:nvGrpSpPr>
        <p:grpSpPr>
          <a:xfrm>
            <a:off x="6493889" y="3023063"/>
            <a:ext cx="4046281" cy="1436681"/>
            <a:chOff x="6493889" y="3078347"/>
            <a:chExt cx="4046281" cy="1436681"/>
          </a:xfrm>
        </p:grpSpPr>
        <p:grpSp>
          <p:nvGrpSpPr>
            <p:cNvPr id="136" name="组合 135">
              <a:extLst>
                <a:ext uri="{FF2B5EF4-FFF2-40B4-BE49-F238E27FC236}">
                  <a16:creationId xmlns:a16="http://schemas.microsoft.com/office/drawing/2014/main" id="{31C2FF4A-E4C7-4413-96B7-D24CACBE6F52}"/>
                </a:ext>
              </a:extLst>
            </p:cNvPr>
            <p:cNvGrpSpPr/>
            <p:nvPr/>
          </p:nvGrpSpPr>
          <p:grpSpPr>
            <a:xfrm flipH="1">
              <a:off x="6493889" y="3078347"/>
              <a:ext cx="1430900" cy="1436681"/>
              <a:chOff x="-463392" y="1309247"/>
              <a:chExt cx="720000" cy="720000"/>
            </a:xfrm>
          </p:grpSpPr>
          <p:sp>
            <p:nvSpPr>
              <p:cNvPr id="147" name="弧形 146">
                <a:extLst>
                  <a:ext uri="{FF2B5EF4-FFF2-40B4-BE49-F238E27FC236}">
                    <a16:creationId xmlns:a16="http://schemas.microsoft.com/office/drawing/2014/main" id="{C27BC370-9D29-4320-AEBE-EF9C27EEC346}"/>
                  </a:ext>
                </a:extLst>
              </p:cNvPr>
              <p:cNvSpPr/>
              <p:nvPr/>
            </p:nvSpPr>
            <p:spPr>
              <a:xfrm rot="13500000">
                <a:off x="-355392" y="1417247"/>
                <a:ext cx="504000" cy="504000"/>
              </a:xfrm>
              <a:prstGeom prst="arc">
                <a:avLst/>
              </a:prstGeom>
              <a:ln w="38100">
                <a:solidFill>
                  <a:srgbClr val="02315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8" name="弧形 147">
                <a:extLst>
                  <a:ext uri="{FF2B5EF4-FFF2-40B4-BE49-F238E27FC236}">
                    <a16:creationId xmlns:a16="http://schemas.microsoft.com/office/drawing/2014/main" id="{26B3BBCF-2626-4635-8AEB-8DCB5E38A54D}"/>
                  </a:ext>
                </a:extLst>
              </p:cNvPr>
              <p:cNvSpPr/>
              <p:nvPr/>
            </p:nvSpPr>
            <p:spPr>
              <a:xfrm rot="13500000">
                <a:off x="-463392" y="1309247"/>
                <a:ext cx="720000" cy="720000"/>
              </a:xfrm>
              <a:prstGeom prst="arc">
                <a:avLst/>
              </a:prstGeom>
              <a:ln w="38100">
                <a:solidFill>
                  <a:srgbClr val="02315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46" name="矩形 145">
              <a:extLst>
                <a:ext uri="{FF2B5EF4-FFF2-40B4-BE49-F238E27FC236}">
                  <a16:creationId xmlns:a16="http://schemas.microsoft.com/office/drawing/2014/main" id="{562F7FD0-98D6-48FE-A2B1-0D3899918164}"/>
                </a:ext>
              </a:extLst>
            </p:cNvPr>
            <p:cNvSpPr/>
            <p:nvPr/>
          </p:nvSpPr>
          <p:spPr>
            <a:xfrm>
              <a:off x="7996111" y="3473522"/>
              <a:ext cx="2544059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000" b="1" dirty="0">
                  <a:solidFill>
                    <a:srgbClr val="F67C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Periodical</a:t>
              </a:r>
            </a:p>
            <a:p>
              <a:pPr algn="ctr"/>
              <a:r>
                <a:rPr lang="en-US" altLang="zh-CN" sz="2000" b="1" dirty="0">
                  <a:solidFill>
                    <a:srgbClr val="023159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Magnetic Emanation</a:t>
              </a:r>
              <a:endParaRPr lang="zh-CN" altLang="en-US" sz="2000" dirty="0">
                <a:solidFill>
                  <a:srgbClr val="023159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49" name="图片 148">
            <a:extLst>
              <a:ext uri="{FF2B5EF4-FFF2-40B4-BE49-F238E27FC236}">
                <a16:creationId xmlns:a16="http://schemas.microsoft.com/office/drawing/2014/main" id="{42CC9208-38CA-437A-9329-53AC2550543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879" t="-1" r="14361" b="28909"/>
          <a:stretch/>
        </p:blipFill>
        <p:spPr>
          <a:xfrm>
            <a:off x="2575367" y="5505246"/>
            <a:ext cx="4782396" cy="94091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50" name="矩形 149">
            <a:extLst>
              <a:ext uri="{FF2B5EF4-FFF2-40B4-BE49-F238E27FC236}">
                <a16:creationId xmlns:a16="http://schemas.microsoft.com/office/drawing/2014/main" id="{B4DD52C0-0633-4033-A6E7-565D2900A095}"/>
              </a:ext>
            </a:extLst>
          </p:cNvPr>
          <p:cNvSpPr/>
          <p:nvPr/>
        </p:nvSpPr>
        <p:spPr>
          <a:xfrm>
            <a:off x="4508452" y="6445501"/>
            <a:ext cx="680072" cy="3810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dirty="0">
                <a:latin typeface="Calibri" panose="020F0502020204030204" pitchFamily="34" charset="0"/>
                <a:cs typeface="Calibri" panose="020F0502020204030204" pitchFamily="34" charset="0"/>
              </a:rPr>
              <a:t>Time</a:t>
            </a:r>
            <a:endParaRPr lang="zh-CN" alt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1" name="矩形 150">
            <a:extLst>
              <a:ext uri="{FF2B5EF4-FFF2-40B4-BE49-F238E27FC236}">
                <a16:creationId xmlns:a16="http://schemas.microsoft.com/office/drawing/2014/main" id="{97691A84-4070-45EC-AC20-36536DA08A41}"/>
              </a:ext>
            </a:extLst>
          </p:cNvPr>
          <p:cNvSpPr/>
          <p:nvPr/>
        </p:nvSpPr>
        <p:spPr>
          <a:xfrm>
            <a:off x="1268582" y="5639576"/>
            <a:ext cx="13067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latin typeface="Calibri" panose="020F0502020204030204" pitchFamily="34" charset="0"/>
                <a:cs typeface="Calibri" panose="020F0502020204030204" pitchFamily="34" charset="0"/>
              </a:rPr>
              <a:t>Magnetic</a:t>
            </a:r>
          </a:p>
          <a:p>
            <a:pPr algn="ctr"/>
            <a:r>
              <a:rPr lang="en-US" altLang="zh-CN" b="1" dirty="0">
                <a:latin typeface="Calibri" panose="020F0502020204030204" pitchFamily="34" charset="0"/>
                <a:cs typeface="Calibri" panose="020F0502020204030204" pitchFamily="34" charset="0"/>
              </a:rPr>
              <a:t>Magnitude</a:t>
            </a:r>
            <a:endParaRPr lang="zh-CN" alt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BE68277E-C685-498C-AE97-1354D25040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Mining Frequency Identification</a:t>
            </a:r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35980C7A-D7C1-4D82-9894-B6ECA899DABD}"/>
              </a:ext>
            </a:extLst>
          </p:cNvPr>
          <p:cNvSpPr txBox="1"/>
          <p:nvPr/>
        </p:nvSpPr>
        <p:spPr>
          <a:xfrm>
            <a:off x="960771" y="1579453"/>
            <a:ext cx="10290998" cy="120032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Goal: Estimate the </a:t>
            </a:r>
            <a:r>
              <a:rPr lang="en-US" altLang="zh-CN" sz="2400" b="1" dirty="0">
                <a:latin typeface="Calibri" panose="020F0502020204030204" pitchFamily="34" charset="0"/>
                <a:cs typeface="Calibri" panose="020F0502020204030204" pitchFamily="34" charset="0"/>
              </a:rPr>
              <a:t>mining frequency </a:t>
            </a:r>
            <a:r>
              <a:rPr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for any given GPU </a:t>
            </a:r>
            <a:r>
              <a:rPr lang="en-US" altLang="zh-CN" sz="2400" dirty="0">
                <a:solidFill>
                  <a:srgbClr val="FF29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(for Challenge 2)</a:t>
            </a:r>
            <a:endParaRPr lang="en-US" altLang="zh-CN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Primer: A GPU has multiple </a:t>
            </a:r>
            <a:r>
              <a:rPr lang="en-US" altLang="zh-CN" sz="2400" b="1" dirty="0">
                <a:latin typeface="Calibri" panose="020F0502020204030204" pitchFamily="34" charset="0"/>
                <a:cs typeface="Calibri" panose="020F0502020204030204" pitchFamily="34" charset="0"/>
              </a:rPr>
              <a:t>Streaming Multiprocessors</a:t>
            </a:r>
            <a:endParaRPr lang="en-US" altLang="zh-CN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When mining, each             will be assigned a group of </a:t>
            </a:r>
            <a:r>
              <a:rPr lang="en-US" altLang="zh-CN" sz="2400" b="1" dirty="0">
                <a:latin typeface="Calibri" panose="020F0502020204030204" pitchFamily="34" charset="0"/>
                <a:cs typeface="Calibri" panose="020F0502020204030204" pitchFamily="34" charset="0"/>
              </a:rPr>
              <a:t>threads</a:t>
            </a:r>
            <a:r>
              <a:rPr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 to execute </a:t>
            </a:r>
            <a:endParaRPr lang="zh-CN" alt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2" name="矩形: 圆角 161">
            <a:extLst>
              <a:ext uri="{FF2B5EF4-FFF2-40B4-BE49-F238E27FC236}">
                <a16:creationId xmlns:a16="http://schemas.microsoft.com/office/drawing/2014/main" id="{E64A689D-FBF9-455D-936A-FE10E732A54B}"/>
              </a:ext>
            </a:extLst>
          </p:cNvPr>
          <p:cNvSpPr/>
          <p:nvPr/>
        </p:nvSpPr>
        <p:spPr>
          <a:xfrm>
            <a:off x="8317972" y="2005586"/>
            <a:ext cx="750447" cy="363974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SM 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C0CE6F89-15DD-47CA-BD6F-E0BBF6EAEF07}"/>
              </a:ext>
            </a:extLst>
          </p:cNvPr>
          <p:cNvGrpSpPr/>
          <p:nvPr/>
        </p:nvGrpSpPr>
        <p:grpSpPr>
          <a:xfrm>
            <a:off x="3905547" y="4510380"/>
            <a:ext cx="3388281" cy="1938249"/>
            <a:chOff x="3905547" y="4161675"/>
            <a:chExt cx="3388281" cy="1938249"/>
          </a:xfrm>
        </p:grpSpPr>
        <p:sp>
          <p:nvSpPr>
            <p:cNvPr id="180" name="矩形 179">
              <a:extLst>
                <a:ext uri="{FF2B5EF4-FFF2-40B4-BE49-F238E27FC236}">
                  <a16:creationId xmlns:a16="http://schemas.microsoft.com/office/drawing/2014/main" id="{08A0B9DC-050F-4954-ABF8-2A8D905F2F93}"/>
                </a:ext>
              </a:extLst>
            </p:cNvPr>
            <p:cNvSpPr/>
            <p:nvPr/>
          </p:nvSpPr>
          <p:spPr>
            <a:xfrm>
              <a:off x="3917525" y="4161675"/>
              <a:ext cx="96927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b="1" dirty="0">
                  <a:latin typeface="Calibri" panose="020F0502020204030204" pitchFamily="34" charset="0"/>
                  <a:cs typeface="Calibri" panose="020F0502020204030204" pitchFamily="34" charset="0"/>
                </a:rPr>
                <a:t>Assign </a:t>
              </a:r>
              <a:r>
                <a:rPr lang="en-US" altLang="zh-CN" b="1" i="1" dirty="0"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81" name="矩形 180">
              <a:extLst>
                <a:ext uri="{FF2B5EF4-FFF2-40B4-BE49-F238E27FC236}">
                  <a16:creationId xmlns:a16="http://schemas.microsoft.com/office/drawing/2014/main" id="{CE3DC56A-2508-4B9B-A6A2-E2CD727CDEE1}"/>
                </a:ext>
              </a:extLst>
            </p:cNvPr>
            <p:cNvSpPr/>
            <p:nvPr/>
          </p:nvSpPr>
          <p:spPr>
            <a:xfrm>
              <a:off x="5081885" y="4161675"/>
              <a:ext cx="96927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b="1" dirty="0">
                  <a:latin typeface="Calibri" panose="020F0502020204030204" pitchFamily="34" charset="0"/>
                  <a:cs typeface="Calibri" panose="020F0502020204030204" pitchFamily="34" charset="0"/>
                </a:rPr>
                <a:t>Assign </a:t>
              </a:r>
              <a:r>
                <a:rPr lang="en-US" altLang="zh-CN" b="1" i="1" dirty="0"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zh-CN" altLang="en-US" b="1" i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2" name="矩形 181">
              <a:extLst>
                <a:ext uri="{FF2B5EF4-FFF2-40B4-BE49-F238E27FC236}">
                  <a16:creationId xmlns:a16="http://schemas.microsoft.com/office/drawing/2014/main" id="{9932C395-9070-49C8-B4FC-1600AC9CEB7A}"/>
                </a:ext>
              </a:extLst>
            </p:cNvPr>
            <p:cNvSpPr/>
            <p:nvPr/>
          </p:nvSpPr>
          <p:spPr>
            <a:xfrm>
              <a:off x="6180333" y="4161675"/>
              <a:ext cx="1113495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Assign </a:t>
              </a:r>
              <a:r>
                <a:rPr lang="en-US" altLang="zh-CN" b="1" i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</a:t>
              </a:r>
              <a:endParaRPr lang="zh-CN" altLang="en-US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89" name="组合 188">
              <a:extLst>
                <a:ext uri="{FF2B5EF4-FFF2-40B4-BE49-F238E27FC236}">
                  <a16:creationId xmlns:a16="http://schemas.microsoft.com/office/drawing/2014/main" id="{324D6211-EF47-4D30-9E03-38B1574508D8}"/>
                </a:ext>
              </a:extLst>
            </p:cNvPr>
            <p:cNvGrpSpPr/>
            <p:nvPr/>
          </p:nvGrpSpPr>
          <p:grpSpPr>
            <a:xfrm>
              <a:off x="3927685" y="4582543"/>
              <a:ext cx="3282319" cy="376216"/>
              <a:chOff x="3927685" y="4582543"/>
              <a:chExt cx="3282319" cy="376216"/>
            </a:xfrm>
          </p:grpSpPr>
          <p:sp>
            <p:nvSpPr>
              <p:cNvPr id="183" name="矩形 182">
                <a:extLst>
                  <a:ext uri="{FF2B5EF4-FFF2-40B4-BE49-F238E27FC236}">
                    <a16:creationId xmlns:a16="http://schemas.microsoft.com/office/drawing/2014/main" id="{C58E9B8A-88C0-48AD-ADA5-26DB57285BED}"/>
                  </a:ext>
                </a:extLst>
              </p:cNvPr>
              <p:cNvSpPr/>
              <p:nvPr/>
            </p:nvSpPr>
            <p:spPr>
              <a:xfrm>
                <a:off x="4724108" y="4582543"/>
                <a:ext cx="1633420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b="1" i="1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N</a:t>
                </a:r>
                <a:r>
                  <a:rPr lang="zh-CN" altLang="en-US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zh-CN" b="1" dirty="0">
                    <a:solidFill>
                      <a:srgbClr val="FF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Assignments </a:t>
                </a:r>
              </a:p>
            </p:txBody>
          </p:sp>
          <p:cxnSp>
            <p:nvCxnSpPr>
              <p:cNvPr id="184" name="直接连接符 183">
                <a:extLst>
                  <a:ext uri="{FF2B5EF4-FFF2-40B4-BE49-F238E27FC236}">
                    <a16:creationId xmlns:a16="http://schemas.microsoft.com/office/drawing/2014/main" id="{5187CBB1-DBDF-4C6C-81BC-4ED763AEBEE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31186" y="4587357"/>
                <a:ext cx="0" cy="371402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直接连接符 184">
                <a:extLst>
                  <a:ext uri="{FF2B5EF4-FFF2-40B4-BE49-F238E27FC236}">
                    <a16:creationId xmlns:a16="http://schemas.microsoft.com/office/drawing/2014/main" id="{4BC01409-A433-4100-95EC-2D79558C7D9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10004" y="4587357"/>
                <a:ext cx="0" cy="371402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直接箭头连接符 185">
                <a:extLst>
                  <a:ext uri="{FF2B5EF4-FFF2-40B4-BE49-F238E27FC236}">
                    <a16:creationId xmlns:a16="http://schemas.microsoft.com/office/drawing/2014/main" id="{2C9E265E-EF1A-409F-9FCF-592AE6DE77E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357528" y="4773058"/>
                <a:ext cx="848971" cy="0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直接箭头连接符 186">
                <a:extLst>
                  <a:ext uri="{FF2B5EF4-FFF2-40B4-BE49-F238E27FC236}">
                    <a16:creationId xmlns:a16="http://schemas.microsoft.com/office/drawing/2014/main" id="{F1599E74-222D-4FDB-B9D6-2EE0F9AAF73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927685" y="4773058"/>
                <a:ext cx="855979" cy="0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90" name="直接箭头连接符 189">
              <a:extLst>
                <a:ext uri="{FF2B5EF4-FFF2-40B4-BE49-F238E27FC236}">
                  <a16:creationId xmlns:a16="http://schemas.microsoft.com/office/drawing/2014/main" id="{DEF8E3C5-03E0-44F2-9F46-F49D28FF3518}"/>
                </a:ext>
              </a:extLst>
            </p:cNvPr>
            <p:cNvCxnSpPr>
              <a:cxnSpLocks/>
            </p:cNvCxnSpPr>
            <p:nvPr/>
          </p:nvCxnSpPr>
          <p:spPr>
            <a:xfrm>
              <a:off x="3905547" y="4963890"/>
              <a:ext cx="284656" cy="195117"/>
            </a:xfrm>
            <a:prstGeom prst="straightConnector1">
              <a:avLst/>
            </a:prstGeom>
            <a:ln w="28575">
              <a:solidFill>
                <a:srgbClr val="FF0000"/>
              </a:solidFill>
              <a:prstDash val="sysDot"/>
              <a:tailEnd type="triangle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191" name="直接箭头连接符 190">
              <a:extLst>
                <a:ext uri="{FF2B5EF4-FFF2-40B4-BE49-F238E27FC236}">
                  <a16:creationId xmlns:a16="http://schemas.microsoft.com/office/drawing/2014/main" id="{4909CE4D-3C7F-4A93-8DB9-832EFE4B13F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64685" y="4933664"/>
              <a:ext cx="1262428" cy="215610"/>
            </a:xfrm>
            <a:prstGeom prst="straightConnector1">
              <a:avLst/>
            </a:prstGeom>
            <a:ln w="28575">
              <a:solidFill>
                <a:srgbClr val="FF0000"/>
              </a:solidFill>
              <a:prstDash val="sysDot"/>
              <a:tailEnd type="triangle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sp>
          <p:nvSpPr>
            <p:cNvPr id="192" name="矩形 191">
              <a:extLst>
                <a:ext uri="{FF2B5EF4-FFF2-40B4-BE49-F238E27FC236}">
                  <a16:creationId xmlns:a16="http://schemas.microsoft.com/office/drawing/2014/main" id="{BBFE5D5C-346F-47B7-961A-39C542AD25FE}"/>
                </a:ext>
              </a:extLst>
            </p:cNvPr>
            <p:cNvSpPr/>
            <p:nvPr/>
          </p:nvSpPr>
          <p:spPr>
            <a:xfrm>
              <a:off x="4155500" y="5159007"/>
              <a:ext cx="1814770" cy="940917"/>
            </a:xfrm>
            <a:prstGeom prst="rect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cxnSp>
        <p:nvCxnSpPr>
          <p:cNvPr id="193" name="直接箭头连接符 192">
            <a:extLst>
              <a:ext uri="{FF2B5EF4-FFF2-40B4-BE49-F238E27FC236}">
                <a16:creationId xmlns:a16="http://schemas.microsoft.com/office/drawing/2014/main" id="{3739C0B5-B299-4CB9-A7BD-18E30DABA68B}"/>
              </a:ext>
            </a:extLst>
          </p:cNvPr>
          <p:cNvCxnSpPr>
            <a:cxnSpLocks/>
          </p:cNvCxnSpPr>
          <p:nvPr/>
        </p:nvCxnSpPr>
        <p:spPr>
          <a:xfrm>
            <a:off x="4155499" y="6169459"/>
            <a:ext cx="1814771" cy="0"/>
          </a:xfrm>
          <a:prstGeom prst="straightConnector1">
            <a:avLst/>
          </a:prstGeom>
          <a:ln w="285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" name="矩形 193">
            <a:extLst>
              <a:ext uri="{FF2B5EF4-FFF2-40B4-BE49-F238E27FC236}">
                <a16:creationId xmlns:a16="http://schemas.microsoft.com/office/drawing/2014/main" id="{2A6CA28F-CA2E-48B8-8CE1-5F43532B48F6}"/>
              </a:ext>
            </a:extLst>
          </p:cNvPr>
          <p:cNvSpPr/>
          <p:nvPr/>
        </p:nvSpPr>
        <p:spPr>
          <a:xfrm>
            <a:off x="4137596" y="6169254"/>
            <a:ext cx="19027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altLang="zh-CN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Magnetic Peaks</a:t>
            </a: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9C02528C-2483-4899-A091-8D5D468A8338}"/>
              </a:ext>
            </a:extLst>
          </p:cNvPr>
          <p:cNvGrpSpPr/>
          <p:nvPr/>
        </p:nvGrpSpPr>
        <p:grpSpPr>
          <a:xfrm>
            <a:off x="4213395" y="5671877"/>
            <a:ext cx="1751290" cy="247423"/>
            <a:chOff x="4213395" y="5323172"/>
            <a:chExt cx="1751290" cy="247423"/>
          </a:xfrm>
        </p:grpSpPr>
        <p:sp>
          <p:nvSpPr>
            <p:cNvPr id="195" name="椭圆 194">
              <a:extLst>
                <a:ext uri="{FF2B5EF4-FFF2-40B4-BE49-F238E27FC236}">
                  <a16:creationId xmlns:a16="http://schemas.microsoft.com/office/drawing/2014/main" id="{B8AB176C-2EB2-4F9D-9471-A48CBFBBD365}"/>
                </a:ext>
              </a:extLst>
            </p:cNvPr>
            <p:cNvSpPr/>
            <p:nvPr/>
          </p:nvSpPr>
          <p:spPr>
            <a:xfrm>
              <a:off x="4213395" y="5380069"/>
              <a:ext cx="72864" cy="724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6" name="椭圆 195">
              <a:extLst>
                <a:ext uri="{FF2B5EF4-FFF2-40B4-BE49-F238E27FC236}">
                  <a16:creationId xmlns:a16="http://schemas.microsoft.com/office/drawing/2014/main" id="{924A3C5A-E291-483F-A6E9-8B9228137CF4}"/>
                </a:ext>
              </a:extLst>
            </p:cNvPr>
            <p:cNvSpPr/>
            <p:nvPr/>
          </p:nvSpPr>
          <p:spPr>
            <a:xfrm>
              <a:off x="4286370" y="5323172"/>
              <a:ext cx="72864" cy="724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7" name="椭圆 196">
              <a:extLst>
                <a:ext uri="{FF2B5EF4-FFF2-40B4-BE49-F238E27FC236}">
                  <a16:creationId xmlns:a16="http://schemas.microsoft.com/office/drawing/2014/main" id="{5F7ECA54-6F83-43AF-881F-BE8A8988785A}"/>
                </a:ext>
              </a:extLst>
            </p:cNvPr>
            <p:cNvSpPr/>
            <p:nvPr/>
          </p:nvSpPr>
          <p:spPr>
            <a:xfrm>
              <a:off x="4359345" y="5404508"/>
              <a:ext cx="72864" cy="724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8" name="椭圆 197">
              <a:extLst>
                <a:ext uri="{FF2B5EF4-FFF2-40B4-BE49-F238E27FC236}">
                  <a16:creationId xmlns:a16="http://schemas.microsoft.com/office/drawing/2014/main" id="{03491512-94F8-45FA-B0EE-E88221936D0C}"/>
                </a:ext>
              </a:extLst>
            </p:cNvPr>
            <p:cNvSpPr/>
            <p:nvPr/>
          </p:nvSpPr>
          <p:spPr>
            <a:xfrm>
              <a:off x="4432320" y="5344839"/>
              <a:ext cx="72864" cy="724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9" name="椭圆 198">
              <a:extLst>
                <a:ext uri="{FF2B5EF4-FFF2-40B4-BE49-F238E27FC236}">
                  <a16:creationId xmlns:a16="http://schemas.microsoft.com/office/drawing/2014/main" id="{E3823F03-4B79-4862-84A3-427AE7A59DA2}"/>
                </a:ext>
              </a:extLst>
            </p:cNvPr>
            <p:cNvSpPr/>
            <p:nvPr/>
          </p:nvSpPr>
          <p:spPr>
            <a:xfrm>
              <a:off x="4505294" y="5360937"/>
              <a:ext cx="72864" cy="724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0" name="椭圆 199">
              <a:extLst>
                <a:ext uri="{FF2B5EF4-FFF2-40B4-BE49-F238E27FC236}">
                  <a16:creationId xmlns:a16="http://schemas.microsoft.com/office/drawing/2014/main" id="{95B5E5B6-11D5-4C69-A46B-87AEC0F6A510}"/>
                </a:ext>
              </a:extLst>
            </p:cNvPr>
            <p:cNvSpPr/>
            <p:nvPr/>
          </p:nvSpPr>
          <p:spPr>
            <a:xfrm>
              <a:off x="4578269" y="5397200"/>
              <a:ext cx="72864" cy="724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1" name="椭圆 200">
              <a:extLst>
                <a:ext uri="{FF2B5EF4-FFF2-40B4-BE49-F238E27FC236}">
                  <a16:creationId xmlns:a16="http://schemas.microsoft.com/office/drawing/2014/main" id="{7D74415F-C6DE-433D-8891-C74B80E762A2}"/>
                </a:ext>
              </a:extLst>
            </p:cNvPr>
            <p:cNvSpPr/>
            <p:nvPr/>
          </p:nvSpPr>
          <p:spPr>
            <a:xfrm>
              <a:off x="4651244" y="5344839"/>
              <a:ext cx="72864" cy="724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2" name="椭圆 201">
              <a:extLst>
                <a:ext uri="{FF2B5EF4-FFF2-40B4-BE49-F238E27FC236}">
                  <a16:creationId xmlns:a16="http://schemas.microsoft.com/office/drawing/2014/main" id="{CD6547F4-2125-46B6-A259-5A96B1C0A70C}"/>
                </a:ext>
              </a:extLst>
            </p:cNvPr>
            <p:cNvSpPr/>
            <p:nvPr/>
          </p:nvSpPr>
          <p:spPr>
            <a:xfrm>
              <a:off x="4724219" y="5404341"/>
              <a:ext cx="72864" cy="724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3" name="椭圆 202">
              <a:extLst>
                <a:ext uri="{FF2B5EF4-FFF2-40B4-BE49-F238E27FC236}">
                  <a16:creationId xmlns:a16="http://schemas.microsoft.com/office/drawing/2014/main" id="{3020D5A0-82BE-42D8-9C05-9E970BF04698}"/>
                </a:ext>
              </a:extLst>
            </p:cNvPr>
            <p:cNvSpPr/>
            <p:nvPr/>
          </p:nvSpPr>
          <p:spPr>
            <a:xfrm>
              <a:off x="4797193" y="5415855"/>
              <a:ext cx="72864" cy="724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4" name="椭圆 203">
              <a:extLst>
                <a:ext uri="{FF2B5EF4-FFF2-40B4-BE49-F238E27FC236}">
                  <a16:creationId xmlns:a16="http://schemas.microsoft.com/office/drawing/2014/main" id="{09B6E48D-58FB-4024-A837-D0EF2A645033}"/>
                </a:ext>
              </a:extLst>
            </p:cNvPr>
            <p:cNvSpPr/>
            <p:nvPr/>
          </p:nvSpPr>
          <p:spPr>
            <a:xfrm>
              <a:off x="4870168" y="5394252"/>
              <a:ext cx="72864" cy="724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5" name="椭圆 204">
              <a:extLst>
                <a:ext uri="{FF2B5EF4-FFF2-40B4-BE49-F238E27FC236}">
                  <a16:creationId xmlns:a16="http://schemas.microsoft.com/office/drawing/2014/main" id="{7B1F0BD9-518C-4645-825F-1A1D0F792537}"/>
                </a:ext>
              </a:extLst>
            </p:cNvPr>
            <p:cNvSpPr/>
            <p:nvPr/>
          </p:nvSpPr>
          <p:spPr>
            <a:xfrm>
              <a:off x="4943143" y="5368129"/>
              <a:ext cx="72864" cy="724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6" name="椭圆 205">
              <a:extLst>
                <a:ext uri="{FF2B5EF4-FFF2-40B4-BE49-F238E27FC236}">
                  <a16:creationId xmlns:a16="http://schemas.microsoft.com/office/drawing/2014/main" id="{1321D85B-C9B1-47A4-B4C1-6988F3A8D7F1}"/>
                </a:ext>
              </a:extLst>
            </p:cNvPr>
            <p:cNvSpPr/>
            <p:nvPr/>
          </p:nvSpPr>
          <p:spPr>
            <a:xfrm>
              <a:off x="5016117" y="5410900"/>
              <a:ext cx="72864" cy="724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7" name="椭圆 206">
              <a:extLst>
                <a:ext uri="{FF2B5EF4-FFF2-40B4-BE49-F238E27FC236}">
                  <a16:creationId xmlns:a16="http://schemas.microsoft.com/office/drawing/2014/main" id="{54D4D8E2-EFDD-473D-AC39-B78AF5683F07}"/>
                </a:ext>
              </a:extLst>
            </p:cNvPr>
            <p:cNvSpPr/>
            <p:nvPr/>
          </p:nvSpPr>
          <p:spPr>
            <a:xfrm>
              <a:off x="5089092" y="5387102"/>
              <a:ext cx="72864" cy="724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8" name="椭圆 207">
              <a:extLst>
                <a:ext uri="{FF2B5EF4-FFF2-40B4-BE49-F238E27FC236}">
                  <a16:creationId xmlns:a16="http://schemas.microsoft.com/office/drawing/2014/main" id="{FD4953A6-87F9-4E8A-9CDD-9E1897D0A2C5}"/>
                </a:ext>
              </a:extLst>
            </p:cNvPr>
            <p:cNvSpPr/>
            <p:nvPr/>
          </p:nvSpPr>
          <p:spPr>
            <a:xfrm>
              <a:off x="5162068" y="5410900"/>
              <a:ext cx="72864" cy="724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9" name="椭圆 208">
              <a:extLst>
                <a:ext uri="{FF2B5EF4-FFF2-40B4-BE49-F238E27FC236}">
                  <a16:creationId xmlns:a16="http://schemas.microsoft.com/office/drawing/2014/main" id="{C116FBEB-A56E-4DD4-999B-C139DD59AAFF}"/>
                </a:ext>
              </a:extLst>
            </p:cNvPr>
            <p:cNvSpPr/>
            <p:nvPr/>
          </p:nvSpPr>
          <p:spPr>
            <a:xfrm>
              <a:off x="5235042" y="5405731"/>
              <a:ext cx="72864" cy="724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0" name="椭圆 209">
              <a:extLst>
                <a:ext uri="{FF2B5EF4-FFF2-40B4-BE49-F238E27FC236}">
                  <a16:creationId xmlns:a16="http://schemas.microsoft.com/office/drawing/2014/main" id="{B954B237-2C6F-4E75-BDAF-C0090E7C0A9E}"/>
                </a:ext>
              </a:extLst>
            </p:cNvPr>
            <p:cNvSpPr/>
            <p:nvPr/>
          </p:nvSpPr>
          <p:spPr>
            <a:xfrm>
              <a:off x="5308017" y="5408504"/>
              <a:ext cx="72864" cy="724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1" name="椭圆 210">
              <a:extLst>
                <a:ext uri="{FF2B5EF4-FFF2-40B4-BE49-F238E27FC236}">
                  <a16:creationId xmlns:a16="http://schemas.microsoft.com/office/drawing/2014/main" id="{A8D8E85D-1A9B-4D83-9CFB-E4AB352A4806}"/>
                </a:ext>
              </a:extLst>
            </p:cNvPr>
            <p:cNvSpPr/>
            <p:nvPr/>
          </p:nvSpPr>
          <p:spPr>
            <a:xfrm>
              <a:off x="5380992" y="5416933"/>
              <a:ext cx="72864" cy="724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2" name="椭圆 211">
              <a:extLst>
                <a:ext uri="{FF2B5EF4-FFF2-40B4-BE49-F238E27FC236}">
                  <a16:creationId xmlns:a16="http://schemas.microsoft.com/office/drawing/2014/main" id="{C9D30934-FBDF-4A21-B128-824384FF97A1}"/>
                </a:ext>
              </a:extLst>
            </p:cNvPr>
            <p:cNvSpPr/>
            <p:nvPr/>
          </p:nvSpPr>
          <p:spPr>
            <a:xfrm>
              <a:off x="5453966" y="5394252"/>
              <a:ext cx="72864" cy="724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3" name="椭圆 212">
              <a:extLst>
                <a:ext uri="{FF2B5EF4-FFF2-40B4-BE49-F238E27FC236}">
                  <a16:creationId xmlns:a16="http://schemas.microsoft.com/office/drawing/2014/main" id="{2F23BB07-38BD-483C-889D-F6C26957DA9D}"/>
                </a:ext>
              </a:extLst>
            </p:cNvPr>
            <p:cNvSpPr/>
            <p:nvPr/>
          </p:nvSpPr>
          <p:spPr>
            <a:xfrm>
              <a:off x="5526941" y="5414509"/>
              <a:ext cx="72864" cy="724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4" name="椭圆 213">
              <a:extLst>
                <a:ext uri="{FF2B5EF4-FFF2-40B4-BE49-F238E27FC236}">
                  <a16:creationId xmlns:a16="http://schemas.microsoft.com/office/drawing/2014/main" id="{2D288CBA-0B61-47FB-AF6D-6E15880BB5EF}"/>
                </a:ext>
              </a:extLst>
            </p:cNvPr>
            <p:cNvSpPr/>
            <p:nvPr/>
          </p:nvSpPr>
          <p:spPr>
            <a:xfrm>
              <a:off x="5599916" y="5447113"/>
              <a:ext cx="72864" cy="724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5" name="椭圆 214">
              <a:extLst>
                <a:ext uri="{FF2B5EF4-FFF2-40B4-BE49-F238E27FC236}">
                  <a16:creationId xmlns:a16="http://schemas.microsoft.com/office/drawing/2014/main" id="{521F8CDA-19EF-40F7-8E9D-F7D1B7D82D60}"/>
                </a:ext>
              </a:extLst>
            </p:cNvPr>
            <p:cNvSpPr/>
            <p:nvPr/>
          </p:nvSpPr>
          <p:spPr>
            <a:xfrm>
              <a:off x="5672890" y="5440735"/>
              <a:ext cx="72864" cy="724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6" name="椭圆 215">
              <a:extLst>
                <a:ext uri="{FF2B5EF4-FFF2-40B4-BE49-F238E27FC236}">
                  <a16:creationId xmlns:a16="http://schemas.microsoft.com/office/drawing/2014/main" id="{CFF4D5C5-BDCE-45F0-92EC-0A00B7B768AF}"/>
                </a:ext>
              </a:extLst>
            </p:cNvPr>
            <p:cNvSpPr/>
            <p:nvPr/>
          </p:nvSpPr>
          <p:spPr>
            <a:xfrm>
              <a:off x="5745865" y="5456262"/>
              <a:ext cx="72864" cy="724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7" name="椭圆 216">
              <a:extLst>
                <a:ext uri="{FF2B5EF4-FFF2-40B4-BE49-F238E27FC236}">
                  <a16:creationId xmlns:a16="http://schemas.microsoft.com/office/drawing/2014/main" id="{9E8CF53D-1988-4966-8540-15AC4A7F1FC0}"/>
                </a:ext>
              </a:extLst>
            </p:cNvPr>
            <p:cNvSpPr/>
            <p:nvPr/>
          </p:nvSpPr>
          <p:spPr>
            <a:xfrm>
              <a:off x="5818840" y="5471790"/>
              <a:ext cx="72864" cy="724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8" name="椭圆 217">
              <a:extLst>
                <a:ext uri="{FF2B5EF4-FFF2-40B4-BE49-F238E27FC236}">
                  <a16:creationId xmlns:a16="http://schemas.microsoft.com/office/drawing/2014/main" id="{668BD723-FDCB-40AF-AB9E-EA87E8ED9990}"/>
                </a:ext>
              </a:extLst>
            </p:cNvPr>
            <p:cNvSpPr/>
            <p:nvPr/>
          </p:nvSpPr>
          <p:spPr>
            <a:xfrm>
              <a:off x="5891821" y="5498171"/>
              <a:ext cx="72864" cy="724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3" name="N magnetic (symbol)" hidden="1">
                <a:extLst>
                  <a:ext uri="{FF2B5EF4-FFF2-40B4-BE49-F238E27FC236}">
                    <a16:creationId xmlns:a16="http://schemas.microsoft.com/office/drawing/2014/main" id="{4BCCAF02-5144-475D-BF26-B6E902D5F0BA}"/>
                  </a:ext>
                </a:extLst>
              </p:cNvPr>
              <p:cNvSpPr/>
              <p:nvPr/>
            </p:nvSpPr>
            <p:spPr>
              <a:xfrm>
                <a:off x="8178886" y="4654301"/>
                <a:ext cx="1260360" cy="49661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altLang="zh-CN" sz="24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𝑵</m:t>
                          </m:r>
                        </m:e>
                        <m:sub>
                          <m:r>
                            <a:rPr lang="en-US" altLang="zh-CN" sz="24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𝑴𝒂𝒈𝒏𝒆𝒕𝒊𝒄</m:t>
                          </m:r>
                        </m:sub>
                      </m:sSub>
                    </m:oMath>
                  </m:oMathPara>
                </a14:m>
                <a:endParaRPr lang="zh-CN" altLang="en-US" sz="24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03" name="N magnetic (symbol)" hidden="1">
                <a:extLst>
                  <a:ext uri="{FF2B5EF4-FFF2-40B4-BE49-F238E27FC236}">
                    <a16:creationId xmlns:a16="http://schemas.microsoft.com/office/drawing/2014/main" id="{4BCCAF02-5144-475D-BF26-B6E902D5F0B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78886" y="4654301"/>
                <a:ext cx="1260360" cy="496611"/>
              </a:xfrm>
              <a:prstGeom prst="rect">
                <a:avLst/>
              </a:prstGeom>
              <a:blipFill>
                <a:blip r:embed="rId6"/>
                <a:stretch>
                  <a:fillRect l="-12621" r="-6311" b="-1111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灯片编号占位符 11">
            <a:extLst>
              <a:ext uri="{FF2B5EF4-FFF2-40B4-BE49-F238E27FC236}">
                <a16:creationId xmlns:a16="http://schemas.microsoft.com/office/drawing/2014/main" id="{A0A7F2F4-CA86-498F-B095-23E82DF5B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A8C2CE4-A3F8-4AB3-815A-D8B5B0CC2EA7}" type="slidenum">
              <a:rPr lang="zh-CN" altLang="en-US" smtClean="0"/>
              <a:t>16</a:t>
            </a:fld>
            <a:endParaRPr lang="zh-CN" altLang="en-US" dirty="0"/>
          </a:p>
        </p:txBody>
      </p:sp>
      <p:sp>
        <p:nvSpPr>
          <p:cNvPr id="153" name="矩形: 圆角 152">
            <a:extLst>
              <a:ext uri="{FF2B5EF4-FFF2-40B4-BE49-F238E27FC236}">
                <a16:creationId xmlns:a16="http://schemas.microsoft.com/office/drawing/2014/main" id="{ED92D061-EEE5-4AC5-BCCC-B73CFA1E9782}"/>
              </a:ext>
            </a:extLst>
          </p:cNvPr>
          <p:cNvSpPr/>
          <p:nvPr/>
        </p:nvSpPr>
        <p:spPr>
          <a:xfrm>
            <a:off x="3844984" y="2369883"/>
            <a:ext cx="750447" cy="363974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SM 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4" name="文本框 153">
            <a:extLst>
              <a:ext uri="{FF2B5EF4-FFF2-40B4-BE49-F238E27FC236}">
                <a16:creationId xmlns:a16="http://schemas.microsoft.com/office/drawing/2014/main" id="{028322DC-7EC5-406C-87CF-3F5543E28C8B}"/>
              </a:ext>
            </a:extLst>
          </p:cNvPr>
          <p:cNvSpPr txBox="1"/>
          <p:nvPr/>
        </p:nvSpPr>
        <p:spPr>
          <a:xfrm>
            <a:off x="10360533" y="2315131"/>
            <a:ext cx="16753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i="1" dirty="0">
                <a:solidFill>
                  <a:srgbClr val="F67C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Periodically</a:t>
            </a:r>
            <a:endParaRPr lang="zh-CN" altLang="en-US" sz="2400" b="1" i="1" dirty="0">
              <a:solidFill>
                <a:srgbClr val="F67C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5" name="文本框 154">
            <a:extLst>
              <a:ext uri="{FF2B5EF4-FFF2-40B4-BE49-F238E27FC236}">
                <a16:creationId xmlns:a16="http://schemas.microsoft.com/office/drawing/2014/main" id="{9DE8908C-EBCC-4A06-8B6A-8CF56D8F6924}"/>
              </a:ext>
            </a:extLst>
          </p:cNvPr>
          <p:cNvSpPr txBox="1"/>
          <p:nvPr/>
        </p:nvSpPr>
        <p:spPr>
          <a:xfrm>
            <a:off x="5964075" y="2951552"/>
            <a:ext cx="397292" cy="38198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b="1" dirty="0"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endParaRPr lang="zh-CN" alt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6" name="文本框 155">
            <a:extLst>
              <a:ext uri="{FF2B5EF4-FFF2-40B4-BE49-F238E27FC236}">
                <a16:creationId xmlns:a16="http://schemas.microsoft.com/office/drawing/2014/main" id="{72DFA2E9-1629-434E-9E54-628231BFB476}"/>
              </a:ext>
            </a:extLst>
          </p:cNvPr>
          <p:cNvSpPr txBox="1"/>
          <p:nvPr/>
        </p:nvSpPr>
        <p:spPr>
          <a:xfrm>
            <a:off x="5964075" y="3481676"/>
            <a:ext cx="397292" cy="38198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b="1" dirty="0"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endParaRPr lang="zh-CN" alt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7" name="文本框 156">
            <a:extLst>
              <a:ext uri="{FF2B5EF4-FFF2-40B4-BE49-F238E27FC236}">
                <a16:creationId xmlns:a16="http://schemas.microsoft.com/office/drawing/2014/main" id="{20A184F0-8A14-4548-8748-C9CC748256EA}"/>
              </a:ext>
            </a:extLst>
          </p:cNvPr>
          <p:cNvSpPr txBox="1"/>
          <p:nvPr/>
        </p:nvSpPr>
        <p:spPr>
          <a:xfrm>
            <a:off x="5964075" y="4140432"/>
            <a:ext cx="397292" cy="38198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b="1" dirty="0"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endParaRPr lang="zh-CN" alt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7" name="矩形 96">
            <a:extLst>
              <a:ext uri="{FF2B5EF4-FFF2-40B4-BE49-F238E27FC236}">
                <a16:creationId xmlns:a16="http://schemas.microsoft.com/office/drawing/2014/main" id="{F4E5E0D6-2DC6-46B0-B950-74E85DB8702A}"/>
              </a:ext>
            </a:extLst>
          </p:cNvPr>
          <p:cNvSpPr/>
          <p:nvPr/>
        </p:nvSpPr>
        <p:spPr>
          <a:xfrm>
            <a:off x="8454833" y="5121591"/>
            <a:ext cx="70846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Time</a:t>
            </a:r>
            <a:endParaRPr lang="zh-CN" altLang="en-US" sz="20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8" name="矩形 97">
            <a:extLst>
              <a:ext uri="{FF2B5EF4-FFF2-40B4-BE49-F238E27FC236}">
                <a16:creationId xmlns:a16="http://schemas.microsoft.com/office/drawing/2014/main" id="{6239516C-AD02-4DA7-8780-2EBD165F3DB3}"/>
              </a:ext>
            </a:extLst>
          </p:cNvPr>
          <p:cNvSpPr/>
          <p:nvPr/>
        </p:nvSpPr>
        <p:spPr>
          <a:xfrm>
            <a:off x="10427655" y="5142935"/>
            <a:ext cx="70846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Time</a:t>
            </a:r>
            <a:endParaRPr lang="zh-CN" altLang="en-US" sz="20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AFE20633-8BB5-4A3D-9A2F-61CE7F94BE53}"/>
              </a:ext>
            </a:extLst>
          </p:cNvPr>
          <p:cNvCxnSpPr>
            <a:cxnSpLocks/>
          </p:cNvCxnSpPr>
          <p:nvPr/>
        </p:nvCxnSpPr>
        <p:spPr>
          <a:xfrm>
            <a:off x="8143096" y="5115914"/>
            <a:ext cx="1331940" cy="392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直接连接符 123">
            <a:extLst>
              <a:ext uri="{FF2B5EF4-FFF2-40B4-BE49-F238E27FC236}">
                <a16:creationId xmlns:a16="http://schemas.microsoft.com/office/drawing/2014/main" id="{1B031CDC-F331-4911-B814-E1DA3A61254B}"/>
              </a:ext>
            </a:extLst>
          </p:cNvPr>
          <p:cNvCxnSpPr>
            <a:cxnSpLocks/>
          </p:cNvCxnSpPr>
          <p:nvPr/>
        </p:nvCxnSpPr>
        <p:spPr>
          <a:xfrm>
            <a:off x="9927682" y="5119842"/>
            <a:ext cx="1708413" cy="1359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矩形 124">
            <a:extLst>
              <a:ext uri="{FF2B5EF4-FFF2-40B4-BE49-F238E27FC236}">
                <a16:creationId xmlns:a16="http://schemas.microsoft.com/office/drawing/2014/main" id="{CC62DE1A-15DC-4598-AF84-C016FA193033}"/>
              </a:ext>
            </a:extLst>
          </p:cNvPr>
          <p:cNvSpPr/>
          <p:nvPr/>
        </p:nvSpPr>
        <p:spPr>
          <a:xfrm>
            <a:off x="7409094" y="5663867"/>
            <a:ext cx="22921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0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Mining Frequency</a:t>
            </a:r>
            <a:endParaRPr lang="zh-CN" altLang="en-US" sz="20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6" name="箭头: 上 125">
            <a:extLst>
              <a:ext uri="{FF2B5EF4-FFF2-40B4-BE49-F238E27FC236}">
                <a16:creationId xmlns:a16="http://schemas.microsoft.com/office/drawing/2014/main" id="{433EF788-6D29-47E6-B876-ED0CE7741967}"/>
              </a:ext>
            </a:extLst>
          </p:cNvPr>
          <p:cNvSpPr/>
          <p:nvPr/>
        </p:nvSpPr>
        <p:spPr>
          <a:xfrm rot="10800000">
            <a:off x="9468372" y="5296499"/>
            <a:ext cx="379503" cy="326970"/>
          </a:xfrm>
          <a:prstGeom prst="upArrow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7" name="矩形 126">
            <a:extLst>
              <a:ext uri="{FF2B5EF4-FFF2-40B4-BE49-F238E27FC236}">
                <a16:creationId xmlns:a16="http://schemas.microsoft.com/office/drawing/2014/main" id="{C9E98B25-2953-4648-9962-2C44F278717E}"/>
              </a:ext>
            </a:extLst>
          </p:cNvPr>
          <p:cNvSpPr/>
          <p:nvPr/>
        </p:nvSpPr>
        <p:spPr>
          <a:xfrm>
            <a:off x="9538544" y="5506298"/>
            <a:ext cx="280847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Thread Assignment Frequency</a:t>
            </a:r>
            <a:endParaRPr lang="zh-CN" alt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1" name="矩形 140" hidden="1">
            <a:extLst>
              <a:ext uri="{FF2B5EF4-FFF2-40B4-BE49-F238E27FC236}">
                <a16:creationId xmlns:a16="http://schemas.microsoft.com/office/drawing/2014/main" id="{C4B507B1-51EB-4301-9190-697F7DCA06EF}"/>
              </a:ext>
            </a:extLst>
          </p:cNvPr>
          <p:cNvSpPr/>
          <p:nvPr/>
        </p:nvSpPr>
        <p:spPr>
          <a:xfrm>
            <a:off x="7637874" y="6061988"/>
            <a:ext cx="492885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2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altLang="zh-CN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HashRate</a:t>
            </a:r>
            <a:r>
              <a:rPr lang="en-US" altLang="zh-CN" sz="2200" dirty="0">
                <a:latin typeface="Calibri" panose="020F0502020204030204" pitchFamily="34" charset="0"/>
                <a:cs typeface="Calibri" panose="020F0502020204030204" pitchFamily="34" charset="0"/>
              </a:rPr>
              <a:t>, Number of SM, Registers)</a:t>
            </a:r>
            <a:endParaRPr lang="zh-CN" altLang="en-US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3" name="箭头: 上 142" hidden="1">
            <a:extLst>
              <a:ext uri="{FF2B5EF4-FFF2-40B4-BE49-F238E27FC236}">
                <a16:creationId xmlns:a16="http://schemas.microsoft.com/office/drawing/2014/main" id="{1C7E00EF-607B-49D0-8954-15446DBBAE60}"/>
              </a:ext>
            </a:extLst>
          </p:cNvPr>
          <p:cNvSpPr/>
          <p:nvPr/>
        </p:nvSpPr>
        <p:spPr>
          <a:xfrm>
            <a:off x="10744026" y="5436302"/>
            <a:ext cx="379503" cy="326970"/>
          </a:xfrm>
          <a:prstGeom prst="upArrow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200"/>
          </a:p>
        </p:txBody>
      </p:sp>
      <p:sp>
        <p:nvSpPr>
          <p:cNvPr id="144" name="矩形 143" hidden="1">
            <a:extLst>
              <a:ext uri="{FF2B5EF4-FFF2-40B4-BE49-F238E27FC236}">
                <a16:creationId xmlns:a16="http://schemas.microsoft.com/office/drawing/2014/main" id="{22DDE7EF-E6AB-4E18-95CA-F1DAEC48E366}"/>
              </a:ext>
            </a:extLst>
          </p:cNvPr>
          <p:cNvSpPr/>
          <p:nvPr/>
        </p:nvSpPr>
        <p:spPr>
          <a:xfrm>
            <a:off x="8387278" y="5737424"/>
            <a:ext cx="492885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200" dirty="0">
                <a:latin typeface="Calibri" panose="020F0502020204030204" pitchFamily="34" charset="0"/>
                <a:cs typeface="Calibri" panose="020F0502020204030204" pitchFamily="34" charset="0"/>
              </a:rPr>
              <a:t>GPU Specifications</a:t>
            </a:r>
            <a:endParaRPr lang="zh-CN" altLang="en-US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5" name="N assign (symbol)" hidden="1">
                <a:extLst>
                  <a:ext uri="{FF2B5EF4-FFF2-40B4-BE49-F238E27FC236}">
                    <a16:creationId xmlns:a16="http://schemas.microsoft.com/office/drawing/2014/main" id="{10BA2BDD-76DE-491E-9A49-DF83DEF01B5D}"/>
                  </a:ext>
                </a:extLst>
              </p:cNvPr>
              <p:cNvSpPr/>
              <p:nvPr/>
            </p:nvSpPr>
            <p:spPr>
              <a:xfrm>
                <a:off x="9915926" y="4654301"/>
                <a:ext cx="1731924" cy="49661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altLang="zh-CN" sz="24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𝑵</m:t>
                          </m:r>
                        </m:e>
                        <m:sub>
                          <m:r>
                            <a:rPr lang="en-US" altLang="zh-CN" sz="24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𝑨𝒔𝒔𝒊𝒈𝒏𝒎𝒆𝒏𝒕𝒔</m:t>
                          </m:r>
                        </m:sub>
                      </m:sSub>
                    </m:oMath>
                  </m:oMathPara>
                </a14:m>
                <a:endParaRPr lang="zh-CN" altLang="en-US" sz="24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45" name="N assign (symbol)" hidden="1">
                <a:extLst>
                  <a:ext uri="{FF2B5EF4-FFF2-40B4-BE49-F238E27FC236}">
                    <a16:creationId xmlns:a16="http://schemas.microsoft.com/office/drawing/2014/main" id="{10BA2BDD-76DE-491E-9A49-DF83DEF01B5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15926" y="4654301"/>
                <a:ext cx="1731924" cy="496611"/>
              </a:xfrm>
              <a:prstGeom prst="rect">
                <a:avLst/>
              </a:prstGeom>
              <a:blipFill>
                <a:blip r:embed="rId7"/>
                <a:stretch>
                  <a:fillRect l="-6338" r="-1761" b="-1111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矩形 17">
                <a:extLst>
                  <a:ext uri="{FF2B5EF4-FFF2-40B4-BE49-F238E27FC236}">
                    <a16:creationId xmlns:a16="http://schemas.microsoft.com/office/drawing/2014/main" id="{51E4D0F6-8EC7-445B-8881-87C969F3C728}"/>
                  </a:ext>
                </a:extLst>
              </p:cNvPr>
              <p:cNvSpPr/>
              <p:nvPr/>
            </p:nvSpPr>
            <p:spPr>
              <a:xfrm>
                <a:off x="9408696" y="4671774"/>
                <a:ext cx="498855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1" i="1" dirty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18" name="矩形 17">
                <a:extLst>
                  <a:ext uri="{FF2B5EF4-FFF2-40B4-BE49-F238E27FC236}">
                    <a16:creationId xmlns:a16="http://schemas.microsoft.com/office/drawing/2014/main" id="{51E4D0F6-8EC7-445B-8881-87C969F3C72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08696" y="4671774"/>
                <a:ext cx="498855" cy="4616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2" name="矩形 151">
                <a:extLst>
                  <a:ext uri="{FF2B5EF4-FFF2-40B4-BE49-F238E27FC236}">
                    <a16:creationId xmlns:a16="http://schemas.microsoft.com/office/drawing/2014/main" id="{E0FB3786-22C1-4E0B-9B32-BB3A4124B650}"/>
                  </a:ext>
                </a:extLst>
              </p:cNvPr>
              <p:cNvSpPr/>
              <p:nvPr/>
            </p:nvSpPr>
            <p:spPr>
              <a:xfrm>
                <a:off x="9408696" y="5633089"/>
                <a:ext cx="498855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1" i="1" dirty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152" name="矩形 151">
                <a:extLst>
                  <a:ext uri="{FF2B5EF4-FFF2-40B4-BE49-F238E27FC236}">
                    <a16:creationId xmlns:a16="http://schemas.microsoft.com/office/drawing/2014/main" id="{E0FB3786-22C1-4E0B-9B32-BB3A4124B65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08696" y="5633089"/>
                <a:ext cx="498855" cy="46166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8" name="N magnetic (move)">
                <a:extLst>
                  <a:ext uri="{FF2B5EF4-FFF2-40B4-BE49-F238E27FC236}">
                    <a16:creationId xmlns:a16="http://schemas.microsoft.com/office/drawing/2014/main" id="{546AF3B9-9DC2-4B7C-8063-54FE762E368C}"/>
                  </a:ext>
                </a:extLst>
              </p:cNvPr>
              <p:cNvSpPr/>
              <p:nvPr/>
            </p:nvSpPr>
            <p:spPr>
              <a:xfrm>
                <a:off x="4495344" y="6080972"/>
                <a:ext cx="1260360" cy="49661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altLang="zh-CN" sz="24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𝑵</m:t>
                          </m:r>
                        </m:e>
                        <m:sub>
                          <m:r>
                            <a:rPr lang="en-US" altLang="zh-CN" sz="24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𝑴𝒂𝒈𝒏𝒆𝒕𝒊𝒄</m:t>
                          </m:r>
                        </m:sub>
                      </m:sSub>
                    </m:oMath>
                  </m:oMathPara>
                </a14:m>
                <a:endParaRPr lang="zh-CN" altLang="en-US" sz="24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58" name="N magnetic (move)">
                <a:extLst>
                  <a:ext uri="{FF2B5EF4-FFF2-40B4-BE49-F238E27FC236}">
                    <a16:creationId xmlns:a16="http://schemas.microsoft.com/office/drawing/2014/main" id="{546AF3B9-9DC2-4B7C-8063-54FE762E368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5344" y="6080972"/>
                <a:ext cx="1260360" cy="496611"/>
              </a:xfrm>
              <a:prstGeom prst="rect">
                <a:avLst/>
              </a:prstGeom>
              <a:blipFill>
                <a:blip r:embed="rId10"/>
                <a:stretch>
                  <a:fillRect l="-12077" r="-6280" b="-1111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9" name="矩形 158">
                <a:extLst>
                  <a:ext uri="{FF2B5EF4-FFF2-40B4-BE49-F238E27FC236}">
                    <a16:creationId xmlns:a16="http://schemas.microsoft.com/office/drawing/2014/main" id="{66BC78C3-8943-4006-9397-2F7024EB2767}"/>
                  </a:ext>
                </a:extLst>
              </p:cNvPr>
              <p:cNvSpPr/>
              <p:nvPr/>
            </p:nvSpPr>
            <p:spPr>
              <a:xfrm>
                <a:off x="4807773" y="4854246"/>
                <a:ext cx="1731924" cy="49661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altLang="zh-CN" sz="24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𝑵</m:t>
                          </m:r>
                        </m:e>
                        <m:sub>
                          <m:r>
                            <a:rPr lang="en-US" altLang="zh-CN" sz="24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𝑨𝒔𝒔𝒊𝒈𝒏𝒎𝒆𝒏𝒕𝒔</m:t>
                          </m:r>
                        </m:sub>
                      </m:sSub>
                    </m:oMath>
                  </m:oMathPara>
                </a14:m>
                <a:endParaRPr lang="zh-CN" altLang="en-US" sz="24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59" name="矩形 158">
                <a:extLst>
                  <a:ext uri="{FF2B5EF4-FFF2-40B4-BE49-F238E27FC236}">
                    <a16:creationId xmlns:a16="http://schemas.microsoft.com/office/drawing/2014/main" id="{66BC78C3-8943-4006-9397-2F7024EB276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7773" y="4854246"/>
                <a:ext cx="1731924" cy="496611"/>
              </a:xfrm>
              <a:prstGeom prst="rect">
                <a:avLst/>
              </a:prstGeom>
              <a:blipFill>
                <a:blip r:embed="rId11"/>
                <a:stretch>
                  <a:fillRect l="-6338" r="-1761" b="-1097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1" name="矩形 160">
            <a:extLst>
              <a:ext uri="{FF2B5EF4-FFF2-40B4-BE49-F238E27FC236}">
                <a16:creationId xmlns:a16="http://schemas.microsoft.com/office/drawing/2014/main" id="{EF223CDA-6B57-43C7-89D3-2901F1BAF856}"/>
              </a:ext>
            </a:extLst>
          </p:cNvPr>
          <p:cNvSpPr/>
          <p:nvPr/>
        </p:nvSpPr>
        <p:spPr>
          <a:xfrm>
            <a:off x="7264920" y="6070405"/>
            <a:ext cx="492885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2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altLang="zh-CN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HashRate</a:t>
            </a:r>
            <a:r>
              <a:rPr lang="en-US" altLang="zh-CN" sz="2200" dirty="0">
                <a:latin typeface="Calibri" panose="020F0502020204030204" pitchFamily="34" charset="0"/>
                <a:cs typeface="Calibri" panose="020F0502020204030204" pitchFamily="34" charset="0"/>
              </a:rPr>
              <a:t>, Number of SM, Registers)</a:t>
            </a:r>
            <a:endParaRPr lang="zh-CN" altLang="en-US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69F42EA9-9C70-4112-9943-8D7AD9ABDB12}"/>
              </a:ext>
            </a:extLst>
          </p:cNvPr>
          <p:cNvGrpSpPr/>
          <p:nvPr/>
        </p:nvGrpSpPr>
        <p:grpSpPr>
          <a:xfrm>
            <a:off x="7182848" y="5468060"/>
            <a:ext cx="4928855" cy="700251"/>
            <a:chOff x="7182848" y="5468060"/>
            <a:chExt cx="4928855" cy="700251"/>
          </a:xfrm>
        </p:grpSpPr>
        <p:sp>
          <p:nvSpPr>
            <p:cNvPr id="164" name="箭头: 上 163">
              <a:extLst>
                <a:ext uri="{FF2B5EF4-FFF2-40B4-BE49-F238E27FC236}">
                  <a16:creationId xmlns:a16="http://schemas.microsoft.com/office/drawing/2014/main" id="{F92A94E9-6685-44D9-AFA7-0F34A8BC3714}"/>
                </a:ext>
              </a:extLst>
            </p:cNvPr>
            <p:cNvSpPr/>
            <p:nvPr/>
          </p:nvSpPr>
          <p:spPr>
            <a:xfrm rot="2114787">
              <a:off x="9949081" y="5468060"/>
              <a:ext cx="379503" cy="326970"/>
            </a:xfrm>
            <a:prstGeom prst="upArrow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200"/>
            </a:p>
          </p:txBody>
        </p:sp>
        <p:sp>
          <p:nvSpPr>
            <p:cNvPr id="165" name="矩形 164">
              <a:extLst>
                <a:ext uri="{FF2B5EF4-FFF2-40B4-BE49-F238E27FC236}">
                  <a16:creationId xmlns:a16="http://schemas.microsoft.com/office/drawing/2014/main" id="{C096F68E-7AA9-4E06-BB19-B87846DB6ACF}"/>
                </a:ext>
              </a:extLst>
            </p:cNvPr>
            <p:cNvSpPr/>
            <p:nvPr/>
          </p:nvSpPr>
          <p:spPr>
            <a:xfrm>
              <a:off x="7182848" y="5737424"/>
              <a:ext cx="4928855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200" dirty="0">
                  <a:latin typeface="Calibri" panose="020F0502020204030204" pitchFamily="34" charset="0"/>
                  <a:cs typeface="Calibri" panose="020F0502020204030204" pitchFamily="34" charset="0"/>
                </a:rPr>
                <a:t>GPU Specifications</a:t>
              </a:r>
              <a:endParaRPr lang="zh-CN" altLang="en-US" sz="2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30004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3.33333E-6 L 0.29883 -0.21389 " pathEditMode="relative" rAng="0" ptsTypes="AA">
                                      <p:cBhvr>
                                        <p:cTn id="25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35" y="-10694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4.58333E-6 -1.48148E-6 L 0.41902 -0.03287 " pathEditMode="relative" rAng="0" ptsTypes="AA">
                                      <p:cBhvr>
                                        <p:cTn id="30" dur="1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51" y="-1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75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2.70833E-6 -2.59259E-6 L -2.70833E-6 -0.10903 " pathEditMode="relative" rAng="0" ptsTypes="AA">
                                      <p:cBhvr>
                                        <p:cTn id="106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463"/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11111E-6 L 2.5E-6 -0.11157 " pathEditMode="relative" rAng="0" ptsTypes="AA">
                                      <p:cBhvr>
                                        <p:cTn id="108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579"/>
                                    </p:animMotion>
                                  </p:childTnLst>
                                </p:cTn>
                              </p:par>
                              <p:par>
                                <p:cTn id="109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3.95833E-6 1.85185E-6 L 3.95833E-6 -0.10718 " pathEditMode="relative" rAng="0" ptsTypes="AA">
                                      <p:cBhvr>
                                        <p:cTn id="110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500"/>
                            </p:stCondLst>
                            <p:childTnLst>
                              <p:par>
                                <p:cTn id="132" presetID="16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33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4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5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6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39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0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1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" grpId="0"/>
      <p:bldP spid="103" grpId="0"/>
      <p:bldP spid="103" grpId="1"/>
      <p:bldP spid="97" grpId="0"/>
      <p:bldP spid="97" grpId="1"/>
      <p:bldP spid="98" grpId="0"/>
      <p:bldP spid="98" grpId="1"/>
      <p:bldP spid="125" grpId="0"/>
      <p:bldP spid="125" grpId="1"/>
      <p:bldP spid="125" grpId="2"/>
      <p:bldP spid="126" grpId="0" animBg="1"/>
      <p:bldP spid="126" grpId="1" animBg="1"/>
      <p:bldP spid="127" grpId="0"/>
      <p:bldP spid="127" grpId="1"/>
      <p:bldP spid="127" grpId="2"/>
      <p:bldP spid="141" grpId="0"/>
      <p:bldP spid="145" grpId="0"/>
      <p:bldP spid="145" grpId="1"/>
      <p:bldP spid="18" grpId="0"/>
      <p:bldP spid="18" grpId="1"/>
      <p:bldP spid="152" grpId="0"/>
      <p:bldP spid="152" grpId="1"/>
      <p:bldP spid="158" grpId="0"/>
      <p:bldP spid="158" grpId="1"/>
      <p:bldP spid="158" grpId="2"/>
      <p:bldP spid="159" grpId="0"/>
      <p:bldP spid="159" grpId="1"/>
      <p:bldP spid="159" grpId="2"/>
      <p:bldP spid="16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" name="组合 59">
            <a:extLst>
              <a:ext uri="{FF2B5EF4-FFF2-40B4-BE49-F238E27FC236}">
                <a16:creationId xmlns:a16="http://schemas.microsoft.com/office/drawing/2014/main" id="{5D91A148-FFA9-45CF-BC78-1E143CD52082}"/>
              </a:ext>
            </a:extLst>
          </p:cNvPr>
          <p:cNvGrpSpPr/>
          <p:nvPr/>
        </p:nvGrpSpPr>
        <p:grpSpPr>
          <a:xfrm>
            <a:off x="9075858" y="486726"/>
            <a:ext cx="2400703" cy="2870347"/>
            <a:chOff x="6242780" y="486726"/>
            <a:chExt cx="2400703" cy="2870347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2D921E52-A8CD-4B67-92D4-05E6CEFA5D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60" r="15443" b="3757"/>
            <a:stretch/>
          </p:blipFill>
          <p:spPr>
            <a:xfrm>
              <a:off x="6242780" y="486726"/>
              <a:ext cx="2400703" cy="2450455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DD7A9C93-E97C-43A0-A0F5-6C0501D8DD55}"/>
                </a:ext>
              </a:extLst>
            </p:cNvPr>
            <p:cNvSpPr txBox="1"/>
            <p:nvPr/>
          </p:nvSpPr>
          <p:spPr>
            <a:xfrm>
              <a:off x="6463298" y="2956963"/>
              <a:ext cx="2099149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Protected Host</a:t>
              </a:r>
              <a:endParaRPr lang="zh-CN" altLang="en-US" sz="20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" name="标题 1">
            <a:extLst>
              <a:ext uri="{FF2B5EF4-FFF2-40B4-BE49-F238E27FC236}">
                <a16:creationId xmlns:a16="http://schemas.microsoft.com/office/drawing/2014/main" id="{840FEDCE-74C9-416F-9B01-193EDA294D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4000" dirty="0"/>
              <a:t>Prototyping &amp; Evaluation</a:t>
            </a:r>
            <a:endParaRPr lang="zh-CN" altLang="en-US" sz="4000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15EC6E8-D723-4629-95EF-B3EBC5CBF1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C2CE4-A3F8-4AB3-815A-D8B5B0CC2EA7}" type="slidenum">
              <a:rPr lang="zh-CN" altLang="en-US" smtClean="0"/>
              <a:pPr/>
              <a:t>17</a:t>
            </a:fld>
            <a:endParaRPr lang="zh-CN" altLang="en-US"/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67F96B63-03DD-4B77-8416-BD7E2D2E3215}"/>
              </a:ext>
            </a:extLst>
          </p:cNvPr>
          <p:cNvSpPr/>
          <p:nvPr/>
        </p:nvSpPr>
        <p:spPr>
          <a:xfrm>
            <a:off x="9885814" y="638207"/>
            <a:ext cx="848379" cy="330688"/>
          </a:xfrm>
          <a:prstGeom prst="roundRect">
            <a:avLst>
              <a:gd name="adj" fmla="val 3730"/>
            </a:avLst>
          </a:prstGeom>
          <a:noFill/>
          <a:ln w="38100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06ADA6EB-6A27-429B-B7D0-E93EEB6298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1000"/>
                    </a14:imgEffect>
                    <a14:imgEffect>
                      <a14:colorTemperature colorTemp="6005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049"/>
          <a:stretch/>
        </p:blipFill>
        <p:spPr>
          <a:xfrm rot="5400000">
            <a:off x="6463632" y="639256"/>
            <a:ext cx="2450456" cy="2145397"/>
          </a:xfrm>
          <a:prstGeom prst="rect">
            <a:avLst/>
          </a:prstGeom>
          <a:ln w="19050">
            <a:solidFill>
              <a:srgbClr val="00B0F0"/>
            </a:solidFill>
            <a:prstDash val="solid"/>
          </a:ln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48966A6-DF5D-49BB-853A-5A8DF0FD191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23" t="44184" r="30456" b="30812"/>
          <a:stretch/>
        </p:blipFill>
        <p:spPr>
          <a:xfrm>
            <a:off x="9466985" y="2160882"/>
            <a:ext cx="1585193" cy="590593"/>
          </a:xfrm>
          <a:prstGeom prst="rect">
            <a:avLst/>
          </a:prstGeom>
          <a:ln w="57150">
            <a:solidFill>
              <a:schemeClr val="bg1"/>
            </a:solidFill>
            <a:prstDash val="sysDash"/>
          </a:ln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A603A17B-42C0-4575-B8ED-A93B36707B6E}"/>
              </a:ext>
            </a:extLst>
          </p:cNvPr>
          <p:cNvSpPr txBox="1"/>
          <p:nvPr/>
        </p:nvSpPr>
        <p:spPr>
          <a:xfrm>
            <a:off x="9427685" y="1147759"/>
            <a:ext cx="1697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Side Panel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1C612C90-C132-4FFE-AB37-1CA3109F1F41}"/>
              </a:ext>
            </a:extLst>
          </p:cNvPr>
          <p:cNvSpPr txBox="1"/>
          <p:nvPr/>
        </p:nvSpPr>
        <p:spPr>
          <a:xfrm>
            <a:off x="9617097" y="1795343"/>
            <a:ext cx="1318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GPU Inside</a:t>
            </a:r>
            <a:endParaRPr lang="zh-CN" alt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E70CB01A-88A8-4F97-979E-E2A890657BE1}"/>
              </a:ext>
            </a:extLst>
          </p:cNvPr>
          <p:cNvSpPr txBox="1"/>
          <p:nvPr/>
        </p:nvSpPr>
        <p:spPr>
          <a:xfrm>
            <a:off x="6719925" y="544447"/>
            <a:ext cx="1113847" cy="553245"/>
          </a:xfrm>
          <a:prstGeom prst="rect">
            <a:avLst/>
          </a:prstGeom>
          <a:solidFill>
            <a:srgbClr val="000000">
              <a:alpha val="78039"/>
            </a:srgb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algn="ctr">
              <a:defRPr sz="14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altLang="zh-CN" sz="1800" dirty="0">
                <a:latin typeface="Calibri" panose="020F0502020204030204" pitchFamily="34" charset="0"/>
                <a:cs typeface="Calibri" panose="020F0502020204030204" pitchFamily="34" charset="0"/>
              </a:rPr>
              <a:t>Magnetic Sensor</a:t>
            </a:r>
            <a:endParaRPr lang="zh-CN" alt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B3AEB277-08C4-47F6-9997-B25F83184885}"/>
              </a:ext>
            </a:extLst>
          </p:cNvPr>
          <p:cNvSpPr/>
          <p:nvPr/>
        </p:nvSpPr>
        <p:spPr>
          <a:xfrm>
            <a:off x="8000601" y="541851"/>
            <a:ext cx="640512" cy="553245"/>
          </a:xfrm>
          <a:prstGeom prst="rect">
            <a:avLst/>
          </a:prstGeom>
          <a:solidFill>
            <a:srgbClr val="000000">
              <a:alpha val="78039"/>
            </a:srgb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RPi</a:t>
            </a:r>
            <a:endParaRPr lang="zh-CN" alt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ED8B93EB-AE56-40AE-B0E4-73A2D939DB19}"/>
              </a:ext>
            </a:extLst>
          </p:cNvPr>
          <p:cNvCxnSpPr>
            <a:cxnSpLocks/>
          </p:cNvCxnSpPr>
          <p:nvPr/>
        </p:nvCxnSpPr>
        <p:spPr>
          <a:xfrm flipV="1">
            <a:off x="8143316" y="1095095"/>
            <a:ext cx="0" cy="364442"/>
          </a:xfrm>
          <a:prstGeom prst="line">
            <a:avLst/>
          </a:prstGeom>
          <a:ln w="38100">
            <a:solidFill>
              <a:srgbClr val="00B0F0"/>
            </a:solidFill>
            <a:head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95AF9C6F-5D77-43AF-A865-B36B43C03F85}"/>
              </a:ext>
            </a:extLst>
          </p:cNvPr>
          <p:cNvCxnSpPr>
            <a:cxnSpLocks/>
          </p:cNvCxnSpPr>
          <p:nvPr/>
        </p:nvCxnSpPr>
        <p:spPr>
          <a:xfrm flipV="1">
            <a:off x="7137439" y="1095095"/>
            <a:ext cx="0" cy="203176"/>
          </a:xfrm>
          <a:prstGeom prst="line">
            <a:avLst/>
          </a:prstGeom>
          <a:ln w="38100">
            <a:solidFill>
              <a:srgbClr val="00B0F0"/>
            </a:solidFill>
            <a:head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矩形 15">
            <a:extLst>
              <a:ext uri="{FF2B5EF4-FFF2-40B4-BE49-F238E27FC236}">
                <a16:creationId xmlns:a16="http://schemas.microsoft.com/office/drawing/2014/main" id="{3EEBE93F-790F-4AE5-A877-81B74286644B}"/>
              </a:ext>
            </a:extLst>
          </p:cNvPr>
          <p:cNvSpPr/>
          <p:nvPr/>
        </p:nvSpPr>
        <p:spPr>
          <a:xfrm>
            <a:off x="7880147" y="2506171"/>
            <a:ext cx="640512" cy="284529"/>
          </a:xfrm>
          <a:prstGeom prst="rect">
            <a:avLst/>
          </a:prstGeom>
          <a:solidFill>
            <a:srgbClr val="000000">
              <a:alpha val="78039"/>
            </a:srgb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ADC</a:t>
            </a:r>
            <a:endParaRPr lang="zh-CN" alt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A3E6FA0A-7E57-4E74-B722-4CEFA1B718BA}"/>
              </a:ext>
            </a:extLst>
          </p:cNvPr>
          <p:cNvCxnSpPr>
            <a:cxnSpLocks/>
          </p:cNvCxnSpPr>
          <p:nvPr/>
        </p:nvCxnSpPr>
        <p:spPr>
          <a:xfrm>
            <a:off x="7948412" y="2200208"/>
            <a:ext cx="0" cy="305963"/>
          </a:xfrm>
          <a:prstGeom prst="line">
            <a:avLst/>
          </a:prstGeom>
          <a:ln w="38100">
            <a:solidFill>
              <a:srgbClr val="00B0F0"/>
            </a:solidFill>
            <a:head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本框 17">
            <a:extLst>
              <a:ext uri="{FF2B5EF4-FFF2-40B4-BE49-F238E27FC236}">
                <a16:creationId xmlns:a16="http://schemas.microsoft.com/office/drawing/2014/main" id="{41C16CA3-DF07-4EF6-B8EA-20173D1D602E}"/>
              </a:ext>
            </a:extLst>
          </p:cNvPr>
          <p:cNvSpPr txBox="1"/>
          <p:nvPr/>
        </p:nvSpPr>
        <p:spPr>
          <a:xfrm>
            <a:off x="6235163" y="2972964"/>
            <a:ext cx="3034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0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MagTracer</a:t>
            </a:r>
            <a:r>
              <a:rPr lang="en-US" altLang="zh-CN" sz="2000" b="1" dirty="0">
                <a:latin typeface="Calibri" panose="020F0502020204030204" pitchFamily="34" charset="0"/>
                <a:cs typeface="Calibri" panose="020F0502020204030204" pitchFamily="34" charset="0"/>
              </a:rPr>
              <a:t> Prototype</a:t>
            </a:r>
            <a:endParaRPr lang="zh-CN" alt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0" name="组合 39">
            <a:extLst>
              <a:ext uri="{FF2B5EF4-FFF2-40B4-BE49-F238E27FC236}">
                <a16:creationId xmlns:a16="http://schemas.microsoft.com/office/drawing/2014/main" id="{6043CF2B-34E6-4A48-A218-960348C80188}"/>
              </a:ext>
            </a:extLst>
          </p:cNvPr>
          <p:cNvGrpSpPr/>
          <p:nvPr/>
        </p:nvGrpSpPr>
        <p:grpSpPr>
          <a:xfrm>
            <a:off x="677487" y="4067471"/>
            <a:ext cx="5248585" cy="2204957"/>
            <a:chOff x="677487" y="3833016"/>
            <a:chExt cx="5248585" cy="2204957"/>
          </a:xfrm>
        </p:grpSpPr>
        <p:pic>
          <p:nvPicPr>
            <p:cNvPr id="41" name="Picture 6" descr="Videogames - Free gaming icons">
              <a:extLst>
                <a:ext uri="{FF2B5EF4-FFF2-40B4-BE49-F238E27FC236}">
                  <a16:creationId xmlns:a16="http://schemas.microsoft.com/office/drawing/2014/main" id="{7B00E843-DABE-43BF-87B9-D030E855ABF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829" b="8980"/>
            <a:stretch/>
          </p:blipFill>
          <p:spPr bwMode="auto">
            <a:xfrm>
              <a:off x="1217487" y="5178187"/>
              <a:ext cx="540000" cy="4438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" name="文本框 41">
              <a:extLst>
                <a:ext uri="{FF2B5EF4-FFF2-40B4-BE49-F238E27FC236}">
                  <a16:creationId xmlns:a16="http://schemas.microsoft.com/office/drawing/2014/main" id="{D97C63A6-91A7-4935-BCC3-2133CBF8649F}"/>
                </a:ext>
              </a:extLst>
            </p:cNvPr>
            <p:cNvSpPr txBox="1"/>
            <p:nvPr/>
          </p:nvSpPr>
          <p:spPr>
            <a:xfrm>
              <a:off x="677487" y="5697652"/>
              <a:ext cx="1620000" cy="32637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en-US" altLang="zh-CN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Games</a:t>
              </a:r>
              <a:endParaRPr lang="zh-CN" altLang="en-US" sz="1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43" name="内容占位符 5">
              <a:extLst>
                <a:ext uri="{FF2B5EF4-FFF2-40B4-BE49-F238E27FC236}">
                  <a16:creationId xmlns:a16="http://schemas.microsoft.com/office/drawing/2014/main" id="{34D74706-7790-4F48-941D-6CD127461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217487" y="3833016"/>
              <a:ext cx="540000" cy="540000"/>
            </a:xfrm>
            <a:prstGeom prst="rect">
              <a:avLst/>
            </a:prstGeom>
          </p:spPr>
        </p:pic>
        <p:sp>
          <p:nvSpPr>
            <p:cNvPr id="44" name="文本框 43">
              <a:extLst>
                <a:ext uri="{FF2B5EF4-FFF2-40B4-BE49-F238E27FC236}">
                  <a16:creationId xmlns:a16="http://schemas.microsoft.com/office/drawing/2014/main" id="{48C595EB-2900-4502-8BCD-BDD9FAE223A7}"/>
                </a:ext>
              </a:extLst>
            </p:cNvPr>
            <p:cNvSpPr txBox="1"/>
            <p:nvPr/>
          </p:nvSpPr>
          <p:spPr>
            <a:xfrm>
              <a:off x="677487" y="4326592"/>
              <a:ext cx="1620000" cy="55720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en-US" altLang="zh-CN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Deep Learning Training</a:t>
              </a:r>
              <a:endParaRPr lang="zh-CN" altLang="en-US" sz="1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45" name="Picture 8" descr="Cryptography Generic Outline Color icon">
              <a:extLst>
                <a:ext uri="{FF2B5EF4-FFF2-40B4-BE49-F238E27FC236}">
                  <a16:creationId xmlns:a16="http://schemas.microsoft.com/office/drawing/2014/main" id="{B8D2F2D5-92D2-400A-8666-AFCAE441FE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27015" y="5114076"/>
              <a:ext cx="540000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6" name="文本框 45">
              <a:extLst>
                <a:ext uri="{FF2B5EF4-FFF2-40B4-BE49-F238E27FC236}">
                  <a16:creationId xmlns:a16="http://schemas.microsoft.com/office/drawing/2014/main" id="{E59AA952-3D38-4B4B-9304-8A032EE6C4CD}"/>
                </a:ext>
              </a:extLst>
            </p:cNvPr>
            <p:cNvSpPr txBox="1"/>
            <p:nvPr/>
          </p:nvSpPr>
          <p:spPr>
            <a:xfrm>
              <a:off x="1887015" y="5697652"/>
              <a:ext cx="1620000" cy="32637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en-US" altLang="zh-CN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Cryptography</a:t>
              </a:r>
              <a:endParaRPr lang="zh-CN" altLang="en-US" sz="1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47" name="Picture 12" descr="幅広く利用される動画圧縮コーデック「H.264/MPEG-4 AVC」はどうやって巨大なサイズのムービーを劇的に圧縮するのか？ - GIGAZINE">
              <a:extLst>
                <a:ext uri="{FF2B5EF4-FFF2-40B4-BE49-F238E27FC236}">
                  <a16:creationId xmlns:a16="http://schemas.microsoft.com/office/drawing/2014/main" id="{039D80E9-EADF-4654-A55C-C38C3B4125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8775" y="3951141"/>
              <a:ext cx="540000" cy="3037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14" descr="Signal Special Lineal color icon">
              <a:extLst>
                <a:ext uri="{FF2B5EF4-FFF2-40B4-BE49-F238E27FC236}">
                  <a16:creationId xmlns:a16="http://schemas.microsoft.com/office/drawing/2014/main" id="{8F996FCC-66A7-4B58-BED2-04A71BADE1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0063" y="3833016"/>
              <a:ext cx="540000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9" name="文本框 48">
              <a:extLst>
                <a:ext uri="{FF2B5EF4-FFF2-40B4-BE49-F238E27FC236}">
                  <a16:creationId xmlns:a16="http://schemas.microsoft.com/office/drawing/2014/main" id="{D45F7BEC-A106-435E-907D-0FDFB1DC282A}"/>
                </a:ext>
              </a:extLst>
            </p:cNvPr>
            <p:cNvSpPr txBox="1"/>
            <p:nvPr/>
          </p:nvSpPr>
          <p:spPr>
            <a:xfrm>
              <a:off x="3096543" y="4326592"/>
              <a:ext cx="1620000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en-US" altLang="zh-CN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Signal</a:t>
              </a:r>
            </a:p>
            <a:p>
              <a:pPr algn="ctr">
                <a:lnSpc>
                  <a:spcPts val="1800"/>
                </a:lnSpc>
              </a:pPr>
              <a:r>
                <a:rPr lang="en-US" altLang="zh-CN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Processing</a:t>
              </a:r>
              <a:endParaRPr lang="zh-CN" altLang="en-US" sz="1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0" name="文本框 49">
              <a:extLst>
                <a:ext uri="{FF2B5EF4-FFF2-40B4-BE49-F238E27FC236}">
                  <a16:creationId xmlns:a16="http://schemas.microsoft.com/office/drawing/2014/main" id="{E7B5FC81-406C-44EA-B585-A33F34F6D880}"/>
                </a:ext>
              </a:extLst>
            </p:cNvPr>
            <p:cNvSpPr txBox="1"/>
            <p:nvPr/>
          </p:nvSpPr>
          <p:spPr>
            <a:xfrm>
              <a:off x="1887015" y="4326592"/>
              <a:ext cx="1620000" cy="55720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en-US" altLang="zh-CN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Video</a:t>
              </a:r>
            </a:p>
            <a:p>
              <a:pPr algn="ctr">
                <a:lnSpc>
                  <a:spcPts val="1800"/>
                </a:lnSpc>
              </a:pPr>
              <a:r>
                <a:rPr lang="en-US" altLang="zh-CN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Encoding</a:t>
              </a:r>
              <a:endParaRPr lang="zh-CN" altLang="en-US" sz="1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51" name="Picture 16" descr="Optimize - Free business icons">
              <a:extLst>
                <a:ext uri="{FF2B5EF4-FFF2-40B4-BE49-F238E27FC236}">
                  <a16:creationId xmlns:a16="http://schemas.microsoft.com/office/drawing/2014/main" id="{6A18B2C8-6EE3-4BB1-990B-11A202FF29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46072" y="5125795"/>
              <a:ext cx="540000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2" name="文本框 51">
              <a:extLst>
                <a:ext uri="{FF2B5EF4-FFF2-40B4-BE49-F238E27FC236}">
                  <a16:creationId xmlns:a16="http://schemas.microsoft.com/office/drawing/2014/main" id="{ACD777FA-48D2-4864-B501-9EAE7CC8D83C}"/>
                </a:ext>
              </a:extLst>
            </p:cNvPr>
            <p:cNvSpPr txBox="1"/>
            <p:nvPr/>
          </p:nvSpPr>
          <p:spPr>
            <a:xfrm>
              <a:off x="4306072" y="5709371"/>
              <a:ext cx="1620000" cy="32637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en-US" altLang="zh-CN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Optimization</a:t>
              </a:r>
              <a:endParaRPr lang="zh-CN" altLang="en-US" sz="1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53" name="Picture 22" descr="Simulations show swirling rings, whirlpool-like structure in subatomic  'soup'">
              <a:extLst>
                <a:ext uri="{FF2B5EF4-FFF2-40B4-BE49-F238E27FC236}">
                  <a16:creationId xmlns:a16="http://schemas.microsoft.com/office/drawing/2014/main" id="{CFD20725-B021-4D88-99CE-A4B52FE392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4846072" y="3778295"/>
              <a:ext cx="540000" cy="6494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4" name="文本框 53">
              <a:extLst>
                <a:ext uri="{FF2B5EF4-FFF2-40B4-BE49-F238E27FC236}">
                  <a16:creationId xmlns:a16="http://schemas.microsoft.com/office/drawing/2014/main" id="{2AC39791-AAF3-4B44-A32D-65D077BC2566}"/>
                </a:ext>
              </a:extLst>
            </p:cNvPr>
            <p:cNvSpPr txBox="1"/>
            <p:nvPr/>
          </p:nvSpPr>
          <p:spPr>
            <a:xfrm>
              <a:off x="4306072" y="4326592"/>
              <a:ext cx="1620000" cy="55720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en-US" altLang="zh-CN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Physics Simulation</a:t>
              </a:r>
              <a:endParaRPr lang="zh-CN" altLang="en-US" sz="1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55" name="Picture 26" descr="Statistics Special Lineal icon">
              <a:extLst>
                <a:ext uri="{FF2B5EF4-FFF2-40B4-BE49-F238E27FC236}">
                  <a16:creationId xmlns:a16="http://schemas.microsoft.com/office/drawing/2014/main" id="{88EF3325-7C7B-46BA-9BA6-9A751044CE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6543" y="5128026"/>
              <a:ext cx="540000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6" name="文本框 55">
              <a:extLst>
                <a:ext uri="{FF2B5EF4-FFF2-40B4-BE49-F238E27FC236}">
                  <a16:creationId xmlns:a16="http://schemas.microsoft.com/office/drawing/2014/main" id="{6BE425C1-5FCE-4200-80C6-91B986FADD77}"/>
                </a:ext>
              </a:extLst>
            </p:cNvPr>
            <p:cNvSpPr txBox="1"/>
            <p:nvPr/>
          </p:nvSpPr>
          <p:spPr>
            <a:xfrm>
              <a:off x="3096543" y="5711602"/>
              <a:ext cx="1620000" cy="32637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en-US" altLang="zh-CN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Statistics</a:t>
              </a:r>
              <a:endParaRPr lang="zh-CN" altLang="en-US" sz="1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57" name="内容占位符 4">
            <a:extLst>
              <a:ext uri="{FF2B5EF4-FFF2-40B4-BE49-F238E27FC236}">
                <a16:creationId xmlns:a16="http://schemas.microsoft.com/office/drawing/2014/main" id="{65DC86B6-6E66-4CB5-820A-CCCCA7773C3F}"/>
              </a:ext>
            </a:extLst>
          </p:cNvPr>
          <p:cNvSpPr txBox="1">
            <a:spLocks/>
          </p:cNvSpPr>
          <p:nvPr/>
        </p:nvSpPr>
        <p:spPr>
          <a:xfrm>
            <a:off x="838200" y="2201974"/>
            <a:ext cx="5306273" cy="125470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342900" indent="-342900"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 dirty="0"/>
              <a:t>14</a:t>
            </a:r>
            <a:r>
              <a:rPr lang="en-US" altLang="zh-CN" dirty="0"/>
              <a:t> Heterogenous GPUs</a:t>
            </a:r>
          </a:p>
          <a:p>
            <a:pPr lvl="1"/>
            <a:r>
              <a:rPr lang="en-US" altLang="zh-CN" dirty="0"/>
              <a:t>Released in the past </a:t>
            </a:r>
            <a:r>
              <a:rPr lang="en-US" altLang="zh-CN" b="1" dirty="0"/>
              <a:t>6</a:t>
            </a:r>
            <a:r>
              <a:rPr lang="en-US" altLang="zh-CN" dirty="0"/>
              <a:t> years</a:t>
            </a:r>
          </a:p>
          <a:p>
            <a:pPr lvl="1"/>
            <a:r>
              <a:rPr lang="en-US" altLang="zh-CN" b="1" dirty="0"/>
              <a:t>5</a:t>
            </a:r>
            <a:r>
              <a:rPr lang="en-US" altLang="zh-CN" dirty="0"/>
              <a:t> Different Architectures</a:t>
            </a:r>
          </a:p>
        </p:txBody>
      </p:sp>
      <p:sp>
        <p:nvSpPr>
          <p:cNvPr id="58" name="文本框 57">
            <a:extLst>
              <a:ext uri="{FF2B5EF4-FFF2-40B4-BE49-F238E27FC236}">
                <a16:creationId xmlns:a16="http://schemas.microsoft.com/office/drawing/2014/main" id="{EF6B67D9-19E3-4704-80D9-24BE7723F480}"/>
              </a:ext>
            </a:extLst>
          </p:cNvPr>
          <p:cNvSpPr txBox="1"/>
          <p:nvPr/>
        </p:nvSpPr>
        <p:spPr>
          <a:xfrm>
            <a:off x="838200" y="3474492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Cryptojacking vs. </a:t>
            </a:r>
            <a:r>
              <a:rPr lang="en-US" altLang="zh-CN" sz="2400" b="1" dirty="0">
                <a:latin typeface="Calibri" panose="020F0502020204030204" pitchFamily="34" charset="0"/>
                <a:cs typeface="Calibri" panose="020F0502020204030204" pitchFamily="34" charset="0"/>
              </a:rPr>
              <a:t>80</a:t>
            </a:r>
            <a:r>
              <a:rPr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 Benign Tasks:</a:t>
            </a:r>
            <a:endParaRPr lang="zh-CN" alt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9" name="图片 58">
            <a:extLst>
              <a:ext uri="{FF2B5EF4-FFF2-40B4-BE49-F238E27FC236}">
                <a16:creationId xmlns:a16="http://schemas.microsoft.com/office/drawing/2014/main" id="{0D3C1154-0AF8-477E-89F0-8C0B2FBA33E3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t="8848"/>
          <a:stretch/>
        </p:blipFill>
        <p:spPr>
          <a:xfrm>
            <a:off x="6386751" y="3748855"/>
            <a:ext cx="5137503" cy="2733551"/>
          </a:xfrm>
          <a:prstGeom prst="rect">
            <a:avLst/>
          </a:prstGeom>
        </p:spPr>
      </p:pic>
      <p:pic>
        <p:nvPicPr>
          <p:cNvPr id="61" name="图片 60">
            <a:extLst>
              <a:ext uri="{FF2B5EF4-FFF2-40B4-BE49-F238E27FC236}">
                <a16:creationId xmlns:a16="http://schemas.microsoft.com/office/drawing/2014/main" id="{A398009B-BE00-443C-B874-5024528BC066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b="90504"/>
          <a:stretch/>
        </p:blipFill>
        <p:spPr>
          <a:xfrm>
            <a:off x="6125293" y="3432222"/>
            <a:ext cx="5455169" cy="302376"/>
          </a:xfrm>
          <a:prstGeom prst="rect">
            <a:avLst/>
          </a:prstGeom>
        </p:spPr>
      </p:pic>
      <p:sp>
        <p:nvSpPr>
          <p:cNvPr id="62" name="文本框 61">
            <a:extLst>
              <a:ext uri="{FF2B5EF4-FFF2-40B4-BE49-F238E27FC236}">
                <a16:creationId xmlns:a16="http://schemas.microsoft.com/office/drawing/2014/main" id="{382F2397-8124-4E4D-8A0C-C7F2B1F384A0}"/>
              </a:ext>
            </a:extLst>
          </p:cNvPr>
          <p:cNvSpPr txBox="1"/>
          <p:nvPr/>
        </p:nvSpPr>
        <p:spPr>
          <a:xfrm>
            <a:off x="838200" y="3965096"/>
            <a:ext cx="6096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342900" indent="-342900"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altLang="zh-CN" b="1" dirty="0">
                <a:ea typeface="Calibri" panose="020F0502020204030204" pitchFamily="34" charset="0"/>
              </a:rPr>
              <a:t>Overall Detection Result</a:t>
            </a:r>
          </a:p>
          <a:p>
            <a:pPr lvl="1"/>
            <a:r>
              <a:rPr lang="en-US" altLang="zh-CN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True Positive Rate (TPR): </a:t>
            </a:r>
            <a:r>
              <a:rPr lang="en-US" altLang="zh-CN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98.6%</a:t>
            </a:r>
          </a:p>
          <a:p>
            <a:pPr lvl="1"/>
            <a:r>
              <a:rPr lang="en-US" altLang="zh-CN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False Positive Rate (FPR): </a:t>
            </a:r>
            <a:r>
              <a:rPr lang="en-US" altLang="zh-CN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0.69%</a:t>
            </a:r>
            <a:endParaRPr lang="zh-CN" alt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AFE62045-9C36-409A-9E36-57A5E7A6D0EA}"/>
              </a:ext>
            </a:extLst>
          </p:cNvPr>
          <p:cNvSpPr/>
          <p:nvPr/>
        </p:nvSpPr>
        <p:spPr>
          <a:xfrm>
            <a:off x="838200" y="1723705"/>
            <a:ext cx="30513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b="1" dirty="0">
                <a:latin typeface="Calibri" panose="020F0502020204030204" pitchFamily="34" charset="0"/>
                <a:cs typeface="Calibri" panose="020F0502020204030204" pitchFamily="34" charset="0"/>
              </a:rPr>
              <a:t>COTS</a:t>
            </a:r>
            <a:r>
              <a:rPr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 Devices (~</a:t>
            </a:r>
            <a:r>
              <a:rPr lang="en-US" altLang="zh-CN" sz="2400" b="1" dirty="0">
                <a:latin typeface="Calibri" panose="020F0502020204030204" pitchFamily="34" charset="0"/>
                <a:cs typeface="Calibri" panose="020F0502020204030204" pitchFamily="34" charset="0"/>
              </a:rPr>
              <a:t>$40</a:t>
            </a:r>
            <a:r>
              <a:rPr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786817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/>
      <p:bldP spid="12" grpId="0" animBg="1"/>
      <p:bldP spid="13" grpId="0" animBg="1"/>
      <p:bldP spid="16" grpId="0" animBg="1"/>
      <p:bldP spid="18" grpId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506E74-0446-49A6-9FBA-D3915E1DC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Summary of Evaluation Results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9C87E4C-849C-4812-B192-12B063D287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67427"/>
            <a:ext cx="10515600" cy="2988652"/>
          </a:xfrm>
        </p:spPr>
        <p:txBody>
          <a:bodyPr/>
          <a:lstStyle/>
          <a:p>
            <a:pPr>
              <a:spcBef>
                <a:spcPts val="3000"/>
              </a:spcBef>
            </a:pPr>
            <a:r>
              <a:rPr lang="en-US" altLang="zh-CN" dirty="0"/>
              <a:t>Generalizes across </a:t>
            </a:r>
            <a:r>
              <a:rPr lang="en-US" altLang="zh-CN" b="1" dirty="0">
                <a:solidFill>
                  <a:srgbClr val="0070C0"/>
                </a:solidFill>
              </a:rPr>
              <a:t>unseen 5 mining software </a:t>
            </a:r>
            <a:r>
              <a:rPr lang="en-US" altLang="zh-CN" dirty="0"/>
              <a:t>and </a:t>
            </a:r>
            <a:r>
              <a:rPr lang="en-US" altLang="zh-CN" b="1" dirty="0">
                <a:solidFill>
                  <a:srgbClr val="0070C0"/>
                </a:solidFill>
              </a:rPr>
              <a:t>6</a:t>
            </a:r>
            <a:r>
              <a:rPr lang="en-US" altLang="zh-CN" dirty="0"/>
              <a:t> </a:t>
            </a:r>
            <a:r>
              <a:rPr lang="en-US" altLang="zh-CN" b="1" dirty="0">
                <a:solidFill>
                  <a:srgbClr val="0070C0"/>
                </a:solidFill>
              </a:rPr>
              <a:t>cryptocurrencies</a:t>
            </a:r>
          </a:p>
          <a:p>
            <a:pPr>
              <a:spcBef>
                <a:spcPts val="3000"/>
              </a:spcBef>
            </a:pPr>
            <a:r>
              <a:rPr lang="en-US" altLang="zh-CN" dirty="0"/>
              <a:t>Works at </a:t>
            </a:r>
            <a:r>
              <a:rPr lang="en-US" altLang="zh-CN" b="1" dirty="0">
                <a:solidFill>
                  <a:srgbClr val="0070C0"/>
                </a:solidFill>
              </a:rPr>
              <a:t>24 cm</a:t>
            </a:r>
            <a:r>
              <a:rPr lang="en-US" altLang="zh-CN" dirty="0">
                <a:solidFill>
                  <a:srgbClr val="0070C0"/>
                </a:solidFill>
              </a:rPr>
              <a:t> </a:t>
            </a:r>
            <a:r>
              <a:rPr lang="en-US" altLang="zh-CN" dirty="0"/>
              <a:t>from the host with a </a:t>
            </a:r>
            <a:r>
              <a:rPr lang="en-US" altLang="zh-CN" b="1" dirty="0">
                <a:solidFill>
                  <a:srgbClr val="0070C0"/>
                </a:solidFill>
              </a:rPr>
              <a:t>metal</a:t>
            </a:r>
            <a:r>
              <a:rPr lang="en-US" altLang="zh-CN" b="1" dirty="0"/>
              <a:t> </a:t>
            </a:r>
            <a:r>
              <a:rPr lang="en-US" altLang="zh-CN" dirty="0"/>
              <a:t>case</a:t>
            </a:r>
          </a:p>
          <a:p>
            <a:pPr>
              <a:spcBef>
                <a:spcPts val="3000"/>
              </a:spcBef>
            </a:pPr>
            <a:r>
              <a:rPr lang="en-US" altLang="zh-CN" dirty="0"/>
              <a:t>Detects cryptojacking in </a:t>
            </a:r>
            <a:r>
              <a:rPr lang="en-US" altLang="zh-CN" b="1" dirty="0">
                <a:solidFill>
                  <a:srgbClr val="0070C0"/>
                </a:solidFill>
              </a:rPr>
              <a:t>real-time</a:t>
            </a:r>
            <a:r>
              <a:rPr lang="en-US" altLang="zh-CN" b="1" dirty="0">
                <a:solidFill>
                  <a:srgbClr val="F67C00"/>
                </a:solidFill>
              </a:rPr>
              <a:t> </a:t>
            </a:r>
            <a:r>
              <a:rPr lang="en-US" altLang="zh-CN" dirty="0">
                <a:cs typeface="Calibri" panose="020F0502020204030204" pitchFamily="34" charset="0"/>
              </a:rPr>
              <a:t>(0.5s) </a:t>
            </a:r>
          </a:p>
          <a:p>
            <a:pPr>
              <a:spcBef>
                <a:spcPts val="3000"/>
              </a:spcBef>
            </a:pPr>
            <a:r>
              <a:rPr lang="en-US" altLang="zh-CN" dirty="0"/>
              <a:t>Robust against </a:t>
            </a:r>
            <a:r>
              <a:rPr lang="en-US" altLang="zh-CN" b="1" dirty="0">
                <a:solidFill>
                  <a:srgbClr val="0070C0"/>
                </a:solidFill>
              </a:rPr>
              <a:t>binary obfuscation </a:t>
            </a:r>
            <a:r>
              <a:rPr lang="en-US" altLang="zh-CN" dirty="0"/>
              <a:t>and </a:t>
            </a:r>
            <a:r>
              <a:rPr lang="en-US" altLang="zh-CN" b="1" dirty="0">
                <a:solidFill>
                  <a:srgbClr val="0070C0"/>
                </a:solidFill>
              </a:rPr>
              <a:t>targeted attacks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2429EE3-6FAB-4C9A-A815-0C6BD576E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C2CE4-A3F8-4AB3-815A-D8B5B0CC2EA7}" type="slidenum">
              <a:rPr lang="zh-CN" altLang="en-US" smtClean="0"/>
              <a:t>18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91361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547C21-1959-47BD-8E13-E8838F772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Considerations for Real-World Deployment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9118404-F2B9-4232-ACD7-9620B0B6E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C2CE4-A3F8-4AB3-815A-D8B5B0CC2EA7}" type="slidenum">
              <a:rPr lang="zh-CN" altLang="en-US" smtClean="0"/>
              <a:t>19</a:t>
            </a:fld>
            <a:endParaRPr lang="zh-CN" altLang="en-US"/>
          </a:p>
        </p:txBody>
      </p:sp>
      <p:sp>
        <p:nvSpPr>
          <p:cNvPr id="6" name="内容占位符 2">
            <a:extLst>
              <a:ext uri="{FF2B5EF4-FFF2-40B4-BE49-F238E27FC236}">
                <a16:creationId xmlns:a16="http://schemas.microsoft.com/office/drawing/2014/main" id="{4BB27005-A6C5-46CA-9455-191996C6AAA0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74805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</a:pPr>
            <a:r>
              <a:rPr lang="en-US" altLang="zh-CN" dirty="0"/>
              <a:t>Applications in </a:t>
            </a:r>
            <a:r>
              <a:rPr lang="en-US" altLang="zh-CN" b="1" dirty="0"/>
              <a:t>server rooms </a:t>
            </a:r>
            <a:r>
              <a:rPr lang="en-US" altLang="zh-CN" dirty="0"/>
              <a:t>and </a:t>
            </a:r>
            <a:r>
              <a:rPr lang="en-US" altLang="zh-CN" b="1" dirty="0"/>
              <a:t>data centers </a:t>
            </a:r>
            <a:r>
              <a:rPr lang="en-US" altLang="zh-CN" dirty="0"/>
              <a:t>with machines equipped with </a:t>
            </a:r>
            <a:r>
              <a:rPr lang="en-US" altLang="zh-CN" b="1" dirty="0"/>
              <a:t>multiple GPUs</a:t>
            </a:r>
            <a:r>
              <a:rPr lang="en-US" altLang="zh-CN" dirty="0"/>
              <a:t>.</a:t>
            </a:r>
          </a:p>
          <a:p>
            <a:pPr lvl="1">
              <a:spcBef>
                <a:spcPts val="1200"/>
              </a:spcBef>
            </a:pPr>
            <a:r>
              <a:rPr lang="en-US" altLang="zh-CN" dirty="0"/>
              <a:t>Strategically position the sensor</a:t>
            </a:r>
          </a:p>
          <a:p>
            <a:pPr lvl="1">
              <a:spcBef>
                <a:spcPts val="1200"/>
              </a:spcBef>
            </a:pPr>
            <a:r>
              <a:rPr lang="en-US" altLang="zh-CN" dirty="0"/>
              <a:t>Miniaturize the form factor on a single printed circuit board</a:t>
            </a:r>
          </a:p>
          <a:p>
            <a:pPr lvl="1">
              <a:spcBef>
                <a:spcPts val="1200"/>
              </a:spcBef>
            </a:pPr>
            <a:endParaRPr lang="en-US" altLang="zh-CN" dirty="0"/>
          </a:p>
          <a:p>
            <a:pPr>
              <a:spcBef>
                <a:spcPts val="1200"/>
              </a:spcBef>
            </a:pPr>
            <a:endParaRPr lang="zh-CN" altLang="en-US" dirty="0"/>
          </a:p>
        </p:txBody>
      </p:sp>
      <p:sp>
        <p:nvSpPr>
          <p:cNvPr id="7" name="AutoShape 8" descr="How many servers does a data center have? - RackSolutions">
            <a:extLst>
              <a:ext uri="{FF2B5EF4-FFF2-40B4-BE49-F238E27FC236}">
                <a16:creationId xmlns:a16="http://schemas.microsoft.com/office/drawing/2014/main" id="{575AFEC1-9426-4F86-B681-8B96C678449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374020" y="3728012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7180" name="Picture 12" descr="The Eight Trends That Will Shape the Data Center Industry in 2020 | Data  Center Frontier">
            <a:extLst>
              <a:ext uri="{FF2B5EF4-FFF2-40B4-BE49-F238E27FC236}">
                <a16:creationId xmlns:a16="http://schemas.microsoft.com/office/drawing/2014/main" id="{FF412537-7101-4380-B665-1DBD3AF80F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691" y="3880412"/>
            <a:ext cx="4130257" cy="2168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67062C1C-1326-4108-87C7-C764E8AAD4F8}"/>
              </a:ext>
            </a:extLst>
          </p:cNvPr>
          <p:cNvSpPr txBox="1"/>
          <p:nvPr/>
        </p:nvSpPr>
        <p:spPr>
          <a:xfrm>
            <a:off x="838200" y="6042624"/>
            <a:ext cx="60940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800" b="1" dirty="0">
                <a:latin typeface="Calibri" panose="020F0502020204030204" pitchFamily="34" charset="0"/>
                <a:cs typeface="Calibri" panose="020F0502020204030204" pitchFamily="34" charset="0"/>
              </a:rPr>
              <a:t>Server Room</a:t>
            </a:r>
            <a:endParaRPr lang="zh-CN" alt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182" name="Picture 14" descr="Dell Recertified R740 | xByte Technologies">
            <a:extLst>
              <a:ext uri="{FF2B5EF4-FFF2-40B4-BE49-F238E27FC236}">
                <a16:creationId xmlns:a16="http://schemas.microsoft.com/office/drawing/2014/main" id="{FB05293D-16D9-482A-8AFB-44374942D5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055" y="4218439"/>
            <a:ext cx="4845309" cy="1771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箭头: 左右 9">
            <a:extLst>
              <a:ext uri="{FF2B5EF4-FFF2-40B4-BE49-F238E27FC236}">
                <a16:creationId xmlns:a16="http://schemas.microsoft.com/office/drawing/2014/main" id="{1C265C38-D147-4245-ADA1-CA6CE662DE6B}"/>
              </a:ext>
            </a:extLst>
          </p:cNvPr>
          <p:cNvSpPr/>
          <p:nvPr/>
        </p:nvSpPr>
        <p:spPr>
          <a:xfrm>
            <a:off x="6651906" y="4618855"/>
            <a:ext cx="4437605" cy="497036"/>
          </a:xfrm>
          <a:prstGeom prst="leftRightArrow">
            <a:avLst>
              <a:gd name="adj1" fmla="val 40685"/>
              <a:gd name="adj2" fmla="val 50000"/>
            </a:avLst>
          </a:prstGeom>
          <a:solidFill>
            <a:srgbClr val="FF292A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2C87B7C2-FDCA-4E95-964B-CDB106F1824E}"/>
              </a:ext>
            </a:extLst>
          </p:cNvPr>
          <p:cNvSpPr txBox="1"/>
          <p:nvPr/>
        </p:nvSpPr>
        <p:spPr>
          <a:xfrm>
            <a:off x="5844242" y="3801979"/>
            <a:ext cx="609407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Most Common Width: </a:t>
            </a:r>
            <a:r>
              <a:rPr lang="en-US" altLang="zh-CN" sz="2400" b="1" dirty="0">
                <a:solidFill>
                  <a:srgbClr val="FF29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48.2 cm</a:t>
            </a:r>
            <a:endParaRPr lang="zh-CN" altLang="en-US" sz="2400" dirty="0">
              <a:solidFill>
                <a:srgbClr val="FF292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C9583871-FE2D-4451-9F4D-4A28D8135107}"/>
              </a:ext>
            </a:extLst>
          </p:cNvPr>
          <p:cNvSpPr txBox="1"/>
          <p:nvPr/>
        </p:nvSpPr>
        <p:spPr>
          <a:xfrm>
            <a:off x="5712769" y="6042624"/>
            <a:ext cx="60940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800" b="1" dirty="0">
                <a:latin typeface="Calibri" panose="020F0502020204030204" pitchFamily="34" charset="0"/>
                <a:cs typeface="Calibri" panose="020F0502020204030204" pitchFamily="34" charset="0"/>
              </a:rPr>
              <a:t>Multi-GPU Server</a:t>
            </a:r>
            <a:endParaRPr lang="zh-CN" alt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7990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0" grpId="0" animBg="1"/>
      <p:bldP spid="17" grpId="0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F4E5A9EC-918E-4725-8E1F-AF59BDBBCE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5279" y="3812982"/>
            <a:ext cx="1273580" cy="1325563"/>
          </a:xfrm>
          <a:prstGeom prst="rect">
            <a:avLst/>
          </a:prstGeom>
        </p:spPr>
      </p:pic>
      <p:grpSp>
        <p:nvGrpSpPr>
          <p:cNvPr id="52" name="组合 51">
            <a:extLst>
              <a:ext uri="{FF2B5EF4-FFF2-40B4-BE49-F238E27FC236}">
                <a16:creationId xmlns:a16="http://schemas.microsoft.com/office/drawing/2014/main" id="{82B75E47-D197-41CB-9FEC-9C05F2CEDFA8}"/>
              </a:ext>
            </a:extLst>
          </p:cNvPr>
          <p:cNvGrpSpPr>
            <a:grpSpLocks noChangeAspect="1"/>
          </p:cNvGrpSpPr>
          <p:nvPr/>
        </p:nvGrpSpPr>
        <p:grpSpPr>
          <a:xfrm>
            <a:off x="4120294" y="4187253"/>
            <a:ext cx="1773102" cy="1168520"/>
            <a:chOff x="301986" y="3712071"/>
            <a:chExt cx="2483704" cy="1636825"/>
          </a:xfrm>
        </p:grpSpPr>
        <p:pic>
          <p:nvPicPr>
            <p:cNvPr id="53" name="图片 52">
              <a:extLst>
                <a:ext uri="{FF2B5EF4-FFF2-40B4-BE49-F238E27FC236}">
                  <a16:creationId xmlns:a16="http://schemas.microsoft.com/office/drawing/2014/main" id="{697BB944-6BF6-40BF-8CA8-2AF88D106D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1986" y="3712071"/>
              <a:ext cx="2483704" cy="1636825"/>
            </a:xfrm>
            <a:prstGeom prst="rect">
              <a:avLst/>
            </a:prstGeom>
          </p:spPr>
        </p:pic>
        <p:pic>
          <p:nvPicPr>
            <p:cNvPr id="54" name="图片 53">
              <a:extLst>
                <a:ext uri="{FF2B5EF4-FFF2-40B4-BE49-F238E27FC236}">
                  <a16:creationId xmlns:a16="http://schemas.microsoft.com/office/drawing/2014/main" id="{8112C9D7-3466-4087-978C-876F125A3AD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1259" y="3810571"/>
              <a:ext cx="578058" cy="1011600"/>
            </a:xfrm>
            <a:prstGeom prst="rect">
              <a:avLst/>
            </a:prstGeom>
          </p:spPr>
        </p:pic>
        <p:pic>
          <p:nvPicPr>
            <p:cNvPr id="55" name="图片 54">
              <a:extLst>
                <a:ext uri="{FF2B5EF4-FFF2-40B4-BE49-F238E27FC236}">
                  <a16:creationId xmlns:a16="http://schemas.microsoft.com/office/drawing/2014/main" id="{4A00A6D8-FF34-4A67-98D2-39577094CA5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97551" y="3810211"/>
              <a:ext cx="578263" cy="1011960"/>
            </a:xfrm>
            <a:prstGeom prst="rect">
              <a:avLst/>
            </a:prstGeom>
          </p:spPr>
        </p:pic>
      </p:grpSp>
      <p:grpSp>
        <p:nvGrpSpPr>
          <p:cNvPr id="48" name="组合 47">
            <a:extLst>
              <a:ext uri="{FF2B5EF4-FFF2-40B4-BE49-F238E27FC236}">
                <a16:creationId xmlns:a16="http://schemas.microsoft.com/office/drawing/2014/main" id="{768641BA-73CE-4790-AB93-A4CA4CC27966}"/>
              </a:ext>
            </a:extLst>
          </p:cNvPr>
          <p:cNvGrpSpPr>
            <a:grpSpLocks noChangeAspect="1"/>
          </p:cNvGrpSpPr>
          <p:nvPr/>
        </p:nvGrpSpPr>
        <p:grpSpPr>
          <a:xfrm>
            <a:off x="2097699" y="4979747"/>
            <a:ext cx="1773102" cy="1168520"/>
            <a:chOff x="301986" y="3712071"/>
            <a:chExt cx="2483704" cy="1636825"/>
          </a:xfrm>
        </p:grpSpPr>
        <p:pic>
          <p:nvPicPr>
            <p:cNvPr id="49" name="图片 48">
              <a:extLst>
                <a:ext uri="{FF2B5EF4-FFF2-40B4-BE49-F238E27FC236}">
                  <a16:creationId xmlns:a16="http://schemas.microsoft.com/office/drawing/2014/main" id="{79296C4B-8010-4DFF-B45F-52967224631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1986" y="3712071"/>
              <a:ext cx="2483704" cy="1636825"/>
            </a:xfrm>
            <a:prstGeom prst="rect">
              <a:avLst/>
            </a:prstGeom>
          </p:spPr>
        </p:pic>
        <p:pic>
          <p:nvPicPr>
            <p:cNvPr id="50" name="图片 49">
              <a:extLst>
                <a:ext uri="{FF2B5EF4-FFF2-40B4-BE49-F238E27FC236}">
                  <a16:creationId xmlns:a16="http://schemas.microsoft.com/office/drawing/2014/main" id="{CC868D56-9141-4E65-AC4F-90C9E0A4BE4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1259" y="3810571"/>
              <a:ext cx="578058" cy="1011600"/>
            </a:xfrm>
            <a:prstGeom prst="rect">
              <a:avLst/>
            </a:prstGeom>
          </p:spPr>
        </p:pic>
        <p:pic>
          <p:nvPicPr>
            <p:cNvPr id="51" name="图片 50">
              <a:extLst>
                <a:ext uri="{FF2B5EF4-FFF2-40B4-BE49-F238E27FC236}">
                  <a16:creationId xmlns:a16="http://schemas.microsoft.com/office/drawing/2014/main" id="{73A79EB0-5413-4027-8E39-6405F989136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97551" y="3810211"/>
              <a:ext cx="578263" cy="1011960"/>
            </a:xfrm>
            <a:prstGeom prst="rect">
              <a:avLst/>
            </a:prstGeom>
          </p:spPr>
        </p:pic>
      </p:grpSp>
      <p:sp>
        <p:nvSpPr>
          <p:cNvPr id="2" name="标题 1">
            <a:extLst>
              <a:ext uri="{FF2B5EF4-FFF2-40B4-BE49-F238E27FC236}">
                <a16:creationId xmlns:a16="http://schemas.microsoft.com/office/drawing/2014/main" id="{8DFB3ACB-3CE2-4684-A9BC-6365E1B3B0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Cryptojacking Attack</a:t>
            </a:r>
            <a:endParaRPr lang="zh-CN" altLang="en-US" dirty="0"/>
          </a:p>
        </p:txBody>
      </p:sp>
      <p:pic>
        <p:nvPicPr>
          <p:cNvPr id="63" name="左圆1">
            <a:extLst>
              <a:ext uri="{FF2B5EF4-FFF2-40B4-BE49-F238E27FC236}">
                <a16:creationId xmlns:a16="http://schemas.microsoft.com/office/drawing/2014/main" id="{9351C6A8-FA29-4FC3-BF13-CA0C35929FD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75881" y="4320341"/>
            <a:ext cx="607188" cy="564946"/>
          </a:xfrm>
          <a:prstGeom prst="rect">
            <a:avLst/>
          </a:prstGeom>
        </p:spPr>
      </p:pic>
      <p:pic>
        <p:nvPicPr>
          <p:cNvPr id="64" name="左圆2">
            <a:extLst>
              <a:ext uri="{FF2B5EF4-FFF2-40B4-BE49-F238E27FC236}">
                <a16:creationId xmlns:a16="http://schemas.microsoft.com/office/drawing/2014/main" id="{57342D80-41A0-43C0-A708-5FB6BC0EDB3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75881" y="4320341"/>
            <a:ext cx="607188" cy="564946"/>
          </a:xfrm>
          <a:prstGeom prst="rect">
            <a:avLst/>
          </a:prstGeom>
        </p:spPr>
      </p:pic>
      <p:pic>
        <p:nvPicPr>
          <p:cNvPr id="65" name="左圆3">
            <a:extLst>
              <a:ext uri="{FF2B5EF4-FFF2-40B4-BE49-F238E27FC236}">
                <a16:creationId xmlns:a16="http://schemas.microsoft.com/office/drawing/2014/main" id="{63215245-D7F1-49DB-BDD4-BFC251DDA7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75881" y="4320341"/>
            <a:ext cx="607188" cy="564946"/>
          </a:xfrm>
          <a:prstGeom prst="rect">
            <a:avLst/>
          </a:prstGeom>
        </p:spPr>
      </p:pic>
      <p:pic>
        <p:nvPicPr>
          <p:cNvPr id="66" name="左圆4">
            <a:extLst>
              <a:ext uri="{FF2B5EF4-FFF2-40B4-BE49-F238E27FC236}">
                <a16:creationId xmlns:a16="http://schemas.microsoft.com/office/drawing/2014/main" id="{ACB15485-F4A0-454A-A1D6-950C195E67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75881" y="4320341"/>
            <a:ext cx="607188" cy="564946"/>
          </a:xfrm>
          <a:prstGeom prst="rect">
            <a:avLst/>
          </a:prstGeom>
        </p:spPr>
      </p:pic>
      <p:pic>
        <p:nvPicPr>
          <p:cNvPr id="67" name="左圆5">
            <a:extLst>
              <a:ext uri="{FF2B5EF4-FFF2-40B4-BE49-F238E27FC236}">
                <a16:creationId xmlns:a16="http://schemas.microsoft.com/office/drawing/2014/main" id="{FFE1608F-4ED5-4D93-A5F3-05B3E2292B2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75881" y="4320341"/>
            <a:ext cx="607188" cy="564946"/>
          </a:xfrm>
          <a:prstGeom prst="rect">
            <a:avLst/>
          </a:prstGeom>
        </p:spPr>
      </p:pic>
      <p:pic>
        <p:nvPicPr>
          <p:cNvPr id="68" name="图形 67">
            <a:extLst>
              <a:ext uri="{FF2B5EF4-FFF2-40B4-BE49-F238E27FC236}">
                <a16:creationId xmlns:a16="http://schemas.microsoft.com/office/drawing/2014/main" id="{CAADC89F-AA06-4E5F-883A-4D1C517533A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713671" y="4320341"/>
            <a:ext cx="607188" cy="564946"/>
          </a:xfrm>
          <a:prstGeom prst="rect">
            <a:avLst/>
          </a:prstGeom>
        </p:spPr>
      </p:pic>
      <p:pic>
        <p:nvPicPr>
          <p:cNvPr id="69" name="图形 68">
            <a:extLst>
              <a:ext uri="{FF2B5EF4-FFF2-40B4-BE49-F238E27FC236}">
                <a16:creationId xmlns:a16="http://schemas.microsoft.com/office/drawing/2014/main" id="{D135B313-B91D-410F-9462-50292C5953A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713671" y="4320341"/>
            <a:ext cx="607188" cy="564946"/>
          </a:xfrm>
          <a:prstGeom prst="rect">
            <a:avLst/>
          </a:prstGeom>
        </p:spPr>
      </p:pic>
      <p:pic>
        <p:nvPicPr>
          <p:cNvPr id="70" name="图形 69">
            <a:extLst>
              <a:ext uri="{FF2B5EF4-FFF2-40B4-BE49-F238E27FC236}">
                <a16:creationId xmlns:a16="http://schemas.microsoft.com/office/drawing/2014/main" id="{3B1F609F-E8A8-4588-A008-32B79CB172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713671" y="4320341"/>
            <a:ext cx="607188" cy="564946"/>
          </a:xfrm>
          <a:prstGeom prst="rect">
            <a:avLst/>
          </a:prstGeom>
        </p:spPr>
      </p:pic>
      <p:pic>
        <p:nvPicPr>
          <p:cNvPr id="71" name="图形 70">
            <a:extLst>
              <a:ext uri="{FF2B5EF4-FFF2-40B4-BE49-F238E27FC236}">
                <a16:creationId xmlns:a16="http://schemas.microsoft.com/office/drawing/2014/main" id="{B302C63B-5B80-4991-A041-F2C624FDE0B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713671" y="4320341"/>
            <a:ext cx="607188" cy="564946"/>
          </a:xfrm>
          <a:prstGeom prst="rect">
            <a:avLst/>
          </a:prstGeom>
        </p:spPr>
      </p:pic>
      <p:pic>
        <p:nvPicPr>
          <p:cNvPr id="72" name="图形 71">
            <a:extLst>
              <a:ext uri="{FF2B5EF4-FFF2-40B4-BE49-F238E27FC236}">
                <a16:creationId xmlns:a16="http://schemas.microsoft.com/office/drawing/2014/main" id="{3685D94B-2752-4584-A885-672E4FFA10D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713671" y="4320341"/>
            <a:ext cx="607188" cy="564946"/>
          </a:xfrm>
          <a:prstGeom prst="rect">
            <a:avLst/>
          </a:prstGeom>
        </p:spPr>
      </p:pic>
      <p:pic>
        <p:nvPicPr>
          <p:cNvPr id="73" name="图形 72">
            <a:extLst>
              <a:ext uri="{FF2B5EF4-FFF2-40B4-BE49-F238E27FC236}">
                <a16:creationId xmlns:a16="http://schemas.microsoft.com/office/drawing/2014/main" id="{15FAF7F3-7F5F-4895-96F5-0350C92D262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713671" y="4320341"/>
            <a:ext cx="607188" cy="564946"/>
          </a:xfrm>
          <a:prstGeom prst="rect">
            <a:avLst/>
          </a:prstGeom>
        </p:spPr>
      </p:pic>
      <p:pic>
        <p:nvPicPr>
          <p:cNvPr id="74" name="图形 73">
            <a:extLst>
              <a:ext uri="{FF2B5EF4-FFF2-40B4-BE49-F238E27FC236}">
                <a16:creationId xmlns:a16="http://schemas.microsoft.com/office/drawing/2014/main" id="{282330D4-9556-4CAD-A01C-764499FB12D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680656" y="5138545"/>
            <a:ext cx="607188" cy="564946"/>
          </a:xfrm>
          <a:prstGeom prst="rect">
            <a:avLst/>
          </a:prstGeom>
        </p:spPr>
      </p:pic>
      <p:pic>
        <p:nvPicPr>
          <p:cNvPr id="75" name="图形 74">
            <a:extLst>
              <a:ext uri="{FF2B5EF4-FFF2-40B4-BE49-F238E27FC236}">
                <a16:creationId xmlns:a16="http://schemas.microsoft.com/office/drawing/2014/main" id="{96B4E654-DA9F-4340-9909-C7FCFA74F42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680656" y="5138545"/>
            <a:ext cx="607188" cy="564946"/>
          </a:xfrm>
          <a:prstGeom prst="rect">
            <a:avLst/>
          </a:prstGeom>
        </p:spPr>
      </p:pic>
      <p:pic>
        <p:nvPicPr>
          <p:cNvPr id="76" name="图形 75">
            <a:extLst>
              <a:ext uri="{FF2B5EF4-FFF2-40B4-BE49-F238E27FC236}">
                <a16:creationId xmlns:a16="http://schemas.microsoft.com/office/drawing/2014/main" id="{DC4F51CF-2BE4-43DD-9A3C-F2AF4C9F8F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680656" y="5138545"/>
            <a:ext cx="607188" cy="564946"/>
          </a:xfrm>
          <a:prstGeom prst="rect">
            <a:avLst/>
          </a:prstGeom>
        </p:spPr>
      </p:pic>
      <p:pic>
        <p:nvPicPr>
          <p:cNvPr id="77" name="图形 76">
            <a:extLst>
              <a:ext uri="{FF2B5EF4-FFF2-40B4-BE49-F238E27FC236}">
                <a16:creationId xmlns:a16="http://schemas.microsoft.com/office/drawing/2014/main" id="{354B1E87-5BCA-4E34-8668-36A2C0DBC9F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680656" y="5138545"/>
            <a:ext cx="607188" cy="564946"/>
          </a:xfrm>
          <a:prstGeom prst="rect">
            <a:avLst/>
          </a:prstGeom>
        </p:spPr>
      </p:pic>
      <p:pic>
        <p:nvPicPr>
          <p:cNvPr id="78" name="图形 77">
            <a:extLst>
              <a:ext uri="{FF2B5EF4-FFF2-40B4-BE49-F238E27FC236}">
                <a16:creationId xmlns:a16="http://schemas.microsoft.com/office/drawing/2014/main" id="{EDD8A267-43F2-4118-926F-D893E32A16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680656" y="5138545"/>
            <a:ext cx="607188" cy="564946"/>
          </a:xfrm>
          <a:prstGeom prst="rect">
            <a:avLst/>
          </a:prstGeom>
        </p:spPr>
      </p:pic>
      <p:pic>
        <p:nvPicPr>
          <p:cNvPr id="79" name="图形 78">
            <a:extLst>
              <a:ext uri="{FF2B5EF4-FFF2-40B4-BE49-F238E27FC236}">
                <a16:creationId xmlns:a16="http://schemas.microsoft.com/office/drawing/2014/main" id="{8180B7E6-89D5-4FC7-B901-629750D70C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680656" y="5138545"/>
            <a:ext cx="607188" cy="564946"/>
          </a:xfrm>
          <a:prstGeom prst="rect">
            <a:avLst/>
          </a:prstGeom>
        </p:spPr>
      </p:pic>
      <p:pic>
        <p:nvPicPr>
          <p:cNvPr id="90" name="图形 89">
            <a:extLst>
              <a:ext uri="{FF2B5EF4-FFF2-40B4-BE49-F238E27FC236}">
                <a16:creationId xmlns:a16="http://schemas.microsoft.com/office/drawing/2014/main" id="{B69F4438-127A-4086-859C-03DB707104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713671" y="4320341"/>
            <a:ext cx="607188" cy="564946"/>
          </a:xfrm>
          <a:prstGeom prst="rect">
            <a:avLst/>
          </a:prstGeom>
        </p:spPr>
      </p:pic>
      <p:pic>
        <p:nvPicPr>
          <p:cNvPr id="91" name="图形 90">
            <a:extLst>
              <a:ext uri="{FF2B5EF4-FFF2-40B4-BE49-F238E27FC236}">
                <a16:creationId xmlns:a16="http://schemas.microsoft.com/office/drawing/2014/main" id="{139AE38D-EF00-47B6-A563-1C5A0EFDB1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680656" y="5138545"/>
            <a:ext cx="607188" cy="564946"/>
          </a:xfrm>
          <a:prstGeom prst="rect">
            <a:avLst/>
          </a:prstGeom>
        </p:spPr>
      </p:pic>
      <p:pic>
        <p:nvPicPr>
          <p:cNvPr id="92" name="图形 91">
            <a:extLst>
              <a:ext uri="{FF2B5EF4-FFF2-40B4-BE49-F238E27FC236}">
                <a16:creationId xmlns:a16="http://schemas.microsoft.com/office/drawing/2014/main" id="{FD52744A-8D0E-430C-8747-5D4A236EBB1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75881" y="4320341"/>
            <a:ext cx="607188" cy="564946"/>
          </a:xfrm>
          <a:prstGeom prst="rect">
            <a:avLst/>
          </a:prstGeom>
        </p:spPr>
      </p:pic>
      <p:sp>
        <p:nvSpPr>
          <p:cNvPr id="93" name="文本框 92">
            <a:extLst>
              <a:ext uri="{FF2B5EF4-FFF2-40B4-BE49-F238E27FC236}">
                <a16:creationId xmlns:a16="http://schemas.microsoft.com/office/drawing/2014/main" id="{1F645589-65FD-4D5B-9AE7-FF34BB88B980}"/>
              </a:ext>
            </a:extLst>
          </p:cNvPr>
          <p:cNvSpPr txBox="1"/>
          <p:nvPr/>
        </p:nvSpPr>
        <p:spPr>
          <a:xfrm>
            <a:off x="3463878" y="4289719"/>
            <a:ext cx="1832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sz="2800" dirty="0">
                <a:solidFill>
                  <a:srgbClr val="FF292A"/>
                </a:solidFill>
              </a:rPr>
              <a:t>Attacker</a:t>
            </a:r>
            <a:endParaRPr lang="zh-CN" altLang="en-US" sz="2800" dirty="0">
              <a:solidFill>
                <a:srgbClr val="FF292A"/>
              </a:solidFill>
            </a:endParaRPr>
          </a:p>
        </p:txBody>
      </p:sp>
      <p:sp>
        <p:nvSpPr>
          <p:cNvPr id="94" name="文本框 93">
            <a:extLst>
              <a:ext uri="{FF2B5EF4-FFF2-40B4-BE49-F238E27FC236}">
                <a16:creationId xmlns:a16="http://schemas.microsoft.com/office/drawing/2014/main" id="{4012A133-71F6-46EA-9AC2-3E190F44B84D}"/>
              </a:ext>
            </a:extLst>
          </p:cNvPr>
          <p:cNvSpPr txBox="1"/>
          <p:nvPr/>
        </p:nvSpPr>
        <p:spPr>
          <a:xfrm>
            <a:off x="43601" y="5282176"/>
            <a:ext cx="1832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Victim 1</a:t>
            </a:r>
            <a:endParaRPr lang="zh-CN" altLang="en-US" sz="2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5" name="文本框 94">
            <a:extLst>
              <a:ext uri="{FF2B5EF4-FFF2-40B4-BE49-F238E27FC236}">
                <a16:creationId xmlns:a16="http://schemas.microsoft.com/office/drawing/2014/main" id="{32B8DF43-DC98-4641-8765-485B8767F20E}"/>
              </a:ext>
            </a:extLst>
          </p:cNvPr>
          <p:cNvSpPr txBox="1"/>
          <p:nvPr/>
        </p:nvSpPr>
        <p:spPr>
          <a:xfrm>
            <a:off x="2037921" y="6074670"/>
            <a:ext cx="1832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Victim 2</a:t>
            </a:r>
            <a:endParaRPr lang="zh-CN" altLang="en-US" sz="2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6" name="文本框 95">
            <a:extLst>
              <a:ext uri="{FF2B5EF4-FFF2-40B4-BE49-F238E27FC236}">
                <a16:creationId xmlns:a16="http://schemas.microsoft.com/office/drawing/2014/main" id="{C05E487F-5B95-451A-9938-3DB243B4EE01}"/>
              </a:ext>
            </a:extLst>
          </p:cNvPr>
          <p:cNvSpPr txBox="1"/>
          <p:nvPr/>
        </p:nvSpPr>
        <p:spPr>
          <a:xfrm>
            <a:off x="4108223" y="5282176"/>
            <a:ext cx="1832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Victim 3</a:t>
            </a:r>
            <a:endParaRPr lang="zh-CN" altLang="en-US" sz="2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7" name="文本框 96">
            <a:extLst>
              <a:ext uri="{FF2B5EF4-FFF2-40B4-BE49-F238E27FC236}">
                <a16:creationId xmlns:a16="http://schemas.microsoft.com/office/drawing/2014/main" id="{EB21430E-13E7-4111-8F87-ACD85FCC86EE}"/>
              </a:ext>
            </a:extLst>
          </p:cNvPr>
          <p:cNvSpPr txBox="1"/>
          <p:nvPr/>
        </p:nvSpPr>
        <p:spPr>
          <a:xfrm>
            <a:off x="5980621" y="1977329"/>
            <a:ext cx="62113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b="1" dirty="0">
                <a:solidFill>
                  <a:srgbClr val="FF29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Cryptojacking Malware Injection</a:t>
            </a:r>
            <a:endParaRPr lang="zh-CN" altLang="en-US" sz="2800" b="1" dirty="0">
              <a:solidFill>
                <a:srgbClr val="FF292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7" name="文本框 106">
            <a:extLst>
              <a:ext uri="{FF2B5EF4-FFF2-40B4-BE49-F238E27FC236}">
                <a16:creationId xmlns:a16="http://schemas.microsoft.com/office/drawing/2014/main" id="{74FCD7EF-16CF-42C0-9196-A9E62C1700EB}"/>
              </a:ext>
            </a:extLst>
          </p:cNvPr>
          <p:cNvSpPr txBox="1"/>
          <p:nvPr/>
        </p:nvSpPr>
        <p:spPr>
          <a:xfrm>
            <a:off x="5980621" y="2748308"/>
            <a:ext cx="64379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b="1" dirty="0">
                <a:solidFill>
                  <a:srgbClr val="FF29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Cryptocurrency Earned</a:t>
            </a:r>
            <a:endParaRPr lang="zh-CN" altLang="en-US" sz="2800" b="1" dirty="0">
              <a:solidFill>
                <a:srgbClr val="FF292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2" name="文本框 131">
            <a:extLst>
              <a:ext uri="{FF2B5EF4-FFF2-40B4-BE49-F238E27FC236}">
                <a16:creationId xmlns:a16="http://schemas.microsoft.com/office/drawing/2014/main" id="{0AB2EB97-7E02-4315-965E-F5111272EE53}"/>
              </a:ext>
            </a:extLst>
          </p:cNvPr>
          <p:cNvSpPr txBox="1"/>
          <p:nvPr/>
        </p:nvSpPr>
        <p:spPr>
          <a:xfrm>
            <a:off x="5980621" y="4440480"/>
            <a:ext cx="64379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Malware Running Stealthily</a:t>
            </a:r>
            <a:endParaRPr lang="zh-CN" alt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4" name="图形 143">
            <a:extLst>
              <a:ext uri="{FF2B5EF4-FFF2-40B4-BE49-F238E27FC236}">
                <a16:creationId xmlns:a16="http://schemas.microsoft.com/office/drawing/2014/main" id="{5E45648F-0C2F-479F-8248-5067CA28C7A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400325" y="4852133"/>
            <a:ext cx="1157102" cy="984077"/>
          </a:xfrm>
          <a:prstGeom prst="rect">
            <a:avLst/>
          </a:prstGeom>
        </p:spPr>
      </p:pic>
      <p:pic>
        <p:nvPicPr>
          <p:cNvPr id="145" name="图形 144">
            <a:extLst>
              <a:ext uri="{FF2B5EF4-FFF2-40B4-BE49-F238E27FC236}">
                <a16:creationId xmlns:a16="http://schemas.microsoft.com/office/drawing/2014/main" id="{124AF176-A424-464B-AC44-657BCFF1294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438714" y="4065732"/>
            <a:ext cx="1157102" cy="984077"/>
          </a:xfrm>
          <a:prstGeom prst="rect">
            <a:avLst/>
          </a:prstGeom>
        </p:spPr>
      </p:pic>
      <p:pic>
        <p:nvPicPr>
          <p:cNvPr id="147" name="图形 146">
            <a:extLst>
              <a:ext uri="{FF2B5EF4-FFF2-40B4-BE49-F238E27FC236}">
                <a16:creationId xmlns:a16="http://schemas.microsoft.com/office/drawing/2014/main" id="{3D7457F0-3B27-4DD8-B29C-EB128C4F75A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093591" y="3972707"/>
            <a:ext cx="857250" cy="800100"/>
          </a:xfrm>
          <a:prstGeom prst="rect">
            <a:avLst/>
          </a:prstGeom>
        </p:spPr>
      </p:pic>
      <p:pic>
        <p:nvPicPr>
          <p:cNvPr id="150" name="左圆6">
            <a:extLst>
              <a:ext uri="{FF2B5EF4-FFF2-40B4-BE49-F238E27FC236}">
                <a16:creationId xmlns:a16="http://schemas.microsoft.com/office/drawing/2014/main" id="{E99DBD47-E27E-4BC9-AC9B-DFACD7E5036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75881" y="4320341"/>
            <a:ext cx="607188" cy="564946"/>
          </a:xfrm>
          <a:prstGeom prst="rect">
            <a:avLst/>
          </a:prstGeom>
        </p:spPr>
      </p:pic>
      <p:pic>
        <p:nvPicPr>
          <p:cNvPr id="149" name="图形 148">
            <a:extLst>
              <a:ext uri="{FF2B5EF4-FFF2-40B4-BE49-F238E27FC236}">
                <a16:creationId xmlns:a16="http://schemas.microsoft.com/office/drawing/2014/main" id="{28223F7D-656F-4EA7-B437-E434E2C7EF1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996698" y="4764024"/>
            <a:ext cx="857250" cy="800100"/>
          </a:xfrm>
          <a:prstGeom prst="rect">
            <a:avLst/>
          </a:prstGeom>
        </p:spPr>
      </p:pic>
      <p:sp>
        <p:nvSpPr>
          <p:cNvPr id="151" name="对话气泡: 圆角矩形 150">
            <a:extLst>
              <a:ext uri="{FF2B5EF4-FFF2-40B4-BE49-F238E27FC236}">
                <a16:creationId xmlns:a16="http://schemas.microsoft.com/office/drawing/2014/main" id="{39F172C4-521A-48A6-971F-D3FB5F7EF5D0}"/>
              </a:ext>
            </a:extLst>
          </p:cNvPr>
          <p:cNvSpPr/>
          <p:nvPr/>
        </p:nvSpPr>
        <p:spPr>
          <a:xfrm>
            <a:off x="3425323" y="1652052"/>
            <a:ext cx="6800717" cy="1579319"/>
          </a:xfrm>
          <a:prstGeom prst="wedgeRoundRectCallout">
            <a:avLst>
              <a:gd name="adj1" fmla="val -36068"/>
              <a:gd name="adj2" fmla="val 86625"/>
              <a:gd name="adj3" fmla="val 16667"/>
            </a:avLst>
          </a:prstGeom>
          <a:noFill/>
          <a:ln w="57150">
            <a:solidFill>
              <a:srgbClr val="FF29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want to </a:t>
            </a:r>
            <a:r>
              <a:rPr lang="en-US" altLang="zh-CN" sz="3200" b="1" i="1" dirty="0">
                <a:solidFill>
                  <a:srgbClr val="FF29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mine cryptocurrency</a:t>
            </a:r>
          </a:p>
          <a:p>
            <a:pPr algn="ctr"/>
            <a:r>
              <a:rPr lang="en-US" altLang="zh-C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using</a:t>
            </a:r>
            <a:r>
              <a:rPr lang="en-US" altLang="zh-CN" sz="32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victim’s </a:t>
            </a:r>
            <a:r>
              <a:rPr lang="en-US" altLang="zh-CN" sz="3200" b="1" i="1" dirty="0">
                <a:solidFill>
                  <a:srgbClr val="FF29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computing devices</a:t>
            </a:r>
            <a:r>
              <a:rPr lang="en-US" altLang="zh-CN" sz="32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  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0EB0C959-B04A-42BC-8E8F-33365A766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A8C2CE4-A3F8-4AB3-815A-D8B5B0CC2EA7}" type="slidenum">
              <a:rPr lang="zh-CN" altLang="en-US" smtClean="0"/>
              <a:t>2</a:t>
            </a:fld>
            <a:endParaRPr lang="zh-CN" altLang="en-US"/>
          </a:p>
        </p:txBody>
      </p:sp>
      <p:grpSp>
        <p:nvGrpSpPr>
          <p:cNvPr id="47" name="组合 46">
            <a:extLst>
              <a:ext uri="{FF2B5EF4-FFF2-40B4-BE49-F238E27FC236}">
                <a16:creationId xmlns:a16="http://schemas.microsoft.com/office/drawing/2014/main" id="{8BEB6E56-20B7-44AC-8520-7333BD8D7C5C}"/>
              </a:ext>
            </a:extLst>
          </p:cNvPr>
          <p:cNvGrpSpPr>
            <a:grpSpLocks noChangeAspect="1"/>
          </p:cNvGrpSpPr>
          <p:nvPr/>
        </p:nvGrpSpPr>
        <p:grpSpPr>
          <a:xfrm>
            <a:off x="75105" y="4187253"/>
            <a:ext cx="1773102" cy="1168520"/>
            <a:chOff x="301986" y="3712071"/>
            <a:chExt cx="2483704" cy="1636825"/>
          </a:xfrm>
        </p:grpSpPr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1AF7ACBB-30BB-4196-8C5C-37A2D1D8F9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1986" y="3712071"/>
              <a:ext cx="2483704" cy="1636825"/>
            </a:xfrm>
            <a:prstGeom prst="rect">
              <a:avLst/>
            </a:prstGeom>
          </p:spPr>
        </p:pic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id="{95C16A79-1B71-4E5C-872D-2EC969BB61B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1259" y="3810571"/>
              <a:ext cx="578058" cy="1011600"/>
            </a:xfrm>
            <a:prstGeom prst="rect">
              <a:avLst/>
            </a:prstGeom>
          </p:spPr>
        </p:pic>
        <p:pic>
          <p:nvPicPr>
            <p:cNvPr id="46" name="图片 45">
              <a:extLst>
                <a:ext uri="{FF2B5EF4-FFF2-40B4-BE49-F238E27FC236}">
                  <a16:creationId xmlns:a16="http://schemas.microsoft.com/office/drawing/2014/main" id="{52BD7ABC-9566-4C76-8064-325D10B019F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97551" y="3810211"/>
              <a:ext cx="578263" cy="1011960"/>
            </a:xfrm>
            <a:prstGeom prst="rect">
              <a:avLst/>
            </a:prstGeom>
          </p:spPr>
        </p:pic>
      </p:grpSp>
      <p:pic>
        <p:nvPicPr>
          <p:cNvPr id="142" name="图形 141">
            <a:extLst>
              <a:ext uri="{FF2B5EF4-FFF2-40B4-BE49-F238E27FC236}">
                <a16:creationId xmlns:a16="http://schemas.microsoft.com/office/drawing/2014/main" id="{43852FE4-DEDC-48AC-A2B9-CC49BAB9762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54648" y="4066213"/>
            <a:ext cx="1157102" cy="984077"/>
          </a:xfrm>
          <a:prstGeom prst="rect">
            <a:avLst/>
          </a:prstGeom>
        </p:spPr>
      </p:pic>
      <p:pic>
        <p:nvPicPr>
          <p:cNvPr id="148" name="图形 147">
            <a:extLst>
              <a:ext uri="{FF2B5EF4-FFF2-40B4-BE49-F238E27FC236}">
                <a16:creationId xmlns:a16="http://schemas.microsoft.com/office/drawing/2014/main" id="{1B16C13C-3B8C-45D2-8AFD-86D3FF780FD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88851" y="3972707"/>
            <a:ext cx="857250" cy="800100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5BF42D2E-960A-47A5-9D74-E74FF190D9D6}"/>
              </a:ext>
            </a:extLst>
          </p:cNvPr>
          <p:cNvGrpSpPr/>
          <p:nvPr/>
        </p:nvGrpSpPr>
        <p:grpSpPr>
          <a:xfrm>
            <a:off x="775811" y="1703986"/>
            <a:ext cx="1471877" cy="1431165"/>
            <a:chOff x="-709787" y="1591571"/>
            <a:chExt cx="1471877" cy="1431165"/>
          </a:xfrm>
        </p:grpSpPr>
        <p:sp>
          <p:nvSpPr>
            <p:cNvPr id="131" name="任意多边形: 形状 130">
              <a:extLst>
                <a:ext uri="{FF2B5EF4-FFF2-40B4-BE49-F238E27FC236}">
                  <a16:creationId xmlns:a16="http://schemas.microsoft.com/office/drawing/2014/main" id="{B483EA96-47A5-4E8F-949F-FA9035DC1F9A}"/>
                </a:ext>
              </a:extLst>
            </p:cNvPr>
            <p:cNvSpPr/>
            <p:nvPr/>
          </p:nvSpPr>
          <p:spPr>
            <a:xfrm>
              <a:off x="-414089" y="1729110"/>
              <a:ext cx="880483" cy="1103700"/>
            </a:xfrm>
            <a:custGeom>
              <a:avLst/>
              <a:gdLst>
                <a:gd name="connsiteX0" fmla="*/ 0 w 525780"/>
                <a:gd name="connsiteY0" fmla="*/ 0 h 720090"/>
                <a:gd name="connsiteX1" fmla="*/ 11430 w 525780"/>
                <a:gd name="connsiteY1" fmla="*/ 720090 h 720090"/>
                <a:gd name="connsiteX2" fmla="*/ 510540 w 525780"/>
                <a:gd name="connsiteY2" fmla="*/ 720090 h 720090"/>
                <a:gd name="connsiteX3" fmla="*/ 525780 w 525780"/>
                <a:gd name="connsiteY3" fmla="*/ 198120 h 720090"/>
                <a:gd name="connsiteX4" fmla="*/ 312420 w 525780"/>
                <a:gd name="connsiteY4" fmla="*/ 0 h 720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5780" h="720090">
                  <a:moveTo>
                    <a:pt x="0" y="0"/>
                  </a:moveTo>
                  <a:lnTo>
                    <a:pt x="11430" y="720090"/>
                  </a:lnTo>
                  <a:lnTo>
                    <a:pt x="510540" y="720090"/>
                  </a:lnTo>
                  <a:lnTo>
                    <a:pt x="525780" y="198120"/>
                  </a:lnTo>
                  <a:lnTo>
                    <a:pt x="312420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33" name="图形 132" descr="纸张">
              <a:extLst>
                <a:ext uri="{FF2B5EF4-FFF2-40B4-BE49-F238E27FC236}">
                  <a16:creationId xmlns:a16="http://schemas.microsoft.com/office/drawing/2014/main" id="{258909C5-D2F3-4BC4-B95E-B1AD040E82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lum bright="-5000" contrast="-1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-709787" y="1591571"/>
              <a:ext cx="1471877" cy="1431165"/>
            </a:xfrm>
            <a:prstGeom prst="rect">
              <a:avLst/>
            </a:prstGeom>
          </p:spPr>
        </p:pic>
        <p:pic>
          <p:nvPicPr>
            <p:cNvPr id="128" name="图形 127">
              <a:extLst>
                <a:ext uri="{FF2B5EF4-FFF2-40B4-BE49-F238E27FC236}">
                  <a16:creationId xmlns:a16="http://schemas.microsoft.com/office/drawing/2014/main" id="{34AA16E6-0EA3-4D75-981A-612AB68E5FA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-432664" y="2102262"/>
              <a:ext cx="899129" cy="777621"/>
            </a:xfrm>
            <a:prstGeom prst="rect">
              <a:avLst/>
            </a:prstGeom>
          </p:spPr>
        </p:pic>
        <p:pic>
          <p:nvPicPr>
            <p:cNvPr id="129" name="图形 128">
              <a:extLst>
                <a:ext uri="{FF2B5EF4-FFF2-40B4-BE49-F238E27FC236}">
                  <a16:creationId xmlns:a16="http://schemas.microsoft.com/office/drawing/2014/main" id="{408DF32F-6CF6-4DB5-9B3B-2595B0272E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6846" y="2049943"/>
              <a:ext cx="666128" cy="632241"/>
            </a:xfrm>
            <a:prstGeom prst="rect">
              <a:avLst/>
            </a:prstGeom>
          </p:spPr>
        </p:pic>
        <p:pic>
          <p:nvPicPr>
            <p:cNvPr id="130" name="左圆6">
              <a:extLst>
                <a:ext uri="{FF2B5EF4-FFF2-40B4-BE49-F238E27FC236}">
                  <a16:creationId xmlns:a16="http://schemas.microsoft.com/office/drawing/2014/main" id="{25CAED0F-988C-4ABB-8EE9-AF10F8A9D0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-580354" y="1983799"/>
              <a:ext cx="568451" cy="537856"/>
            </a:xfrm>
            <a:prstGeom prst="rect">
              <a:avLst/>
            </a:prstGeom>
          </p:spPr>
        </p:pic>
      </p:grpSp>
      <p:grpSp>
        <p:nvGrpSpPr>
          <p:cNvPr id="134" name="组合 133">
            <a:extLst>
              <a:ext uri="{FF2B5EF4-FFF2-40B4-BE49-F238E27FC236}">
                <a16:creationId xmlns:a16="http://schemas.microsoft.com/office/drawing/2014/main" id="{53A78471-D414-4080-A75B-36350BF54A9E}"/>
              </a:ext>
            </a:extLst>
          </p:cNvPr>
          <p:cNvGrpSpPr/>
          <p:nvPr/>
        </p:nvGrpSpPr>
        <p:grpSpPr>
          <a:xfrm>
            <a:off x="775811" y="1703986"/>
            <a:ext cx="1471877" cy="1431165"/>
            <a:chOff x="-709787" y="1591571"/>
            <a:chExt cx="1471877" cy="1431165"/>
          </a:xfrm>
        </p:grpSpPr>
        <p:sp>
          <p:nvSpPr>
            <p:cNvPr id="135" name="任意多边形: 形状 134">
              <a:extLst>
                <a:ext uri="{FF2B5EF4-FFF2-40B4-BE49-F238E27FC236}">
                  <a16:creationId xmlns:a16="http://schemas.microsoft.com/office/drawing/2014/main" id="{3E068530-E906-4809-BB57-0F6ABAABC93D}"/>
                </a:ext>
              </a:extLst>
            </p:cNvPr>
            <p:cNvSpPr/>
            <p:nvPr/>
          </p:nvSpPr>
          <p:spPr>
            <a:xfrm>
              <a:off x="-414089" y="1729110"/>
              <a:ext cx="880483" cy="1103700"/>
            </a:xfrm>
            <a:custGeom>
              <a:avLst/>
              <a:gdLst>
                <a:gd name="connsiteX0" fmla="*/ 0 w 525780"/>
                <a:gd name="connsiteY0" fmla="*/ 0 h 720090"/>
                <a:gd name="connsiteX1" fmla="*/ 11430 w 525780"/>
                <a:gd name="connsiteY1" fmla="*/ 720090 h 720090"/>
                <a:gd name="connsiteX2" fmla="*/ 510540 w 525780"/>
                <a:gd name="connsiteY2" fmla="*/ 720090 h 720090"/>
                <a:gd name="connsiteX3" fmla="*/ 525780 w 525780"/>
                <a:gd name="connsiteY3" fmla="*/ 198120 h 720090"/>
                <a:gd name="connsiteX4" fmla="*/ 312420 w 525780"/>
                <a:gd name="connsiteY4" fmla="*/ 0 h 720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5780" h="720090">
                  <a:moveTo>
                    <a:pt x="0" y="0"/>
                  </a:moveTo>
                  <a:lnTo>
                    <a:pt x="11430" y="720090"/>
                  </a:lnTo>
                  <a:lnTo>
                    <a:pt x="510540" y="720090"/>
                  </a:lnTo>
                  <a:lnTo>
                    <a:pt x="525780" y="198120"/>
                  </a:lnTo>
                  <a:lnTo>
                    <a:pt x="312420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36" name="图形 135" descr="纸张">
              <a:extLst>
                <a:ext uri="{FF2B5EF4-FFF2-40B4-BE49-F238E27FC236}">
                  <a16:creationId xmlns:a16="http://schemas.microsoft.com/office/drawing/2014/main" id="{20AC7C01-66B7-4CC5-B3FD-0BAD713FEF4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lum bright="-5000" contrast="-1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-709787" y="1591571"/>
              <a:ext cx="1471877" cy="1431165"/>
            </a:xfrm>
            <a:prstGeom prst="rect">
              <a:avLst/>
            </a:prstGeom>
          </p:spPr>
        </p:pic>
        <p:pic>
          <p:nvPicPr>
            <p:cNvPr id="137" name="图形 136">
              <a:extLst>
                <a:ext uri="{FF2B5EF4-FFF2-40B4-BE49-F238E27FC236}">
                  <a16:creationId xmlns:a16="http://schemas.microsoft.com/office/drawing/2014/main" id="{76F58697-58EE-4793-A7E0-3A2FBA3158B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-432664" y="2102262"/>
              <a:ext cx="899129" cy="777621"/>
            </a:xfrm>
            <a:prstGeom prst="rect">
              <a:avLst/>
            </a:prstGeom>
          </p:spPr>
        </p:pic>
        <p:pic>
          <p:nvPicPr>
            <p:cNvPr id="138" name="图形 137">
              <a:extLst>
                <a:ext uri="{FF2B5EF4-FFF2-40B4-BE49-F238E27FC236}">
                  <a16:creationId xmlns:a16="http://schemas.microsoft.com/office/drawing/2014/main" id="{D0FCD305-764B-467C-9211-60CE067F32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6846" y="2049943"/>
              <a:ext cx="666128" cy="632241"/>
            </a:xfrm>
            <a:prstGeom prst="rect">
              <a:avLst/>
            </a:prstGeom>
          </p:spPr>
        </p:pic>
        <p:pic>
          <p:nvPicPr>
            <p:cNvPr id="139" name="左圆6">
              <a:extLst>
                <a:ext uri="{FF2B5EF4-FFF2-40B4-BE49-F238E27FC236}">
                  <a16:creationId xmlns:a16="http://schemas.microsoft.com/office/drawing/2014/main" id="{472BD3B0-7877-42D2-B5E3-25E7BF21BBD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-580354" y="1983799"/>
              <a:ext cx="568451" cy="537856"/>
            </a:xfrm>
            <a:prstGeom prst="rect">
              <a:avLst/>
            </a:prstGeom>
          </p:spPr>
        </p:pic>
      </p:grpSp>
      <p:grpSp>
        <p:nvGrpSpPr>
          <p:cNvPr id="140" name="组合 139">
            <a:extLst>
              <a:ext uri="{FF2B5EF4-FFF2-40B4-BE49-F238E27FC236}">
                <a16:creationId xmlns:a16="http://schemas.microsoft.com/office/drawing/2014/main" id="{F90D760C-BB92-4D04-AFD8-69B397FB0CD1}"/>
              </a:ext>
            </a:extLst>
          </p:cNvPr>
          <p:cNvGrpSpPr/>
          <p:nvPr/>
        </p:nvGrpSpPr>
        <p:grpSpPr>
          <a:xfrm>
            <a:off x="775811" y="1703986"/>
            <a:ext cx="1471877" cy="1431165"/>
            <a:chOff x="-709787" y="1591571"/>
            <a:chExt cx="1471877" cy="1431165"/>
          </a:xfrm>
        </p:grpSpPr>
        <p:sp>
          <p:nvSpPr>
            <p:cNvPr id="141" name="任意多边形: 形状 140">
              <a:extLst>
                <a:ext uri="{FF2B5EF4-FFF2-40B4-BE49-F238E27FC236}">
                  <a16:creationId xmlns:a16="http://schemas.microsoft.com/office/drawing/2014/main" id="{D6F71EED-3A12-4A9A-98B2-C885FE7A7CC0}"/>
                </a:ext>
              </a:extLst>
            </p:cNvPr>
            <p:cNvSpPr/>
            <p:nvPr/>
          </p:nvSpPr>
          <p:spPr>
            <a:xfrm>
              <a:off x="-414089" y="1729110"/>
              <a:ext cx="880483" cy="1103700"/>
            </a:xfrm>
            <a:custGeom>
              <a:avLst/>
              <a:gdLst>
                <a:gd name="connsiteX0" fmla="*/ 0 w 525780"/>
                <a:gd name="connsiteY0" fmla="*/ 0 h 720090"/>
                <a:gd name="connsiteX1" fmla="*/ 11430 w 525780"/>
                <a:gd name="connsiteY1" fmla="*/ 720090 h 720090"/>
                <a:gd name="connsiteX2" fmla="*/ 510540 w 525780"/>
                <a:gd name="connsiteY2" fmla="*/ 720090 h 720090"/>
                <a:gd name="connsiteX3" fmla="*/ 525780 w 525780"/>
                <a:gd name="connsiteY3" fmla="*/ 198120 h 720090"/>
                <a:gd name="connsiteX4" fmla="*/ 312420 w 525780"/>
                <a:gd name="connsiteY4" fmla="*/ 0 h 720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5780" h="720090">
                  <a:moveTo>
                    <a:pt x="0" y="0"/>
                  </a:moveTo>
                  <a:lnTo>
                    <a:pt x="11430" y="720090"/>
                  </a:lnTo>
                  <a:lnTo>
                    <a:pt x="510540" y="720090"/>
                  </a:lnTo>
                  <a:lnTo>
                    <a:pt x="525780" y="198120"/>
                  </a:lnTo>
                  <a:lnTo>
                    <a:pt x="312420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43" name="图形 142" descr="纸张">
              <a:extLst>
                <a:ext uri="{FF2B5EF4-FFF2-40B4-BE49-F238E27FC236}">
                  <a16:creationId xmlns:a16="http://schemas.microsoft.com/office/drawing/2014/main" id="{D5932EE8-F3F1-4480-8DEB-A6A49EEAA8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lum bright="-5000" contrast="-1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-709787" y="1591571"/>
              <a:ext cx="1471877" cy="1431165"/>
            </a:xfrm>
            <a:prstGeom prst="rect">
              <a:avLst/>
            </a:prstGeom>
          </p:spPr>
        </p:pic>
        <p:pic>
          <p:nvPicPr>
            <p:cNvPr id="146" name="图形 145">
              <a:extLst>
                <a:ext uri="{FF2B5EF4-FFF2-40B4-BE49-F238E27FC236}">
                  <a16:creationId xmlns:a16="http://schemas.microsoft.com/office/drawing/2014/main" id="{60E7B57C-A5F3-443E-88AC-9CC5536EC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-432664" y="2102262"/>
              <a:ext cx="899129" cy="777621"/>
            </a:xfrm>
            <a:prstGeom prst="rect">
              <a:avLst/>
            </a:prstGeom>
          </p:spPr>
        </p:pic>
        <p:pic>
          <p:nvPicPr>
            <p:cNvPr id="152" name="图形 151">
              <a:extLst>
                <a:ext uri="{FF2B5EF4-FFF2-40B4-BE49-F238E27FC236}">
                  <a16:creationId xmlns:a16="http://schemas.microsoft.com/office/drawing/2014/main" id="{F22B8B52-63C5-4A68-A874-374F41E20D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6846" y="2049943"/>
              <a:ext cx="666128" cy="632241"/>
            </a:xfrm>
            <a:prstGeom prst="rect">
              <a:avLst/>
            </a:prstGeom>
          </p:spPr>
        </p:pic>
        <p:pic>
          <p:nvPicPr>
            <p:cNvPr id="153" name="左圆6">
              <a:extLst>
                <a:ext uri="{FF2B5EF4-FFF2-40B4-BE49-F238E27FC236}">
                  <a16:creationId xmlns:a16="http://schemas.microsoft.com/office/drawing/2014/main" id="{70FD82E0-94F5-4B53-AF1A-6573833659E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-580354" y="1983799"/>
              <a:ext cx="568451" cy="5378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39377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59259E-6 L 0.00014 -0.28449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423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3.7037E-6 L 0.00039 -0.28635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14329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750"/>
                            </p:stCondLst>
                            <p:childTnLst>
                              <p:par>
                                <p:cTn id="49" presetID="42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4362 0.31829 " pathEditMode="relative" rAng="0" ptsTypes="AA">
                                      <p:cBhvr>
                                        <p:cTn id="50" dur="75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83" y="1604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0.2875 0.31829 " pathEditMode="relative" rAng="0" ptsTypes="AA">
                                      <p:cBhvr>
                                        <p:cTn id="5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45" y="1588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0.12083 0.43773 " pathEditMode="relative" rAng="0" ptsTypes="AA">
                                      <p:cBhvr>
                                        <p:cTn id="54" dur="75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03" y="2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8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4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0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5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81481E-6 L 1.66667E-6 -0.11898 C 1.66667E-6 -0.17222 -0.0457 -0.23773 -0.08268 -0.23773 L -0.16524 -0.23773 " pathEditMode="relative" rAng="0" ptsTypes="AAAA">
                                      <p:cBhvr>
                                        <p:cTn id="165" dur="1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68" y="-11898"/>
                                    </p:animMotion>
                                  </p:childTnLst>
                                </p:cTn>
                              </p:par>
                              <p:par>
                                <p:cTn id="16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7.40741E-7 L 0.00026 -0.36204 " pathEditMode="relative" rAng="0" ptsTypes="AA">
                                      <p:cBhvr>
                                        <p:cTn id="167" dur="1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18102"/>
                                    </p:animMotion>
                                  </p:childTnLst>
                                </p:cTn>
                              </p:par>
                              <p:par>
                                <p:cTn id="168" presetID="5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4.81481E-6 L 1.45833E-6 -0.11898 C 1.45833E-6 -0.17222 0.04544 -0.23773 0.08229 -0.23773 L 0.16471 -0.23773 " pathEditMode="relative" rAng="0" ptsTypes="AAAA">
                                      <p:cBhvr>
                                        <p:cTn id="169" dur="1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29" y="-11898"/>
                                    </p:animMotion>
                                  </p:childTnLst>
                                </p:cTn>
                              </p:par>
                              <p:par>
                                <p:cTn id="170" presetID="57" presetClass="path" presetSubtype="0" accel="50000" decel="5000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animMotion origin="layout" path="M 1.66667E-6 -4.81481E-6 L 1.66667E-6 -0.11898 C 1.66667E-6 -0.17222 -0.0457 -0.23773 -0.08268 -0.23773 L -0.16524 -0.23773 " pathEditMode="relative" rAng="0" ptsTypes="AAAA">
                                      <p:cBhvr>
                                        <p:cTn id="171" dur="1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68" y="-11898"/>
                                    </p:animMotion>
                                  </p:childTnLst>
                                </p:cTn>
                              </p:par>
                              <p:par>
                                <p:cTn id="172" presetID="64" presetClass="path" presetSubtype="0" accel="50000" decel="5000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animMotion origin="layout" path="M -1.66667E-6 7.40741E-7 L 0.00026 -0.36204 " pathEditMode="relative" rAng="0" ptsTypes="AA">
                                      <p:cBhvr>
                                        <p:cTn id="173" dur="1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18102"/>
                                    </p:animMotion>
                                  </p:childTnLst>
                                </p:cTn>
                              </p:par>
                              <p:par>
                                <p:cTn id="174" presetID="57" presetClass="path" presetSubtype="0" accel="50000" decel="5000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animMotion origin="layout" path="M 1.45833E-6 -4.81481E-6 L 1.45833E-6 -0.11898 C 1.45833E-6 -0.17222 0.04544 -0.23773 0.08229 -0.23773 L 0.16471 -0.23773 " pathEditMode="relative" rAng="0" ptsTypes="AAAA">
                                      <p:cBhvr>
                                        <p:cTn id="175" dur="1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29" y="-11898"/>
                                    </p:animMotion>
                                  </p:childTnLst>
                                </p:cTn>
                              </p:par>
                              <p:par>
                                <p:cTn id="176" presetID="57" presetClass="path" presetSubtype="0" accel="50000" decel="5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1.66667E-6 -4.81481E-6 L 1.66667E-6 -0.11898 C 1.66667E-6 -0.17222 -0.04597 -0.23773 -0.0832 -0.23773 L -0.16641 -0.23773 " pathEditMode="relative" rAng="0" ptsTypes="AAAA">
                                      <p:cBhvr>
                                        <p:cTn id="177" dur="1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20" y="-11898"/>
                                    </p:animMotion>
                                  </p:childTnLst>
                                </p:cTn>
                              </p:par>
                              <p:par>
                                <p:cTn id="178" presetID="64" presetClass="path" presetSubtype="0" accel="50000" decel="5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-1.66667E-6 7.40741E-7 L 0.00026 -0.36204 " pathEditMode="relative" rAng="0" ptsTypes="AA">
                                      <p:cBhvr>
                                        <p:cTn id="179" dur="1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18102"/>
                                    </p:animMotion>
                                  </p:childTnLst>
                                </p:cTn>
                              </p:par>
                              <p:par>
                                <p:cTn id="180" presetID="57" presetClass="path" presetSubtype="0" accel="50000" decel="5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1.45833E-6 -4.81481E-6 L 1.45833E-6 -0.11898 C 1.45833E-6 -0.17222 0.04544 -0.23773 0.08229 -0.23773 L 0.16471 -0.23773 " pathEditMode="relative" rAng="0" ptsTypes="AAAA">
                                      <p:cBhvr>
                                        <p:cTn id="181" dur="1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29" y="-11898"/>
                                    </p:animMotion>
                                  </p:childTnLst>
                                </p:cTn>
                              </p:par>
                              <p:par>
                                <p:cTn id="182" presetID="57" presetClass="path" presetSubtype="0" accel="50000" decel="50000" fill="hold" nodeType="withEffect">
                                  <p:stCondLst>
                                    <p:cond delay="450"/>
                                  </p:stCondLst>
                                  <p:childTnLst>
                                    <p:animMotion origin="layout" path="M 1.66667E-6 -4.81481E-6 L 1.66667E-6 -0.11898 C 1.66667E-6 -0.17222 -0.04597 -0.23773 -0.0832 -0.23773 L -0.16641 -0.23773 " pathEditMode="relative" rAng="0" ptsTypes="AAAA">
                                      <p:cBhvr>
                                        <p:cTn id="183" dur="1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20" y="-11898"/>
                                    </p:animMotion>
                                  </p:childTnLst>
                                </p:cTn>
                              </p:par>
                              <p:par>
                                <p:cTn id="184" presetID="64" presetClass="path" presetSubtype="0" accel="50000" decel="50000" fill="hold" nodeType="withEffect">
                                  <p:stCondLst>
                                    <p:cond delay="450"/>
                                  </p:stCondLst>
                                  <p:childTnLst>
                                    <p:animMotion origin="layout" path="M -1.66667E-6 7.40741E-7 L 0.00026 -0.36204 " pathEditMode="relative" rAng="0" ptsTypes="AA">
                                      <p:cBhvr>
                                        <p:cTn id="185" dur="1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18102"/>
                                    </p:animMotion>
                                  </p:childTnLst>
                                </p:cTn>
                              </p:par>
                              <p:par>
                                <p:cTn id="186" presetID="57" presetClass="path" presetSubtype="0" accel="50000" decel="50000" fill="hold" nodeType="withEffect">
                                  <p:stCondLst>
                                    <p:cond delay="450"/>
                                  </p:stCondLst>
                                  <p:childTnLst>
                                    <p:animMotion origin="layout" path="M 1.45833E-6 -4.81481E-6 L 1.45833E-6 -0.11898 C 1.45833E-6 -0.17222 0.04544 -0.23773 0.08229 -0.23773 L 0.16471 -0.23773 " pathEditMode="relative" rAng="0" ptsTypes="AAAA">
                                      <p:cBhvr>
                                        <p:cTn id="187" dur="1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29" y="-11898"/>
                                    </p:animMotion>
                                  </p:childTnLst>
                                </p:cTn>
                              </p:par>
                              <p:par>
                                <p:cTn id="188" presetID="57" presetClass="path" presetSubtype="0" accel="50000" decel="5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1.66667E-6 -4.81481E-6 L 1.66667E-6 -0.11898 C 1.66667E-6 -0.17222 -0.04597 -0.23773 -0.0832 -0.23773 L -0.16641 -0.23773 " pathEditMode="relative" rAng="0" ptsTypes="AAAA">
                                      <p:cBhvr>
                                        <p:cTn id="189" dur="1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20" y="-11898"/>
                                    </p:animMotion>
                                  </p:childTnLst>
                                </p:cTn>
                              </p:par>
                              <p:par>
                                <p:cTn id="190" presetID="64" presetClass="path" presetSubtype="0" accel="50000" decel="5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-1.66667E-6 7.40741E-7 L 0.00078 -0.36204 " pathEditMode="relative" rAng="0" ptsTypes="AA">
                                      <p:cBhvr>
                                        <p:cTn id="191" dur="1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-18102"/>
                                    </p:animMotion>
                                  </p:childTnLst>
                                </p:cTn>
                              </p:par>
                              <p:par>
                                <p:cTn id="192" presetID="57" presetClass="path" presetSubtype="0" accel="50000" decel="5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1.45833E-6 -4.81481E-6 L 1.45833E-6 -0.11898 C 1.45833E-6 -0.17222 0.0457 -0.23773 0.08294 -0.23773 L 0.16588 -0.23773 " pathEditMode="relative" rAng="0" ptsTypes="AAAA">
                                      <p:cBhvr>
                                        <p:cTn id="193" dur="1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94" y="-11898"/>
                                    </p:animMotion>
                                  </p:childTnLst>
                                </p:cTn>
                              </p:par>
                              <p:par>
                                <p:cTn id="194" presetID="57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1.66667E-6 -4.81481E-6 L 1.66667E-6 -0.11898 C 1.66667E-6 -0.17222 -0.04597 -0.23773 -0.0832 -0.23773 L -0.16641 -0.23773 " pathEditMode="relative" rAng="0" ptsTypes="AAAA">
                                      <p:cBhvr>
                                        <p:cTn id="195" dur="1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20" y="-11898"/>
                                    </p:animMotion>
                                  </p:childTnLst>
                                </p:cTn>
                              </p:par>
                              <p:par>
                                <p:cTn id="196" presetID="57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1.45833E-6 -4.81481E-6 L 1.45833E-6 -0.11898 C 1.45833E-6 -0.17222 0.0457 -0.23773 0.08294 -0.23773 L 0.16588 -0.23773 " pathEditMode="relative" rAng="0" ptsTypes="AAAA">
                                      <p:cBhvr>
                                        <p:cTn id="197" dur="1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94" y="-11898"/>
                                    </p:animMotion>
                                  </p:childTnLst>
                                </p:cTn>
                              </p:par>
                              <p:par>
                                <p:cTn id="198" presetID="64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1.66667E-6 7.40741E-7 L 0.00026 -0.36204 " pathEditMode="relative" rAng="0" ptsTypes="AA">
                                      <p:cBhvr>
                                        <p:cTn id="199" dur="1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18102"/>
                                    </p:animMotion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" grpId="0"/>
      <p:bldP spid="94" grpId="0"/>
      <p:bldP spid="95" grpId="0"/>
      <p:bldP spid="96" grpId="0"/>
      <p:bldP spid="97" grpId="0"/>
      <p:bldP spid="107" grpId="0"/>
      <p:bldP spid="132" grpId="0"/>
      <p:bldP spid="151" grpId="0" animBg="1"/>
      <p:bldP spid="151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469A1F5C-493D-40FD-9B82-19385954EE03}"/>
              </a:ext>
            </a:extLst>
          </p:cNvPr>
          <p:cNvCxnSpPr>
            <a:cxnSpLocks/>
          </p:cNvCxnSpPr>
          <p:nvPr/>
        </p:nvCxnSpPr>
        <p:spPr>
          <a:xfrm flipV="1">
            <a:off x="5416183" y="5759369"/>
            <a:ext cx="1321333" cy="329307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81DFAD74-DDC9-474C-A48F-AF81575B6779}"/>
              </a:ext>
            </a:extLst>
          </p:cNvPr>
          <p:cNvCxnSpPr>
            <a:cxnSpLocks/>
          </p:cNvCxnSpPr>
          <p:nvPr/>
        </p:nvCxnSpPr>
        <p:spPr>
          <a:xfrm flipH="1" flipV="1">
            <a:off x="6840348" y="5790373"/>
            <a:ext cx="1302758" cy="21187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3" name="图形 52">
            <a:extLst>
              <a:ext uri="{FF2B5EF4-FFF2-40B4-BE49-F238E27FC236}">
                <a16:creationId xmlns:a16="http://schemas.microsoft.com/office/drawing/2014/main" id="{4C28361B-6AFC-4FF7-A5CF-4DE79B8048D8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88741" y="4457326"/>
            <a:ext cx="1746000" cy="174600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A2F88E06-78D2-4266-B5F1-C79F3178A6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Conclusion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53EFFD5-97D5-4C2E-8731-5D7F622E3C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32585"/>
            <a:ext cx="11242040" cy="4351338"/>
          </a:xfrm>
        </p:spPr>
        <p:txBody>
          <a:bodyPr>
            <a:normAutofit/>
          </a:bodyPr>
          <a:lstStyle/>
          <a:p>
            <a:r>
              <a:rPr lang="en-US" altLang="zh-CN" sz="2400" i="1" dirty="0" err="1"/>
              <a:t>MagTracer</a:t>
            </a:r>
            <a:r>
              <a:rPr lang="en-US" altLang="zh-CN" sz="2400" dirty="0"/>
              <a:t> uses </a:t>
            </a:r>
            <a:r>
              <a:rPr lang="en-US" altLang="zh-CN" sz="2400" b="1" dirty="0"/>
              <a:t>GPU magnetic emanation</a:t>
            </a:r>
            <a:r>
              <a:rPr lang="en-US" altLang="zh-CN" sz="2400" dirty="0"/>
              <a:t> as a proxy for </a:t>
            </a:r>
            <a:r>
              <a:rPr lang="en-US" altLang="zh-CN" sz="2400" b="1" dirty="0"/>
              <a:t>cryptojacking detection</a:t>
            </a:r>
            <a:r>
              <a:rPr lang="en-US" altLang="zh-CN" sz="2400" dirty="0"/>
              <a:t>.</a:t>
            </a:r>
            <a:endParaRPr lang="en-US" altLang="zh-CN" sz="2400" i="1" dirty="0"/>
          </a:p>
          <a:p>
            <a:r>
              <a:rPr lang="en-US" altLang="zh-CN" sz="2400" dirty="0"/>
              <a:t>We hope to extend our detection to hosts with </a:t>
            </a:r>
            <a:r>
              <a:rPr lang="en-US" altLang="zh-CN" sz="2400" b="1" dirty="0"/>
              <a:t>multiple GPUs</a:t>
            </a:r>
            <a:r>
              <a:rPr lang="en-US" altLang="zh-CN" sz="2400" dirty="0"/>
              <a:t>.</a:t>
            </a:r>
            <a:endParaRPr lang="zh-CN" altLang="en-US" sz="2400" dirty="0"/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06805089-75E6-445B-BE7E-06B120AA9FBB}"/>
              </a:ext>
            </a:extLst>
          </p:cNvPr>
          <p:cNvGrpSpPr/>
          <p:nvPr/>
        </p:nvGrpSpPr>
        <p:grpSpPr>
          <a:xfrm>
            <a:off x="5583806" y="4652537"/>
            <a:ext cx="1430900" cy="1436681"/>
            <a:chOff x="-463392" y="1309247"/>
            <a:chExt cx="720000" cy="720000"/>
          </a:xfrm>
        </p:grpSpPr>
        <p:sp>
          <p:nvSpPr>
            <p:cNvPr id="5" name="弧形 4">
              <a:extLst>
                <a:ext uri="{FF2B5EF4-FFF2-40B4-BE49-F238E27FC236}">
                  <a16:creationId xmlns:a16="http://schemas.microsoft.com/office/drawing/2014/main" id="{240218C5-8F3D-4E33-BB75-B61AA5C5992B}"/>
                </a:ext>
              </a:extLst>
            </p:cNvPr>
            <p:cNvSpPr/>
            <p:nvPr/>
          </p:nvSpPr>
          <p:spPr>
            <a:xfrm rot="13500000">
              <a:off x="-355392" y="1417247"/>
              <a:ext cx="504000" cy="504000"/>
            </a:xfrm>
            <a:prstGeom prst="arc">
              <a:avLst/>
            </a:prstGeom>
            <a:ln w="38100">
              <a:solidFill>
                <a:srgbClr val="02315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弧形 5">
              <a:extLst>
                <a:ext uri="{FF2B5EF4-FFF2-40B4-BE49-F238E27FC236}">
                  <a16:creationId xmlns:a16="http://schemas.microsoft.com/office/drawing/2014/main" id="{E3EC5077-2BA7-4448-AAD1-C2B32E249F71}"/>
                </a:ext>
              </a:extLst>
            </p:cNvPr>
            <p:cNvSpPr/>
            <p:nvPr/>
          </p:nvSpPr>
          <p:spPr>
            <a:xfrm rot="13500000">
              <a:off x="-463392" y="1309247"/>
              <a:ext cx="720000" cy="720000"/>
            </a:xfrm>
            <a:prstGeom prst="arc">
              <a:avLst/>
            </a:prstGeom>
            <a:ln w="38100">
              <a:solidFill>
                <a:srgbClr val="02315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文本框 9">
            <a:extLst>
              <a:ext uri="{FF2B5EF4-FFF2-40B4-BE49-F238E27FC236}">
                <a16:creationId xmlns:a16="http://schemas.microsoft.com/office/drawing/2014/main" id="{92DEFD82-D50B-4C63-B1A3-9E3AD598C1C7}"/>
              </a:ext>
            </a:extLst>
          </p:cNvPr>
          <p:cNvSpPr txBox="1"/>
          <p:nvPr/>
        </p:nvSpPr>
        <p:spPr>
          <a:xfrm>
            <a:off x="5589566" y="6211669"/>
            <a:ext cx="29456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Victim’s</a:t>
            </a:r>
          </a:p>
          <a:p>
            <a:pPr algn="ctr"/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GPU Machine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7814E83D-21C3-4CE6-98D6-9DE8A74E7383}"/>
              </a:ext>
            </a:extLst>
          </p:cNvPr>
          <p:cNvSpPr txBox="1"/>
          <p:nvPr/>
        </p:nvSpPr>
        <p:spPr>
          <a:xfrm>
            <a:off x="2213011" y="3821929"/>
            <a:ext cx="1182152" cy="668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Remote</a:t>
            </a:r>
          </a:p>
          <a:p>
            <a:pPr algn="ctr"/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Attacker</a:t>
            </a:r>
            <a:endParaRPr lang="zh-CN" altLang="en-US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箭头: 圆角右 11">
            <a:extLst>
              <a:ext uri="{FF2B5EF4-FFF2-40B4-BE49-F238E27FC236}">
                <a16:creationId xmlns:a16="http://schemas.microsoft.com/office/drawing/2014/main" id="{E6E48AAB-0CC5-4047-A854-C22499E1EC1B}"/>
              </a:ext>
            </a:extLst>
          </p:cNvPr>
          <p:cNvSpPr/>
          <p:nvPr/>
        </p:nvSpPr>
        <p:spPr>
          <a:xfrm flipV="1">
            <a:off x="2711114" y="4489964"/>
            <a:ext cx="2367656" cy="1175797"/>
          </a:xfrm>
          <a:prstGeom prst="bentArrow">
            <a:avLst>
              <a:gd name="adj1" fmla="val 19001"/>
              <a:gd name="adj2" fmla="val 19535"/>
              <a:gd name="adj3" fmla="val 25414"/>
              <a:gd name="adj4" fmla="val 21802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C00000"/>
              </a:solidFill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9CF41168-C823-4CF5-B94C-EFDF1407C5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311" y="2991965"/>
            <a:ext cx="883552" cy="883552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0D04C53E-BA51-4159-A661-939B91FF34A3}"/>
              </a:ext>
            </a:extLst>
          </p:cNvPr>
          <p:cNvSpPr txBox="1"/>
          <p:nvPr/>
        </p:nvSpPr>
        <p:spPr>
          <a:xfrm>
            <a:off x="2362311" y="5996689"/>
            <a:ext cx="29456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Cryptojacking</a:t>
            </a:r>
          </a:p>
          <a:p>
            <a:pPr algn="ctr"/>
            <a:r>
              <a:rPr lang="en-US" altLang="zh-CN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Malware</a:t>
            </a:r>
            <a:endParaRPr lang="zh-CN" altLang="en-US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632A599E-7E62-4274-9831-85F543D33EC9}"/>
              </a:ext>
            </a:extLst>
          </p:cNvPr>
          <p:cNvGrpSpPr/>
          <p:nvPr/>
        </p:nvGrpSpPr>
        <p:grpSpPr>
          <a:xfrm>
            <a:off x="3188796" y="4855331"/>
            <a:ext cx="1265929" cy="1210428"/>
            <a:chOff x="922219" y="2912269"/>
            <a:chExt cx="878931" cy="933739"/>
          </a:xfrm>
        </p:grpSpPr>
        <p:grpSp>
          <p:nvGrpSpPr>
            <p:cNvPr id="16" name="组合 15">
              <a:extLst>
                <a:ext uri="{FF2B5EF4-FFF2-40B4-BE49-F238E27FC236}">
                  <a16:creationId xmlns:a16="http://schemas.microsoft.com/office/drawing/2014/main" id="{FD4E58AA-DD12-487F-98A7-AFCD0C496287}"/>
                </a:ext>
              </a:extLst>
            </p:cNvPr>
            <p:cNvGrpSpPr/>
            <p:nvPr/>
          </p:nvGrpSpPr>
          <p:grpSpPr>
            <a:xfrm>
              <a:off x="922219" y="2912269"/>
              <a:ext cx="878931" cy="933739"/>
              <a:chOff x="860717" y="3177760"/>
              <a:chExt cx="878931" cy="933739"/>
            </a:xfrm>
          </p:grpSpPr>
          <p:grpSp>
            <p:nvGrpSpPr>
              <p:cNvPr id="20" name="组合 19">
                <a:extLst>
                  <a:ext uri="{FF2B5EF4-FFF2-40B4-BE49-F238E27FC236}">
                    <a16:creationId xmlns:a16="http://schemas.microsoft.com/office/drawing/2014/main" id="{CBAC38C8-AB4A-4144-B0D6-E7DBAC862C48}"/>
                  </a:ext>
                </a:extLst>
              </p:cNvPr>
              <p:cNvGrpSpPr/>
              <p:nvPr/>
            </p:nvGrpSpPr>
            <p:grpSpPr>
              <a:xfrm>
                <a:off x="860717" y="3177760"/>
                <a:ext cx="878931" cy="933739"/>
                <a:chOff x="1164544" y="5038525"/>
                <a:chExt cx="878931" cy="933739"/>
              </a:xfrm>
            </p:grpSpPr>
            <p:sp>
              <p:nvSpPr>
                <p:cNvPr id="22" name="任意多边形: 形状 21">
                  <a:extLst>
                    <a:ext uri="{FF2B5EF4-FFF2-40B4-BE49-F238E27FC236}">
                      <a16:creationId xmlns:a16="http://schemas.microsoft.com/office/drawing/2014/main" id="{787EDD74-B65F-4EFD-8506-A06165284761}"/>
                    </a:ext>
                  </a:extLst>
                </p:cNvPr>
                <p:cNvSpPr/>
                <p:nvPr/>
              </p:nvSpPr>
              <p:spPr>
                <a:xfrm>
                  <a:off x="1341120" y="5128260"/>
                  <a:ext cx="525780" cy="720090"/>
                </a:xfrm>
                <a:custGeom>
                  <a:avLst/>
                  <a:gdLst>
                    <a:gd name="connsiteX0" fmla="*/ 0 w 525780"/>
                    <a:gd name="connsiteY0" fmla="*/ 0 h 720090"/>
                    <a:gd name="connsiteX1" fmla="*/ 11430 w 525780"/>
                    <a:gd name="connsiteY1" fmla="*/ 720090 h 720090"/>
                    <a:gd name="connsiteX2" fmla="*/ 510540 w 525780"/>
                    <a:gd name="connsiteY2" fmla="*/ 720090 h 720090"/>
                    <a:gd name="connsiteX3" fmla="*/ 525780 w 525780"/>
                    <a:gd name="connsiteY3" fmla="*/ 198120 h 720090"/>
                    <a:gd name="connsiteX4" fmla="*/ 312420 w 525780"/>
                    <a:gd name="connsiteY4" fmla="*/ 0 h 7200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5780" h="720090">
                      <a:moveTo>
                        <a:pt x="0" y="0"/>
                      </a:moveTo>
                      <a:lnTo>
                        <a:pt x="11430" y="720090"/>
                      </a:lnTo>
                      <a:lnTo>
                        <a:pt x="510540" y="720090"/>
                      </a:lnTo>
                      <a:lnTo>
                        <a:pt x="525780" y="198120"/>
                      </a:lnTo>
                      <a:lnTo>
                        <a:pt x="312420" y="0"/>
                      </a:ln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pic>
              <p:nvPicPr>
                <p:cNvPr id="23" name="图形 22" descr="纸张">
                  <a:extLst>
                    <a:ext uri="{FF2B5EF4-FFF2-40B4-BE49-F238E27FC236}">
                      <a16:creationId xmlns:a16="http://schemas.microsoft.com/office/drawing/2014/main" id="{7CFDB2C4-A723-4CA8-BCBA-156B3E08B3C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lum bright="-5000" contrast="-10000"/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64544" y="5038525"/>
                  <a:ext cx="878931" cy="933739"/>
                </a:xfrm>
                <a:prstGeom prst="rect">
                  <a:avLst/>
                </a:prstGeom>
              </p:spPr>
            </p:pic>
          </p:grpSp>
          <p:pic>
            <p:nvPicPr>
              <p:cNvPr id="21" name="图形 20">
                <a:extLst>
                  <a:ext uri="{FF2B5EF4-FFF2-40B4-BE49-F238E27FC236}">
                    <a16:creationId xmlns:a16="http://schemas.microsoft.com/office/drawing/2014/main" id="{F2695C60-3E25-4B38-BF24-A95C2C32BA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lum bright="-5000" contrast="-10000"/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1093373" y="3416792"/>
                <a:ext cx="355184" cy="543413"/>
              </a:xfrm>
              <a:prstGeom prst="rect">
                <a:avLst/>
              </a:prstGeom>
            </p:spPr>
          </p:pic>
        </p:grpSp>
        <p:pic>
          <p:nvPicPr>
            <p:cNvPr id="17" name="图形 16">
              <a:extLst>
                <a:ext uri="{FF2B5EF4-FFF2-40B4-BE49-F238E27FC236}">
                  <a16:creationId xmlns:a16="http://schemas.microsoft.com/office/drawing/2014/main" id="{0B8EB479-ABE0-46E5-8E03-342E9A89E31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lum bright="-5000" contrast="-10000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313040" y="3288890"/>
              <a:ext cx="86765" cy="107561"/>
            </a:xfrm>
            <a:prstGeom prst="rect">
              <a:avLst/>
            </a:prstGeom>
          </p:spPr>
        </p:pic>
        <p:pic>
          <p:nvPicPr>
            <p:cNvPr id="18" name="图形 17">
              <a:extLst>
                <a:ext uri="{FF2B5EF4-FFF2-40B4-BE49-F238E27FC236}">
                  <a16:creationId xmlns:a16="http://schemas.microsoft.com/office/drawing/2014/main" id="{B3C226CB-A2FA-4420-8B3F-B4F01048334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lum bright="-5000" contrast="-10000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 rot="1515789">
              <a:off x="1387705" y="3397440"/>
              <a:ext cx="73837" cy="91535"/>
            </a:xfrm>
            <a:prstGeom prst="rect">
              <a:avLst/>
            </a:prstGeom>
          </p:spPr>
        </p:pic>
        <p:pic>
          <p:nvPicPr>
            <p:cNvPr id="19" name="图形 18">
              <a:extLst>
                <a:ext uri="{FF2B5EF4-FFF2-40B4-BE49-F238E27FC236}">
                  <a16:creationId xmlns:a16="http://schemas.microsoft.com/office/drawing/2014/main" id="{678068FE-BB31-447B-B99F-575EBD444DB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lum bright="-5000" contrast="-10000"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 rot="16964222">
              <a:off x="1241790" y="3387589"/>
              <a:ext cx="75243" cy="89953"/>
            </a:xfrm>
            <a:prstGeom prst="rect">
              <a:avLst/>
            </a:prstGeom>
          </p:spPr>
        </p:pic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CB754CD7-843D-4669-973F-EA356FBD8956}"/>
              </a:ext>
            </a:extLst>
          </p:cNvPr>
          <p:cNvGrpSpPr/>
          <p:nvPr/>
        </p:nvGrpSpPr>
        <p:grpSpPr>
          <a:xfrm flipH="1">
            <a:off x="6837305" y="4621651"/>
            <a:ext cx="1430900" cy="1436681"/>
            <a:chOff x="-463392" y="1309247"/>
            <a:chExt cx="720000" cy="720000"/>
          </a:xfrm>
        </p:grpSpPr>
        <p:sp>
          <p:nvSpPr>
            <p:cNvPr id="25" name="弧形 24">
              <a:extLst>
                <a:ext uri="{FF2B5EF4-FFF2-40B4-BE49-F238E27FC236}">
                  <a16:creationId xmlns:a16="http://schemas.microsoft.com/office/drawing/2014/main" id="{EA2532CA-5551-4077-B30B-DA1671E0945C}"/>
                </a:ext>
              </a:extLst>
            </p:cNvPr>
            <p:cNvSpPr/>
            <p:nvPr/>
          </p:nvSpPr>
          <p:spPr>
            <a:xfrm rot="13500000">
              <a:off x="-355392" y="1417247"/>
              <a:ext cx="504000" cy="504000"/>
            </a:xfrm>
            <a:prstGeom prst="arc">
              <a:avLst/>
            </a:prstGeom>
            <a:ln w="38100">
              <a:solidFill>
                <a:srgbClr val="02315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弧形 25">
              <a:extLst>
                <a:ext uri="{FF2B5EF4-FFF2-40B4-BE49-F238E27FC236}">
                  <a16:creationId xmlns:a16="http://schemas.microsoft.com/office/drawing/2014/main" id="{7F0AE119-1E2C-454A-910B-C655A3CFA5E9}"/>
                </a:ext>
              </a:extLst>
            </p:cNvPr>
            <p:cNvSpPr/>
            <p:nvPr/>
          </p:nvSpPr>
          <p:spPr>
            <a:xfrm rot="13500000">
              <a:off x="-463392" y="1309247"/>
              <a:ext cx="720000" cy="720000"/>
            </a:xfrm>
            <a:prstGeom prst="arc">
              <a:avLst/>
            </a:prstGeom>
            <a:ln w="38100">
              <a:solidFill>
                <a:srgbClr val="02315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7" name="矩形 26">
            <a:extLst>
              <a:ext uri="{FF2B5EF4-FFF2-40B4-BE49-F238E27FC236}">
                <a16:creationId xmlns:a16="http://schemas.microsoft.com/office/drawing/2014/main" id="{ECAD510E-FCCB-490A-A2CF-10DD8E6D35C6}"/>
              </a:ext>
            </a:extLst>
          </p:cNvPr>
          <p:cNvSpPr/>
          <p:nvPr/>
        </p:nvSpPr>
        <p:spPr>
          <a:xfrm>
            <a:off x="8195636" y="4986499"/>
            <a:ext cx="14018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solidFill>
                  <a:srgbClr val="0231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Magnetic</a:t>
            </a:r>
          </a:p>
          <a:p>
            <a:pPr algn="ctr"/>
            <a:r>
              <a:rPr lang="en-US" altLang="zh-CN" b="1" dirty="0">
                <a:solidFill>
                  <a:srgbClr val="0231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Emanation</a:t>
            </a:r>
            <a:endParaRPr lang="zh-CN" altLang="en-US" dirty="0">
              <a:solidFill>
                <a:srgbClr val="023159"/>
              </a:solidFill>
            </a:endParaRPr>
          </a:p>
        </p:txBody>
      </p: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6C028C4D-98B1-46E9-B239-7623DF0DA293}"/>
              </a:ext>
            </a:extLst>
          </p:cNvPr>
          <p:cNvGrpSpPr/>
          <p:nvPr/>
        </p:nvGrpSpPr>
        <p:grpSpPr>
          <a:xfrm>
            <a:off x="4439900" y="2767254"/>
            <a:ext cx="4326807" cy="1677224"/>
            <a:chOff x="3988864" y="2560378"/>
            <a:chExt cx="4326807" cy="1677224"/>
          </a:xfrm>
        </p:grpSpPr>
        <p:sp>
          <p:nvSpPr>
            <p:cNvPr id="29" name="箭头: 右 28">
              <a:extLst>
                <a:ext uri="{FF2B5EF4-FFF2-40B4-BE49-F238E27FC236}">
                  <a16:creationId xmlns:a16="http://schemas.microsoft.com/office/drawing/2014/main" id="{0290A685-3460-46DA-8E45-040B59438D53}"/>
                </a:ext>
              </a:extLst>
            </p:cNvPr>
            <p:cNvSpPr/>
            <p:nvPr/>
          </p:nvSpPr>
          <p:spPr>
            <a:xfrm>
              <a:off x="5167029" y="2696508"/>
              <a:ext cx="420612" cy="591874"/>
            </a:xfrm>
            <a:prstGeom prst="rightArrow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743D1818-5481-4E68-AD63-55F4A63C3D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234715" y="2704806"/>
              <a:ext cx="844959" cy="575279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</p:pic>
        <p:grpSp>
          <p:nvGrpSpPr>
            <p:cNvPr id="31" name="组合 30">
              <a:extLst>
                <a:ext uri="{FF2B5EF4-FFF2-40B4-BE49-F238E27FC236}">
                  <a16:creationId xmlns:a16="http://schemas.microsoft.com/office/drawing/2014/main" id="{7E56CB34-8DD2-46E2-BA3B-6AB12994BCB4}"/>
                </a:ext>
              </a:extLst>
            </p:cNvPr>
            <p:cNvGrpSpPr/>
            <p:nvPr/>
          </p:nvGrpSpPr>
          <p:grpSpPr>
            <a:xfrm>
              <a:off x="5404913" y="2705775"/>
              <a:ext cx="1336660" cy="1203543"/>
              <a:chOff x="3552962" y="772461"/>
              <a:chExt cx="1336660" cy="1203543"/>
            </a:xfrm>
          </p:grpSpPr>
          <p:grpSp>
            <p:nvGrpSpPr>
              <p:cNvPr id="38" name="组合 37">
                <a:extLst>
                  <a:ext uri="{FF2B5EF4-FFF2-40B4-BE49-F238E27FC236}">
                    <a16:creationId xmlns:a16="http://schemas.microsoft.com/office/drawing/2014/main" id="{7A45599F-0ECE-4C51-B330-827CB1982F6C}"/>
                  </a:ext>
                </a:extLst>
              </p:cNvPr>
              <p:cNvGrpSpPr/>
              <p:nvPr/>
            </p:nvGrpSpPr>
            <p:grpSpPr>
              <a:xfrm>
                <a:off x="3798292" y="772461"/>
                <a:ext cx="846000" cy="600554"/>
                <a:chOff x="3751178" y="862622"/>
                <a:chExt cx="988272" cy="600554"/>
              </a:xfrm>
            </p:grpSpPr>
            <p:grpSp>
              <p:nvGrpSpPr>
                <p:cNvPr id="40" name="组合 39">
                  <a:extLst>
                    <a:ext uri="{FF2B5EF4-FFF2-40B4-BE49-F238E27FC236}">
                      <a16:creationId xmlns:a16="http://schemas.microsoft.com/office/drawing/2014/main" id="{83E7E88B-FB17-4304-84CA-A5906AA0BADD}"/>
                    </a:ext>
                  </a:extLst>
                </p:cNvPr>
                <p:cNvGrpSpPr/>
                <p:nvPr/>
              </p:nvGrpSpPr>
              <p:grpSpPr>
                <a:xfrm>
                  <a:off x="3751178" y="862622"/>
                  <a:ext cx="988272" cy="600554"/>
                  <a:chOff x="8398019" y="1113005"/>
                  <a:chExt cx="1187501" cy="649222"/>
                </a:xfrm>
              </p:grpSpPr>
              <p:sp>
                <p:nvSpPr>
                  <p:cNvPr id="42" name="矩形 41">
                    <a:extLst>
                      <a:ext uri="{FF2B5EF4-FFF2-40B4-BE49-F238E27FC236}">
                        <a16:creationId xmlns:a16="http://schemas.microsoft.com/office/drawing/2014/main" id="{552D878D-E7B2-417B-BAD7-F9162E47082C}"/>
                      </a:ext>
                    </a:extLst>
                  </p:cNvPr>
                  <p:cNvSpPr/>
                  <p:nvPr/>
                </p:nvSpPr>
                <p:spPr>
                  <a:xfrm>
                    <a:off x="8398019" y="1113006"/>
                    <a:ext cx="1187499" cy="644006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43" name="任意多边形: 形状 42">
                    <a:extLst>
                      <a:ext uri="{FF2B5EF4-FFF2-40B4-BE49-F238E27FC236}">
                        <a16:creationId xmlns:a16="http://schemas.microsoft.com/office/drawing/2014/main" id="{ABC35FAC-748B-4007-8917-CEC7C172086F}"/>
                      </a:ext>
                    </a:extLst>
                  </p:cNvPr>
                  <p:cNvSpPr/>
                  <p:nvPr/>
                </p:nvSpPr>
                <p:spPr>
                  <a:xfrm>
                    <a:off x="8404003" y="1152335"/>
                    <a:ext cx="1181517" cy="529353"/>
                  </a:xfrm>
                  <a:custGeom>
                    <a:avLst/>
                    <a:gdLst>
                      <a:gd name="connsiteX0" fmla="*/ 0 w 7205729"/>
                      <a:gd name="connsiteY0" fmla="*/ 1118777 h 2295398"/>
                      <a:gd name="connsiteX1" fmla="*/ 463639 w 7205729"/>
                      <a:gd name="connsiteY1" fmla="*/ 30512 h 2295398"/>
                      <a:gd name="connsiteX2" fmla="*/ 837127 w 7205729"/>
                      <a:gd name="connsiteY2" fmla="*/ 2187723 h 2295398"/>
                      <a:gd name="connsiteX3" fmla="*/ 1423115 w 7205729"/>
                      <a:gd name="connsiteY3" fmla="*/ 1608174 h 2295398"/>
                      <a:gd name="connsiteX4" fmla="*/ 2369712 w 7205729"/>
                      <a:gd name="connsiteY4" fmla="*/ 2213481 h 2295398"/>
                      <a:gd name="connsiteX5" fmla="*/ 2846231 w 7205729"/>
                      <a:gd name="connsiteY5" fmla="*/ 693774 h 2295398"/>
                      <a:gd name="connsiteX6" fmla="*/ 3264794 w 7205729"/>
                      <a:gd name="connsiteY6" fmla="*/ 2232799 h 2295398"/>
                      <a:gd name="connsiteX7" fmla="*/ 3844343 w 7205729"/>
                      <a:gd name="connsiteY7" fmla="*/ 2020298 h 2295398"/>
                      <a:gd name="connsiteX8" fmla="*/ 4230710 w 7205729"/>
                      <a:gd name="connsiteY8" fmla="*/ 2245678 h 2295398"/>
                      <a:gd name="connsiteX9" fmla="*/ 4765183 w 7205729"/>
                      <a:gd name="connsiteY9" fmla="*/ 2207042 h 2295398"/>
                      <a:gd name="connsiteX10" fmla="*/ 4913290 w 7205729"/>
                      <a:gd name="connsiteY10" fmla="*/ 2187723 h 2295398"/>
                      <a:gd name="connsiteX11" fmla="*/ 5557234 w 7205729"/>
                      <a:gd name="connsiteY11" fmla="*/ 2174844 h 2295398"/>
                      <a:gd name="connsiteX12" fmla="*/ 5904963 w 7205729"/>
                      <a:gd name="connsiteY12" fmla="*/ 2245678 h 2295398"/>
                      <a:gd name="connsiteX13" fmla="*/ 6065949 w 7205729"/>
                      <a:gd name="connsiteY13" fmla="*/ 2213481 h 2295398"/>
                      <a:gd name="connsiteX14" fmla="*/ 6272011 w 7205729"/>
                      <a:gd name="connsiteY14" fmla="*/ 1891509 h 2295398"/>
                      <a:gd name="connsiteX15" fmla="*/ 6851560 w 7205729"/>
                      <a:gd name="connsiteY15" fmla="*/ 2245678 h 2295398"/>
                      <a:gd name="connsiteX16" fmla="*/ 7018986 w 7205729"/>
                      <a:gd name="connsiteY16" fmla="*/ 2219920 h 2295398"/>
                      <a:gd name="connsiteX17" fmla="*/ 7205729 w 7205729"/>
                      <a:gd name="connsiteY17" fmla="*/ 2181284 h 22953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7205729" h="2295398">
                        <a:moveTo>
                          <a:pt x="0" y="1118777"/>
                        </a:moveTo>
                        <a:cubicBezTo>
                          <a:pt x="162059" y="485565"/>
                          <a:pt x="324118" y="-147646"/>
                          <a:pt x="463639" y="30512"/>
                        </a:cubicBezTo>
                        <a:cubicBezTo>
                          <a:pt x="603160" y="208670"/>
                          <a:pt x="677214" y="1924779"/>
                          <a:pt x="837127" y="2187723"/>
                        </a:cubicBezTo>
                        <a:cubicBezTo>
                          <a:pt x="997040" y="2450667"/>
                          <a:pt x="1167684" y="1603881"/>
                          <a:pt x="1423115" y="1608174"/>
                        </a:cubicBezTo>
                        <a:cubicBezTo>
                          <a:pt x="1678546" y="1612467"/>
                          <a:pt x="2132526" y="2365881"/>
                          <a:pt x="2369712" y="2213481"/>
                        </a:cubicBezTo>
                        <a:cubicBezTo>
                          <a:pt x="2606898" y="2061081"/>
                          <a:pt x="2697051" y="690554"/>
                          <a:pt x="2846231" y="693774"/>
                        </a:cubicBezTo>
                        <a:cubicBezTo>
                          <a:pt x="2995411" y="696994"/>
                          <a:pt x="3098442" y="2011712"/>
                          <a:pt x="3264794" y="2232799"/>
                        </a:cubicBezTo>
                        <a:cubicBezTo>
                          <a:pt x="3431146" y="2453886"/>
                          <a:pt x="3683357" y="2018151"/>
                          <a:pt x="3844343" y="2020298"/>
                        </a:cubicBezTo>
                        <a:cubicBezTo>
                          <a:pt x="4005329" y="2022445"/>
                          <a:pt x="4077237" y="2214554"/>
                          <a:pt x="4230710" y="2245678"/>
                        </a:cubicBezTo>
                        <a:cubicBezTo>
                          <a:pt x="4384183" y="2276802"/>
                          <a:pt x="4651420" y="2216701"/>
                          <a:pt x="4765183" y="2207042"/>
                        </a:cubicBezTo>
                        <a:cubicBezTo>
                          <a:pt x="4878946" y="2197383"/>
                          <a:pt x="4781282" y="2193089"/>
                          <a:pt x="4913290" y="2187723"/>
                        </a:cubicBezTo>
                        <a:cubicBezTo>
                          <a:pt x="5045299" y="2182357"/>
                          <a:pt x="5391955" y="2165185"/>
                          <a:pt x="5557234" y="2174844"/>
                        </a:cubicBezTo>
                        <a:cubicBezTo>
                          <a:pt x="5722513" y="2184503"/>
                          <a:pt x="5820177" y="2239239"/>
                          <a:pt x="5904963" y="2245678"/>
                        </a:cubicBezTo>
                        <a:cubicBezTo>
                          <a:pt x="5989749" y="2252117"/>
                          <a:pt x="6004774" y="2272509"/>
                          <a:pt x="6065949" y="2213481"/>
                        </a:cubicBezTo>
                        <a:cubicBezTo>
                          <a:pt x="6127124" y="2154453"/>
                          <a:pt x="6141076" y="1886143"/>
                          <a:pt x="6272011" y="1891509"/>
                        </a:cubicBezTo>
                        <a:cubicBezTo>
                          <a:pt x="6402946" y="1896875"/>
                          <a:pt x="6727064" y="2190943"/>
                          <a:pt x="6851560" y="2245678"/>
                        </a:cubicBezTo>
                        <a:cubicBezTo>
                          <a:pt x="6976056" y="2300413"/>
                          <a:pt x="6959958" y="2230652"/>
                          <a:pt x="7018986" y="2219920"/>
                        </a:cubicBezTo>
                        <a:cubicBezTo>
                          <a:pt x="7078014" y="2209188"/>
                          <a:pt x="7141871" y="2195236"/>
                          <a:pt x="7205729" y="2181284"/>
                        </a:cubicBezTo>
                      </a:path>
                    </a:pathLst>
                  </a:cu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4" name="矩形 43">
                    <a:extLst>
                      <a:ext uri="{FF2B5EF4-FFF2-40B4-BE49-F238E27FC236}">
                        <a16:creationId xmlns:a16="http://schemas.microsoft.com/office/drawing/2014/main" id="{83B8C8C0-B5DB-4613-82D6-E470B2E751D5}"/>
                      </a:ext>
                    </a:extLst>
                  </p:cNvPr>
                  <p:cNvSpPr/>
                  <p:nvPr/>
                </p:nvSpPr>
                <p:spPr>
                  <a:xfrm>
                    <a:off x="8759535" y="1113888"/>
                    <a:ext cx="502773" cy="648339"/>
                  </a:xfrm>
                  <a:prstGeom prst="rect">
                    <a:avLst/>
                  </a:prstGeom>
                  <a:solidFill>
                    <a:srgbClr val="FF0000">
                      <a:alpha val="47843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5" name="矩形 44">
                    <a:extLst>
                      <a:ext uri="{FF2B5EF4-FFF2-40B4-BE49-F238E27FC236}">
                        <a16:creationId xmlns:a16="http://schemas.microsoft.com/office/drawing/2014/main" id="{EF4DB5F7-7E65-4E3C-A616-55FE9E4FF10F}"/>
                      </a:ext>
                    </a:extLst>
                  </p:cNvPr>
                  <p:cNvSpPr/>
                  <p:nvPr/>
                </p:nvSpPr>
                <p:spPr>
                  <a:xfrm>
                    <a:off x="9262309" y="1113888"/>
                    <a:ext cx="323210" cy="648339"/>
                  </a:xfrm>
                  <a:prstGeom prst="rect">
                    <a:avLst/>
                  </a:prstGeom>
                  <a:solidFill>
                    <a:schemeClr val="accent6">
                      <a:alpha val="47843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6" name="矩形 45">
                    <a:extLst>
                      <a:ext uri="{FF2B5EF4-FFF2-40B4-BE49-F238E27FC236}">
                        <a16:creationId xmlns:a16="http://schemas.microsoft.com/office/drawing/2014/main" id="{17BEFE26-4AB3-483A-950B-54C61E64F7D2}"/>
                      </a:ext>
                    </a:extLst>
                  </p:cNvPr>
                  <p:cNvSpPr/>
                  <p:nvPr/>
                </p:nvSpPr>
                <p:spPr>
                  <a:xfrm>
                    <a:off x="8515333" y="1113446"/>
                    <a:ext cx="244201" cy="648339"/>
                  </a:xfrm>
                  <a:prstGeom prst="rect">
                    <a:avLst/>
                  </a:prstGeom>
                  <a:solidFill>
                    <a:schemeClr val="accent6">
                      <a:alpha val="47843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47" name="矩形 46">
                    <a:extLst>
                      <a:ext uri="{FF2B5EF4-FFF2-40B4-BE49-F238E27FC236}">
                        <a16:creationId xmlns:a16="http://schemas.microsoft.com/office/drawing/2014/main" id="{C9AF8E8C-C1B6-4B40-AED7-41BF997C2E90}"/>
                      </a:ext>
                    </a:extLst>
                  </p:cNvPr>
                  <p:cNvSpPr/>
                  <p:nvPr/>
                </p:nvSpPr>
                <p:spPr>
                  <a:xfrm>
                    <a:off x="8398020" y="1113005"/>
                    <a:ext cx="117312" cy="648339"/>
                  </a:xfrm>
                  <a:prstGeom prst="rect">
                    <a:avLst/>
                  </a:prstGeom>
                  <a:solidFill>
                    <a:schemeClr val="tx1">
                      <a:alpha val="47843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41" name="椭圆 40">
                  <a:extLst>
                    <a:ext uri="{FF2B5EF4-FFF2-40B4-BE49-F238E27FC236}">
                      <a16:creationId xmlns:a16="http://schemas.microsoft.com/office/drawing/2014/main" id="{8F90085E-0962-47A9-AD29-9DF4C000F4EF}"/>
                    </a:ext>
                  </a:extLst>
                </p:cNvPr>
                <p:cNvSpPr/>
                <p:nvPr/>
              </p:nvSpPr>
              <p:spPr>
                <a:xfrm>
                  <a:off x="4024302" y="920037"/>
                  <a:ext cx="252000" cy="252000"/>
                </a:xfrm>
                <a:prstGeom prst="ellipse">
                  <a:avLst/>
                </a:prstGeom>
                <a:noFill/>
                <a:ln w="57150">
                  <a:solidFill>
                    <a:srgbClr val="FF0000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39" name="矩形 38">
                <a:extLst>
                  <a:ext uri="{FF2B5EF4-FFF2-40B4-BE49-F238E27FC236}">
                    <a16:creationId xmlns:a16="http://schemas.microsoft.com/office/drawing/2014/main" id="{60E676E5-E061-4F08-A03B-E954FB2A051E}"/>
                  </a:ext>
                </a:extLst>
              </p:cNvPr>
              <p:cNvSpPr/>
              <p:nvPr/>
            </p:nvSpPr>
            <p:spPr>
              <a:xfrm>
                <a:off x="3552962" y="1329673"/>
                <a:ext cx="1336660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Mining</a:t>
                </a:r>
              </a:p>
              <a:p>
                <a:pPr algn="ctr"/>
                <a:r>
                  <a:rPr lang="en-US" altLang="zh-CN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Signature</a:t>
                </a:r>
                <a:endParaRPr lang="zh-CN" altLang="en-US" dirty="0"/>
              </a:p>
            </p:txBody>
          </p:sp>
        </p:grpSp>
        <p:pic>
          <p:nvPicPr>
            <p:cNvPr id="32" name="图片 31">
              <a:extLst>
                <a:ext uri="{FF2B5EF4-FFF2-40B4-BE49-F238E27FC236}">
                  <a16:creationId xmlns:a16="http://schemas.microsoft.com/office/drawing/2014/main" id="{3947D948-944C-4E6A-9925-08859A2C53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39842" y="2596027"/>
              <a:ext cx="792837" cy="792837"/>
            </a:xfrm>
            <a:prstGeom prst="rect">
              <a:avLst/>
            </a:prstGeom>
          </p:spPr>
        </p:pic>
        <p:sp>
          <p:nvSpPr>
            <p:cNvPr id="33" name="矩形 32">
              <a:extLst>
                <a:ext uri="{FF2B5EF4-FFF2-40B4-BE49-F238E27FC236}">
                  <a16:creationId xmlns:a16="http://schemas.microsoft.com/office/drawing/2014/main" id="{AA392A3E-9098-487B-81E4-DDFFBDA28E92}"/>
                </a:ext>
              </a:extLst>
            </p:cNvPr>
            <p:cNvSpPr/>
            <p:nvPr/>
          </p:nvSpPr>
          <p:spPr>
            <a:xfrm>
              <a:off x="6556849" y="3292867"/>
              <a:ext cx="175882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b="1" dirty="0">
                  <a:latin typeface="Arial" panose="020B0604020202020204" pitchFamily="34" charset="0"/>
                  <a:cs typeface="Arial" panose="020B0604020202020204" pitchFamily="34" charset="0"/>
                </a:rPr>
                <a:t>Cryptojacking Detected</a:t>
              </a:r>
              <a:endParaRPr lang="zh-CN" altLang="en-US" dirty="0"/>
            </a:p>
          </p:txBody>
        </p:sp>
        <p:sp>
          <p:nvSpPr>
            <p:cNvPr id="34" name="矩形 33">
              <a:extLst>
                <a:ext uri="{FF2B5EF4-FFF2-40B4-BE49-F238E27FC236}">
                  <a16:creationId xmlns:a16="http://schemas.microsoft.com/office/drawing/2014/main" id="{3DE6D9A2-708A-4176-BCC5-10AD7CBB831B}"/>
                </a:ext>
              </a:extLst>
            </p:cNvPr>
            <p:cNvSpPr/>
            <p:nvPr/>
          </p:nvSpPr>
          <p:spPr>
            <a:xfrm>
              <a:off x="3988864" y="3256239"/>
              <a:ext cx="133666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b="1" dirty="0">
                  <a:latin typeface="Arial" panose="020B0604020202020204" pitchFamily="34" charset="0"/>
                  <a:cs typeface="Arial" panose="020B0604020202020204" pitchFamily="34" charset="0"/>
                </a:rPr>
                <a:t>Magnetic Signals</a:t>
              </a:r>
              <a:endParaRPr lang="zh-CN" altLang="en-US" dirty="0"/>
            </a:p>
          </p:txBody>
        </p:sp>
        <p:sp>
          <p:nvSpPr>
            <p:cNvPr id="35" name="箭头: 右 34">
              <a:extLst>
                <a:ext uri="{FF2B5EF4-FFF2-40B4-BE49-F238E27FC236}">
                  <a16:creationId xmlns:a16="http://schemas.microsoft.com/office/drawing/2014/main" id="{DAD9EC92-2683-465A-A71C-4320964F47CE}"/>
                </a:ext>
              </a:extLst>
            </p:cNvPr>
            <p:cNvSpPr/>
            <p:nvPr/>
          </p:nvSpPr>
          <p:spPr>
            <a:xfrm>
              <a:off x="6577493" y="2696508"/>
              <a:ext cx="420612" cy="591874"/>
            </a:xfrm>
            <a:prstGeom prst="rightArrow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矩形: 圆角 35">
              <a:extLst>
                <a:ext uri="{FF2B5EF4-FFF2-40B4-BE49-F238E27FC236}">
                  <a16:creationId xmlns:a16="http://schemas.microsoft.com/office/drawing/2014/main" id="{DB357223-6C29-453C-98E4-7216AF2A2C1B}"/>
                </a:ext>
              </a:extLst>
            </p:cNvPr>
            <p:cNvSpPr/>
            <p:nvPr/>
          </p:nvSpPr>
          <p:spPr>
            <a:xfrm>
              <a:off x="4033841" y="2560378"/>
              <a:ext cx="4203090" cy="1305070"/>
            </a:xfrm>
            <a:prstGeom prst="roundRect">
              <a:avLst>
                <a:gd name="adj" fmla="val 6779"/>
              </a:avLst>
            </a:prstGeom>
            <a:noFill/>
            <a:ln w="19050">
              <a:solidFill>
                <a:srgbClr val="63916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左大括号 36">
              <a:extLst>
                <a:ext uri="{FF2B5EF4-FFF2-40B4-BE49-F238E27FC236}">
                  <a16:creationId xmlns:a16="http://schemas.microsoft.com/office/drawing/2014/main" id="{08FE3A8E-24DE-43DE-AFF2-4B6224A122EB}"/>
                </a:ext>
              </a:extLst>
            </p:cNvPr>
            <p:cNvSpPr/>
            <p:nvPr/>
          </p:nvSpPr>
          <p:spPr>
            <a:xfrm rot="16200000">
              <a:off x="5945035" y="1945703"/>
              <a:ext cx="380708" cy="4203089"/>
            </a:xfrm>
            <a:prstGeom prst="leftBrace">
              <a:avLst>
                <a:gd name="adj1" fmla="val 45872"/>
                <a:gd name="adj2" fmla="val 42023"/>
              </a:avLst>
            </a:prstGeom>
            <a:solidFill>
              <a:srgbClr val="83AA81">
                <a:alpha val="38824"/>
              </a:srgbClr>
            </a:solidFill>
            <a:ln w="19050">
              <a:noFill/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8" name="组合 47">
            <a:extLst>
              <a:ext uri="{FF2B5EF4-FFF2-40B4-BE49-F238E27FC236}">
                <a16:creationId xmlns:a16="http://schemas.microsoft.com/office/drawing/2014/main" id="{EC9DCE62-1109-463A-AAA1-DF3C54556A25}"/>
              </a:ext>
            </a:extLst>
          </p:cNvPr>
          <p:cNvGrpSpPr/>
          <p:nvPr/>
        </p:nvGrpSpPr>
        <p:grpSpPr>
          <a:xfrm>
            <a:off x="4174955" y="4359228"/>
            <a:ext cx="2114824" cy="580546"/>
            <a:chOff x="3707595" y="3994103"/>
            <a:chExt cx="2114824" cy="580546"/>
          </a:xfrm>
        </p:grpSpPr>
        <p:sp>
          <p:nvSpPr>
            <p:cNvPr id="49" name="矩形 48">
              <a:extLst>
                <a:ext uri="{FF2B5EF4-FFF2-40B4-BE49-F238E27FC236}">
                  <a16:creationId xmlns:a16="http://schemas.microsoft.com/office/drawing/2014/main" id="{20CF4BD6-25D5-48E3-BA4C-3EA3EEFA2D41}"/>
                </a:ext>
              </a:extLst>
            </p:cNvPr>
            <p:cNvSpPr/>
            <p:nvPr/>
          </p:nvSpPr>
          <p:spPr>
            <a:xfrm>
              <a:off x="3707595" y="3994103"/>
              <a:ext cx="173720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2400" b="1" i="1" dirty="0">
                  <a:solidFill>
                    <a:srgbClr val="47674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MagTracer</a:t>
              </a:r>
              <a:endParaRPr lang="en-US" altLang="zh-CN" sz="2400" b="1" dirty="0">
                <a:solidFill>
                  <a:srgbClr val="47674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0" name="图形 49" descr="箭头轻微弯曲">
              <a:extLst>
                <a:ext uri="{FF2B5EF4-FFF2-40B4-BE49-F238E27FC236}">
                  <a16:creationId xmlns:a16="http://schemas.microsoft.com/office/drawing/2014/main" id="{3686FB73-097C-49CB-AD6B-717EB4560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 rot="11992167">
              <a:off x="5354437" y="4065737"/>
              <a:ext cx="467982" cy="508912"/>
            </a:xfrm>
            <a:prstGeom prst="rect">
              <a:avLst/>
            </a:prstGeom>
          </p:spPr>
        </p:pic>
      </p:grpSp>
      <p:sp>
        <p:nvSpPr>
          <p:cNvPr id="51" name="灯片编号占位符 50">
            <a:extLst>
              <a:ext uri="{FF2B5EF4-FFF2-40B4-BE49-F238E27FC236}">
                <a16:creationId xmlns:a16="http://schemas.microsoft.com/office/drawing/2014/main" id="{933CCF4B-1968-487B-BBBB-CCDC829FDC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C2CE4-A3F8-4AB3-815A-D8B5B0CC2EA7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7780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 animBg="1"/>
      <p:bldP spid="14" grpId="0"/>
      <p:bldP spid="2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FE15E18-7FDC-4B5C-8A1F-51F8520DF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C2CE4-A3F8-4AB3-815A-D8B5B0CC2EA7}" type="slidenum">
              <a:rPr lang="zh-CN" altLang="en-US" smtClean="0"/>
              <a:pPr/>
              <a:t>21</a:t>
            </a:fld>
            <a:endParaRPr lang="zh-CN" altLang="en-US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7D6BB626-9039-4DE2-A48F-A29E580E5F8C}"/>
              </a:ext>
            </a:extLst>
          </p:cNvPr>
          <p:cNvSpPr txBox="1"/>
          <p:nvPr/>
        </p:nvSpPr>
        <p:spPr>
          <a:xfrm>
            <a:off x="782320" y="2013080"/>
            <a:ext cx="6096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8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Thank you!</a:t>
            </a:r>
            <a:endParaRPr lang="zh-CN" altLang="en-US" sz="4800" b="1" dirty="0"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77178328-88F2-4133-B3F7-4D883F96E617}"/>
              </a:ext>
            </a:extLst>
          </p:cNvPr>
          <p:cNvSpPr txBox="1"/>
          <p:nvPr/>
        </p:nvSpPr>
        <p:spPr>
          <a:xfrm>
            <a:off x="782320" y="3122298"/>
            <a:ext cx="4307840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b="1" dirty="0">
                <a:solidFill>
                  <a:schemeClr val="accent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ruixiao24@zju.edu.cn</a:t>
            </a:r>
          </a:p>
        </p:txBody>
      </p:sp>
      <p:pic>
        <p:nvPicPr>
          <p:cNvPr id="6146" name="Picture 2" descr="Rui Xiao">
            <a:extLst>
              <a:ext uri="{FF2B5EF4-FFF2-40B4-BE49-F238E27FC236}">
                <a16:creationId xmlns:a16="http://schemas.microsoft.com/office/drawing/2014/main" id="{253C41F8-F5AA-4432-AFB8-A5B4CA22A4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4857" y="1429054"/>
            <a:ext cx="2395843" cy="181707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792B673F-EE6A-4479-AF09-5D259A5FEE49}"/>
              </a:ext>
            </a:extLst>
          </p:cNvPr>
          <p:cNvSpPr txBox="1"/>
          <p:nvPr/>
        </p:nvSpPr>
        <p:spPr>
          <a:xfrm>
            <a:off x="6654037" y="3270929"/>
            <a:ext cx="323748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800" b="1" i="0" dirty="0"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Rui Xiao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5D3B2AC3-E88C-45F2-B760-2834E1E38FE0}"/>
              </a:ext>
            </a:extLst>
          </p:cNvPr>
          <p:cNvSpPr txBox="1"/>
          <p:nvPr/>
        </p:nvSpPr>
        <p:spPr>
          <a:xfrm>
            <a:off x="4983480" y="3767109"/>
            <a:ext cx="6578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800" b="1" i="0" dirty="0"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PhD candidate </a:t>
            </a:r>
            <a:r>
              <a:rPr lang="en-US" altLang="zh-CN" sz="2800" i="0" dirty="0"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at Zhejiang University</a:t>
            </a:r>
            <a:endParaRPr lang="en-US" altLang="zh-CN" sz="2800" b="1" i="0" dirty="0">
              <a:effectLst/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C4EFAE44-60FA-4871-969F-4FAE6D1A5A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0959" y="4307979"/>
            <a:ext cx="6263640" cy="1204235"/>
          </a:xfrm>
          <a:prstGeom prst="rect">
            <a:avLst/>
          </a:prstGeom>
        </p:spPr>
      </p:pic>
      <p:sp>
        <p:nvSpPr>
          <p:cNvPr id="25" name="文本框 24">
            <a:extLst>
              <a:ext uri="{FF2B5EF4-FFF2-40B4-BE49-F238E27FC236}">
                <a16:creationId xmlns:a16="http://schemas.microsoft.com/office/drawing/2014/main" id="{CF2AA8D2-F22C-4042-8A5A-0BB1DBAA7A30}"/>
              </a:ext>
            </a:extLst>
          </p:cNvPr>
          <p:cNvSpPr txBox="1"/>
          <p:nvPr/>
        </p:nvSpPr>
        <p:spPr>
          <a:xfrm>
            <a:off x="782320" y="3618478"/>
            <a:ext cx="6096000" cy="6718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b="1" dirty="0">
                <a:solidFill>
                  <a:schemeClr val="accent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ruixiao24.github.io</a:t>
            </a:r>
            <a:endParaRPr lang="zh-CN" altLang="en-US" sz="2800" b="1" dirty="0">
              <a:solidFill>
                <a:schemeClr val="accent1"/>
              </a:solidFill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98722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EF03ED5-7F6A-4050-8FC7-7D54373AD2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Prevalence of Cryptojacking</a:t>
            </a:r>
            <a:endParaRPr lang="zh-CN" altLang="en-US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F1896B7E-10C0-4F23-97E8-249175B86E6F}"/>
              </a:ext>
            </a:extLst>
          </p:cNvPr>
          <p:cNvSpPr txBox="1"/>
          <p:nvPr/>
        </p:nvSpPr>
        <p:spPr>
          <a:xfrm>
            <a:off x="1343982" y="1530892"/>
            <a:ext cx="39983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400" b="1" dirty="0">
                <a:latin typeface="Calibri" panose="020F0502020204030204" pitchFamily="34" charset="0"/>
                <a:cs typeface="Calibri" panose="020F0502020204030204" pitchFamily="34" charset="0"/>
              </a:rPr>
              <a:t>Share of Malware in 2022 Q3</a:t>
            </a:r>
            <a:endParaRPr lang="zh-CN" alt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6" name="图表 5">
            <a:extLst>
              <a:ext uri="{FF2B5EF4-FFF2-40B4-BE49-F238E27FC236}">
                <a16:creationId xmlns:a16="http://schemas.microsoft.com/office/drawing/2014/main" id="{0F921942-978D-453E-87F2-CB4F1265581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55897876"/>
              </p:ext>
            </p:extLst>
          </p:nvPr>
        </p:nvGraphicFramePr>
        <p:xfrm>
          <a:off x="4930216" y="2065527"/>
          <a:ext cx="6451263" cy="38173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图表 10">
            <a:extLst>
              <a:ext uri="{FF2B5EF4-FFF2-40B4-BE49-F238E27FC236}">
                <a16:creationId xmlns:a16="http://schemas.microsoft.com/office/drawing/2014/main" id="{8D8EA7FA-2045-451F-94AA-1FD0048789E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48712026"/>
              </p:ext>
            </p:extLst>
          </p:nvPr>
        </p:nvGraphicFramePr>
        <p:xfrm>
          <a:off x="644607" y="1474487"/>
          <a:ext cx="5397069" cy="40832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8" name="文本框 17">
            <a:extLst>
              <a:ext uri="{FF2B5EF4-FFF2-40B4-BE49-F238E27FC236}">
                <a16:creationId xmlns:a16="http://schemas.microsoft.com/office/drawing/2014/main" id="{4577AB0C-010C-4A35-8F56-5D7FD4218F9C}"/>
              </a:ext>
            </a:extLst>
          </p:cNvPr>
          <p:cNvSpPr txBox="1"/>
          <p:nvPr/>
        </p:nvSpPr>
        <p:spPr>
          <a:xfrm>
            <a:off x="6158326" y="1530892"/>
            <a:ext cx="50984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latin typeface="Calibri" panose="020F0502020204030204" pitchFamily="34" charset="0"/>
                <a:cs typeface="Calibri" panose="020F0502020204030204" pitchFamily="34" charset="0"/>
              </a:rPr>
              <a:t>Attack Actions in Cloud in 2021</a:t>
            </a:r>
            <a:endParaRPr lang="zh-CN" alt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2F28CB1C-BD29-4C88-84DB-D12B68C34668}"/>
              </a:ext>
            </a:extLst>
          </p:cNvPr>
          <p:cNvGrpSpPr/>
          <p:nvPr/>
        </p:nvGrpSpPr>
        <p:grpSpPr>
          <a:xfrm>
            <a:off x="1703831" y="6144326"/>
            <a:ext cx="3278619" cy="461665"/>
            <a:chOff x="1343982" y="6144326"/>
            <a:chExt cx="3278619" cy="461665"/>
          </a:xfrm>
        </p:grpSpPr>
        <p:pic>
          <p:nvPicPr>
            <p:cNvPr id="1026" name="Picture 2" descr="Kaspersky Anti-Virus Review | PCMag">
              <a:extLst>
                <a:ext uri="{FF2B5EF4-FFF2-40B4-BE49-F238E27FC236}">
                  <a16:creationId xmlns:a16="http://schemas.microsoft.com/office/drawing/2014/main" id="{EB952457-F04E-44C7-9F33-330A055B39C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77" t="23039" r="8121" b="25256"/>
            <a:stretch/>
          </p:blipFill>
          <p:spPr bwMode="auto">
            <a:xfrm>
              <a:off x="2869235" y="6170723"/>
              <a:ext cx="1753366" cy="4088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71151C49-0D3C-4CF1-9EC2-4D8A732BB840}"/>
                </a:ext>
              </a:extLst>
            </p:cNvPr>
            <p:cNvSpPr txBox="1"/>
            <p:nvPr/>
          </p:nvSpPr>
          <p:spPr>
            <a:xfrm>
              <a:off x="1343982" y="6144326"/>
              <a:ext cx="176141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Resource:</a:t>
              </a:r>
              <a:endParaRPr lang="zh-CN" alt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9510A9D1-FFE6-4962-8997-BC9DEA084348}"/>
              </a:ext>
            </a:extLst>
          </p:cNvPr>
          <p:cNvGrpSpPr/>
          <p:nvPr/>
        </p:nvGrpSpPr>
        <p:grpSpPr>
          <a:xfrm>
            <a:off x="6740683" y="6111453"/>
            <a:ext cx="3933784" cy="527410"/>
            <a:chOff x="6772798" y="6111453"/>
            <a:chExt cx="3933784" cy="527410"/>
          </a:xfrm>
        </p:grpSpPr>
        <p:pic>
          <p:nvPicPr>
            <p:cNvPr id="16" name="图片 15" hidden="1">
              <a:extLst>
                <a:ext uri="{FF2B5EF4-FFF2-40B4-BE49-F238E27FC236}">
                  <a16:creationId xmlns:a16="http://schemas.microsoft.com/office/drawing/2014/main" id="{856924BE-0E9C-41E6-B17B-B8CE4DAA98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45" t="22198" b="25324"/>
            <a:stretch/>
          </p:blipFill>
          <p:spPr>
            <a:xfrm>
              <a:off x="9742221" y="6111453"/>
              <a:ext cx="964361" cy="527410"/>
            </a:xfrm>
            <a:prstGeom prst="rect">
              <a:avLst/>
            </a:prstGeom>
          </p:spPr>
        </p:pic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B4B3804A-2252-48A7-A1BB-7668392CBF17}"/>
                </a:ext>
              </a:extLst>
            </p:cNvPr>
            <p:cNvSpPr txBox="1"/>
            <p:nvPr/>
          </p:nvSpPr>
          <p:spPr>
            <a:xfrm>
              <a:off x="6772798" y="6144326"/>
              <a:ext cx="318142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400" dirty="0">
                  <a:latin typeface="Calibri" panose="020F0502020204030204" pitchFamily="34" charset="0"/>
                  <a:cs typeface="Calibri" panose="020F0502020204030204" pitchFamily="34" charset="0"/>
                </a:rPr>
                <a:t>Resource: Google Cloud</a:t>
              </a:r>
              <a:endParaRPr lang="zh-CN" altLang="en-US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4" name="灯片编号占位符 2">
            <a:extLst>
              <a:ext uri="{FF2B5EF4-FFF2-40B4-BE49-F238E27FC236}">
                <a16:creationId xmlns:a16="http://schemas.microsoft.com/office/drawing/2014/main" id="{945D962F-FB92-422A-947D-F751BD003ACE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 baseline="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A8C2CE4-A3F8-4AB3-815A-D8B5B0CC2EA7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9247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Graphic spid="6" grpId="0">
        <p:bldAsOne/>
      </p:bldGraphic>
      <p:bldGraphic spid="11" grpId="0">
        <p:bldAsOne/>
      </p:bldGraphic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CF82338-7002-4AC7-A19B-50B3B4F4C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GPU-Targeted Cryptojacking</a:t>
            </a:r>
            <a:endParaRPr lang="zh-CN" altLang="en-US" dirty="0"/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ADFFB9F0-DFB5-465B-9BD6-26C3EB0A6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C2CE4-A3F8-4AB3-815A-D8B5B0CC2EA7}" type="slidenum">
              <a:rPr lang="zh-CN" altLang="en-US" smtClean="0"/>
              <a:t>4</a:t>
            </a:fld>
            <a:endParaRPr lang="zh-CN" altLang="en-US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A8824195-1A4F-4238-96ED-A7062DC5499B}"/>
              </a:ext>
            </a:extLst>
          </p:cNvPr>
          <p:cNvSpPr txBox="1"/>
          <p:nvPr/>
        </p:nvSpPr>
        <p:spPr>
          <a:xfrm>
            <a:off x="838200" y="1466344"/>
            <a:ext cx="7901066" cy="138499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marL="342900" indent="-342900">
              <a:buFont typeface="Arial" panose="020B0604020202020204" pitchFamily="34" charset="0"/>
              <a:buChar char="•"/>
              <a:defRPr sz="24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altLang="zh-CN" sz="2800" dirty="0">
                <a:ea typeface="Calibri" panose="020F0502020204030204" pitchFamily="34" charset="0"/>
              </a:rPr>
              <a:t>GPUs are powerful miners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CN" sz="2800" b="1" dirty="0">
                <a:solidFill>
                  <a:srgbClr val="FF292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Profitability</a:t>
            </a:r>
            <a:r>
              <a:rPr lang="en-US" altLang="zh-CN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for attackers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CN" sz="2800" b="1" dirty="0">
                <a:solidFill>
                  <a:srgbClr val="FF292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Huge</a:t>
            </a:r>
            <a:r>
              <a:rPr lang="en-US" altLang="zh-CN" sz="2800" dirty="0">
                <a:solidFill>
                  <a:srgbClr val="FF292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b="1" dirty="0">
                <a:solidFill>
                  <a:srgbClr val="FF292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Loss</a:t>
            </a:r>
            <a:r>
              <a:rPr lang="en-US" altLang="zh-CN" sz="2800" dirty="0">
                <a:solidFill>
                  <a:srgbClr val="FF292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 victims</a:t>
            </a:r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D3898230-B38C-4FFD-BED0-4AF11C709480}"/>
              </a:ext>
            </a:extLst>
          </p:cNvPr>
          <p:cNvGrpSpPr/>
          <p:nvPr/>
        </p:nvGrpSpPr>
        <p:grpSpPr>
          <a:xfrm>
            <a:off x="721360" y="5517454"/>
            <a:ext cx="10964862" cy="966311"/>
            <a:chOff x="721360" y="5517454"/>
            <a:chExt cx="10964862" cy="966311"/>
          </a:xfrm>
        </p:grpSpPr>
        <p:pic>
          <p:nvPicPr>
            <p:cNvPr id="2050" name="Picture 2" descr="100+ Free Microsoft &amp; Xbox Images - Pixabay">
              <a:extLst>
                <a:ext uri="{FF2B5EF4-FFF2-40B4-BE49-F238E27FC236}">
                  <a16:creationId xmlns:a16="http://schemas.microsoft.com/office/drawing/2014/main" id="{6CB7972D-9188-49F1-B0A9-CE24798E29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19298" y="5517454"/>
              <a:ext cx="1932622" cy="9663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BEA1D4C0-52DB-4566-845C-BAEA019DD518}"/>
                </a:ext>
              </a:extLst>
            </p:cNvPr>
            <p:cNvSpPr txBox="1"/>
            <p:nvPr/>
          </p:nvSpPr>
          <p:spPr>
            <a:xfrm>
              <a:off x="721360" y="5769778"/>
              <a:ext cx="8770302" cy="461665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>
              <a:spAutoFit/>
            </a:bodyPr>
            <a:lstStyle/>
            <a:p>
              <a:r>
                <a:rPr lang="en-US" altLang="zh-CN" sz="24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Cryptojacking were seen to incur compute fees more than </a:t>
              </a:r>
              <a:r>
                <a:rPr lang="en-US" altLang="zh-CN" sz="2400" b="1" i="0" dirty="0">
                  <a:solidFill>
                    <a:srgbClr val="FF292A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$300,000</a:t>
              </a:r>
              <a:r>
                <a:rPr lang="en-US" altLang="zh-CN" sz="24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lang="zh-CN" altLang="en-US" sz="24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3C76EA02-A851-4312-8752-0189F2B00BB7}"/>
                </a:ext>
              </a:extLst>
            </p:cNvPr>
            <p:cNvSpPr/>
            <p:nvPr/>
          </p:nvSpPr>
          <p:spPr>
            <a:xfrm>
              <a:off x="721360" y="5606985"/>
              <a:ext cx="10964862" cy="792082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052" name="Picture 4" descr="Choosing GPUs for Mining: What You Need to Know - Scholarly Open Access 2023">
            <a:extLst>
              <a:ext uri="{FF2B5EF4-FFF2-40B4-BE49-F238E27FC236}">
                <a16:creationId xmlns:a16="http://schemas.microsoft.com/office/drawing/2014/main" id="{F9960191-8716-4DAB-BF0D-611BA13913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804" y="2961670"/>
            <a:ext cx="3346315" cy="2091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F1F69D58-335D-440C-A645-314F7F2C297E}"/>
              </a:ext>
            </a:extLst>
          </p:cNvPr>
          <p:cNvSpPr txBox="1"/>
          <p:nvPr/>
        </p:nvSpPr>
        <p:spPr>
          <a:xfrm>
            <a:off x="1759750" y="4973724"/>
            <a:ext cx="2656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latin typeface="Calibri" panose="020F0502020204030204" pitchFamily="34" charset="0"/>
                <a:cs typeface="Calibri" panose="020F0502020204030204" pitchFamily="34" charset="0"/>
              </a:rPr>
              <a:t>GPU Mining</a:t>
            </a:r>
            <a:endParaRPr lang="zh-CN" alt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D7423A4A-A507-4989-B569-6E0221454DB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92559" r="10850" b="127"/>
          <a:stretch/>
        </p:blipFill>
        <p:spPr>
          <a:xfrm>
            <a:off x="5569503" y="5182959"/>
            <a:ext cx="5603893" cy="213361"/>
          </a:xfrm>
          <a:prstGeom prst="rect">
            <a:avLst/>
          </a:prstGeom>
          <a:ln>
            <a:solidFill>
              <a:schemeClr val="tx1"/>
            </a:solidFill>
            <a:prstDash val="solid"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62E1157-94AD-45B0-BE73-AA42225FD9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60780" y="2367159"/>
            <a:ext cx="3621338" cy="269466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73285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形 9">
            <a:extLst>
              <a:ext uri="{FF2B5EF4-FFF2-40B4-BE49-F238E27FC236}">
                <a16:creationId xmlns:a16="http://schemas.microsoft.com/office/drawing/2014/main" id="{E848EE01-0577-45F8-9799-265D06DE25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17544" y="1388424"/>
            <a:ext cx="1235421" cy="1235421"/>
          </a:xfrm>
          <a:prstGeom prst="rect">
            <a:avLst/>
          </a:prstGeom>
        </p:spPr>
      </p:pic>
      <p:pic>
        <p:nvPicPr>
          <p:cNvPr id="7" name="图形 6">
            <a:extLst>
              <a:ext uri="{FF2B5EF4-FFF2-40B4-BE49-F238E27FC236}">
                <a16:creationId xmlns:a16="http://schemas.microsoft.com/office/drawing/2014/main" id="{F59FA5F7-844A-4CA1-BC56-4B6A6273AC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115248" y="2623845"/>
            <a:ext cx="1084074" cy="1084074"/>
          </a:xfrm>
          <a:prstGeom prst="rect">
            <a:avLst/>
          </a:prstGeom>
        </p:spPr>
      </p:pic>
      <p:pic>
        <p:nvPicPr>
          <p:cNvPr id="5" name="图形 4">
            <a:extLst>
              <a:ext uri="{FF2B5EF4-FFF2-40B4-BE49-F238E27FC236}">
                <a16:creationId xmlns:a16="http://schemas.microsoft.com/office/drawing/2014/main" id="{F52B8398-3242-4FD9-B814-479DD04DB5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028622" y="4718008"/>
            <a:ext cx="1185346" cy="116945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67530D87-3499-4203-8A6E-9174F89CA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Existing Cryptojacking Defenses</a:t>
            </a:r>
            <a:endParaRPr lang="zh-CN" altLang="en-US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C3B92FB9-00A5-40BE-8F33-2E0DD23A1057}"/>
              </a:ext>
            </a:extLst>
          </p:cNvPr>
          <p:cNvSpPr txBox="1"/>
          <p:nvPr/>
        </p:nvSpPr>
        <p:spPr>
          <a:xfrm>
            <a:off x="838200" y="2989764"/>
            <a:ext cx="72237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Network flow monitoring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B3FE1F99-91DF-419A-BE2A-FEF637FB7E6D}"/>
              </a:ext>
            </a:extLst>
          </p:cNvPr>
          <p:cNvSpPr txBox="1"/>
          <p:nvPr/>
        </p:nvSpPr>
        <p:spPr>
          <a:xfrm>
            <a:off x="1363980" y="2387252"/>
            <a:ext cx="30022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>
                <a:solidFill>
                  <a:srgbClr val="FF29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 Scalable [1]</a:t>
            </a:r>
            <a:endParaRPr lang="zh-CN" altLang="en-US" sz="2800" dirty="0">
              <a:solidFill>
                <a:srgbClr val="FF292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8FC8DACA-D8DB-4C01-A103-5FEFA2F176FD}"/>
              </a:ext>
            </a:extLst>
          </p:cNvPr>
          <p:cNvSpPr txBox="1"/>
          <p:nvPr/>
        </p:nvSpPr>
        <p:spPr>
          <a:xfrm>
            <a:off x="838200" y="4194788"/>
            <a:ext cx="10515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Runtime-based detection: CPU usage, RAM usage, system calls, etc.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C35D4A2E-D762-49D1-A0DB-4D655BA9609D}"/>
              </a:ext>
            </a:extLst>
          </p:cNvPr>
          <p:cNvSpPr txBox="1"/>
          <p:nvPr/>
        </p:nvSpPr>
        <p:spPr>
          <a:xfrm>
            <a:off x="1363980" y="4797301"/>
            <a:ext cx="838962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>
                <a:solidFill>
                  <a:srgbClr val="FF29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 applicable to GPUs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>
                <a:solidFill>
                  <a:srgbClr val="FF29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Compromised through system vulnerabilities [3]</a:t>
            </a:r>
            <a:endParaRPr lang="zh-CN" altLang="en-US" sz="2800" dirty="0">
              <a:solidFill>
                <a:srgbClr val="FF292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362A201F-24DE-464C-9884-EF4E108A204F}"/>
              </a:ext>
            </a:extLst>
          </p:cNvPr>
          <p:cNvSpPr txBox="1"/>
          <p:nvPr/>
        </p:nvSpPr>
        <p:spPr>
          <a:xfrm>
            <a:off x="1363980" y="3592276"/>
            <a:ext cx="10515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>
                <a:solidFill>
                  <a:srgbClr val="FF29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Prone to proxies and encrypted communication [2]</a:t>
            </a:r>
            <a:endParaRPr lang="zh-CN" altLang="en-US" sz="2800" dirty="0">
              <a:solidFill>
                <a:srgbClr val="FF292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5C3F3752-21FD-4434-A51B-2D1B5C7EE37C}"/>
              </a:ext>
            </a:extLst>
          </p:cNvPr>
          <p:cNvSpPr txBox="1"/>
          <p:nvPr/>
        </p:nvSpPr>
        <p:spPr>
          <a:xfrm>
            <a:off x="838200" y="1784740"/>
            <a:ext cx="72237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Maintain a blacklist of malicious sites</a:t>
            </a: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E661E7B0-EDEB-48DC-A265-7D2A9222D945}"/>
              </a:ext>
            </a:extLst>
          </p:cNvPr>
          <p:cNvSpPr/>
          <p:nvPr/>
        </p:nvSpPr>
        <p:spPr>
          <a:xfrm>
            <a:off x="0" y="2491740"/>
            <a:ext cx="12192000" cy="2461260"/>
          </a:xfrm>
          <a:prstGeom prst="rect">
            <a:avLst/>
          </a:prstGeom>
          <a:solidFill>
            <a:srgbClr val="0629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27F1177F-6A17-4918-8089-2259199656B6}"/>
              </a:ext>
            </a:extLst>
          </p:cNvPr>
          <p:cNvSpPr txBox="1"/>
          <p:nvPr/>
        </p:nvSpPr>
        <p:spPr>
          <a:xfrm>
            <a:off x="1579245" y="2555219"/>
            <a:ext cx="90335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 we design a GPU cryptojacking defense that realizes –</a:t>
            </a: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4CFF57E0-F0FD-486B-9E79-123F36787A8C}"/>
              </a:ext>
            </a:extLst>
          </p:cNvPr>
          <p:cNvSpPr txBox="1"/>
          <p:nvPr/>
        </p:nvSpPr>
        <p:spPr>
          <a:xfrm>
            <a:off x="1034817" y="3229843"/>
            <a:ext cx="10515600" cy="578882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a) </a:t>
            </a:r>
            <a:r>
              <a:rPr lang="en-US" altLang="zh-CN" sz="2800" b="1" i="1" dirty="0">
                <a:solidFill>
                  <a:srgbClr val="F67C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Scalability</a:t>
            </a:r>
            <a:r>
              <a:rPr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 to unseen cryptojacking </a:t>
            </a:r>
            <a:r>
              <a:rPr lang="en-US" altLang="zh-CN" sz="2800" b="1" dirty="0">
                <a:solidFill>
                  <a:srgbClr val="F67C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malware</a:t>
            </a:r>
            <a:r>
              <a:rPr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 across </a:t>
            </a:r>
            <a:r>
              <a:rPr lang="en-US" altLang="zh-CN" sz="2800" b="1" dirty="0">
                <a:solidFill>
                  <a:srgbClr val="F67C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different</a:t>
            </a:r>
            <a:r>
              <a:rPr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b="1" dirty="0">
                <a:solidFill>
                  <a:srgbClr val="F67C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GPUs,</a:t>
            </a:r>
            <a:endParaRPr lang="en-US" altLang="zh-CN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FE207F5D-A981-4ACB-B5D7-6A7ACD3879C9}"/>
              </a:ext>
            </a:extLst>
          </p:cNvPr>
          <p:cNvSpPr txBox="1"/>
          <p:nvPr/>
        </p:nvSpPr>
        <p:spPr>
          <a:xfrm>
            <a:off x="1804948" y="3973409"/>
            <a:ext cx="8503544" cy="578882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b) </a:t>
            </a:r>
            <a:r>
              <a:rPr lang="en-US" altLang="zh-CN" sz="2800" b="1" i="1" dirty="0">
                <a:solidFill>
                  <a:srgbClr val="F67C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Resilience</a:t>
            </a:r>
            <a:r>
              <a:rPr lang="en-US" altLang="zh-C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to attacks from </a:t>
            </a:r>
            <a:r>
              <a:rPr lang="en-US" altLang="zh-CN" sz="2800" b="1" dirty="0">
                <a:solidFill>
                  <a:srgbClr val="F67C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powerful</a:t>
            </a:r>
            <a:r>
              <a:rPr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b="1" dirty="0">
                <a:solidFill>
                  <a:srgbClr val="F67C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remote</a:t>
            </a:r>
            <a:r>
              <a:rPr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b="1" dirty="0">
                <a:solidFill>
                  <a:srgbClr val="F67C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attackers.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EABCE3CA-7F68-4B22-9D5A-C909EC9F9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C2CE4-A3F8-4AB3-815A-D8B5B0CC2EA7}" type="slidenum">
              <a:rPr lang="zh-CN" altLang="en-US" smtClean="0"/>
              <a:t>5</a:t>
            </a:fld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E9F7A2F0-6139-4F2A-89FB-45067290637D}"/>
              </a:ext>
            </a:extLst>
          </p:cNvPr>
          <p:cNvSpPr txBox="1"/>
          <p:nvPr/>
        </p:nvSpPr>
        <p:spPr>
          <a:xfrm>
            <a:off x="838200" y="6064964"/>
            <a:ext cx="1007989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[1] Paint it black: Evaluating the effectiveness of malware blacklists. </a:t>
            </a:r>
            <a:r>
              <a:rPr lang="en-US" altLang="zh-CN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Kührer</a:t>
            </a: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 (RAID’ 14)</a:t>
            </a:r>
          </a:p>
          <a:p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[2] MINOS: A lightweight real-time cryptojacking detection system. Naseem et al. (NDSS’ 21)</a:t>
            </a:r>
          </a:p>
          <a:p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[3] Obfuscation revealed: Leveraging electromagnetic signals for obfuscated malware classification. Pham et al. (ACSAC’ 21) 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4767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6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mph" presetSubtype="0" grpId="2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7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mph" presetSubtype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9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0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mph" presetSubtype="0" grpId="2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3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mph" presetSubtype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5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6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mph" presetSubtype="0" grpId="1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0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1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mph" presetSubtype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3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4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mph" presetSubtype="0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7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mph" presetSubtype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9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0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3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mph" presetSubtype="0" grpId="3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0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1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mph" presetSubtype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3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4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mph" presetSubtype="0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6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7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mph" presetSubtype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9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0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9" presetClass="emph" presetSubtype="0" grpId="1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4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5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9" presetClass="emph" presetSubtype="0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7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8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9" presetClass="emph" presetSubtype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0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81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84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9" presetClass="emph" presetSubtype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6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87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9" presetClass="emph" presetSubtype="0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5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9" presetClass="emph" presetSubtype="0" grpId="2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7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8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1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4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9" presetClass="emph" presetSubtype="0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4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9" presetClass="emph" presetSubtype="0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7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20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9" presetClass="emph" presetSubtype="0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23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9" presetClass="emph" presetSubtype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5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26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2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2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5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9" presetClass="emph" presetSubtype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7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8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indefinite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41" dur="indefinite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indefinite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44" dur="indefinite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159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8" grpId="1"/>
      <p:bldP spid="8" grpId="2"/>
      <p:bldP spid="8" grpId="3"/>
      <p:bldP spid="8" grpId="4"/>
      <p:bldP spid="11" grpId="0"/>
      <p:bldP spid="11" grpId="1"/>
      <p:bldP spid="11" grpId="2"/>
      <p:bldP spid="12" grpId="0"/>
      <p:bldP spid="12" grpId="1"/>
      <p:bldP spid="12" grpId="2"/>
      <p:bldP spid="12" grpId="3"/>
      <p:bldP spid="12" grpId="4"/>
      <p:bldP spid="15" grpId="0" build="allAtOnce"/>
      <p:bldP spid="17" grpId="0"/>
      <p:bldP spid="17" grpId="1"/>
      <p:bldP spid="17" grpId="2"/>
      <p:bldP spid="20" grpId="0"/>
      <p:bldP spid="20" grpId="1"/>
      <p:bldP spid="20" grpId="2"/>
      <p:bldP spid="20" grpId="3"/>
      <p:bldP spid="20" grpId="4"/>
      <p:bldP spid="31" grpId="0" animBg="1"/>
      <p:bldP spid="33" grpId="0"/>
      <p:bldP spid="37" grpId="0" animBg="1"/>
      <p:bldP spid="38" grpId="0" animBg="1"/>
      <p:bldP spid="4" grpId="0"/>
      <p:bldP spid="4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8FE103D7-84A3-492D-A51D-7AD7D033AB56}"/>
              </a:ext>
            </a:extLst>
          </p:cNvPr>
          <p:cNvCxnSpPr>
            <a:cxnSpLocks/>
          </p:cNvCxnSpPr>
          <p:nvPr/>
        </p:nvCxnSpPr>
        <p:spPr>
          <a:xfrm flipV="1">
            <a:off x="4948823" y="5394244"/>
            <a:ext cx="1321333" cy="329307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1E1C3B0E-480C-40A2-9A23-BAE8372F8A45}"/>
              </a:ext>
            </a:extLst>
          </p:cNvPr>
          <p:cNvCxnSpPr>
            <a:cxnSpLocks/>
          </p:cNvCxnSpPr>
          <p:nvPr/>
        </p:nvCxnSpPr>
        <p:spPr>
          <a:xfrm flipH="1" flipV="1">
            <a:off x="6372988" y="5425248"/>
            <a:ext cx="1302758" cy="21187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图形 63">
            <a:extLst>
              <a:ext uri="{FF2B5EF4-FFF2-40B4-BE49-F238E27FC236}">
                <a16:creationId xmlns:a16="http://schemas.microsoft.com/office/drawing/2014/main" id="{A16729F9-B507-4D5B-83A3-71131F09BD0F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21381" y="4092201"/>
            <a:ext cx="1746000" cy="174600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A6971BCB-722D-4B10-993D-3A4C5DFF3E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i="1" dirty="0" err="1"/>
              <a:t>MagTracer</a:t>
            </a:r>
            <a:r>
              <a:rPr lang="en-US" altLang="zh-CN" dirty="0"/>
              <a:t>: Our Solution</a:t>
            </a:r>
            <a:endParaRPr lang="zh-CN" altLang="en-US" i="1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AE48C06-23B6-4471-B76C-8A586A602B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37372"/>
            <a:ext cx="10515600" cy="4351338"/>
          </a:xfrm>
        </p:spPr>
        <p:txBody>
          <a:bodyPr/>
          <a:lstStyle/>
          <a:p>
            <a:r>
              <a:rPr lang="en-US" altLang="zh-CN" dirty="0"/>
              <a:t>A novel Magnetic Leakage-based GPU Cryptojacking Detection</a:t>
            </a:r>
            <a:endParaRPr lang="zh-CN" altLang="en-US" dirty="0"/>
          </a:p>
        </p:txBody>
      </p:sp>
      <p:grpSp>
        <p:nvGrpSpPr>
          <p:cNvPr id="4" name="左弧线">
            <a:extLst>
              <a:ext uri="{FF2B5EF4-FFF2-40B4-BE49-F238E27FC236}">
                <a16:creationId xmlns:a16="http://schemas.microsoft.com/office/drawing/2014/main" id="{F4F8C2AB-3DD1-469D-8F1D-F74559732593}"/>
              </a:ext>
            </a:extLst>
          </p:cNvPr>
          <p:cNvGrpSpPr/>
          <p:nvPr/>
        </p:nvGrpSpPr>
        <p:grpSpPr>
          <a:xfrm>
            <a:off x="5116446" y="4287412"/>
            <a:ext cx="1430900" cy="1436681"/>
            <a:chOff x="-463392" y="1309247"/>
            <a:chExt cx="720000" cy="720000"/>
          </a:xfrm>
        </p:grpSpPr>
        <p:sp>
          <p:nvSpPr>
            <p:cNvPr id="5" name="弧形 4">
              <a:extLst>
                <a:ext uri="{FF2B5EF4-FFF2-40B4-BE49-F238E27FC236}">
                  <a16:creationId xmlns:a16="http://schemas.microsoft.com/office/drawing/2014/main" id="{4325F61B-AA31-4D12-AF0B-086B89F73BEF}"/>
                </a:ext>
              </a:extLst>
            </p:cNvPr>
            <p:cNvSpPr/>
            <p:nvPr/>
          </p:nvSpPr>
          <p:spPr>
            <a:xfrm rot="13500000">
              <a:off x="-355392" y="1417247"/>
              <a:ext cx="504000" cy="504000"/>
            </a:xfrm>
            <a:prstGeom prst="arc">
              <a:avLst/>
            </a:prstGeom>
            <a:ln w="38100">
              <a:solidFill>
                <a:srgbClr val="02315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弧形 5">
              <a:extLst>
                <a:ext uri="{FF2B5EF4-FFF2-40B4-BE49-F238E27FC236}">
                  <a16:creationId xmlns:a16="http://schemas.microsoft.com/office/drawing/2014/main" id="{CD24A147-1DF2-4454-AEB4-692E4C10902A}"/>
                </a:ext>
              </a:extLst>
            </p:cNvPr>
            <p:cNvSpPr/>
            <p:nvPr/>
          </p:nvSpPr>
          <p:spPr>
            <a:xfrm rot="13500000">
              <a:off x="-463392" y="1309247"/>
              <a:ext cx="720000" cy="720000"/>
            </a:xfrm>
            <a:prstGeom prst="arc">
              <a:avLst/>
            </a:prstGeom>
            <a:ln w="38100">
              <a:solidFill>
                <a:srgbClr val="02315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文本框 9">
            <a:extLst>
              <a:ext uri="{FF2B5EF4-FFF2-40B4-BE49-F238E27FC236}">
                <a16:creationId xmlns:a16="http://schemas.microsoft.com/office/drawing/2014/main" id="{B950E2CE-B31D-451D-860D-051F85B5C33B}"/>
              </a:ext>
            </a:extLst>
          </p:cNvPr>
          <p:cNvSpPr txBox="1"/>
          <p:nvPr/>
        </p:nvSpPr>
        <p:spPr>
          <a:xfrm>
            <a:off x="5122206" y="5846544"/>
            <a:ext cx="29456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Victim’s</a:t>
            </a:r>
          </a:p>
          <a:p>
            <a:pPr algn="ctr"/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GPU Machine</a:t>
            </a:r>
          </a:p>
        </p:txBody>
      </p:sp>
      <p:grpSp>
        <p:nvGrpSpPr>
          <p:cNvPr id="52" name="组合 51">
            <a:extLst>
              <a:ext uri="{FF2B5EF4-FFF2-40B4-BE49-F238E27FC236}">
                <a16:creationId xmlns:a16="http://schemas.microsoft.com/office/drawing/2014/main" id="{3A266277-DEFA-4F45-B9FF-95611CE2526B}"/>
              </a:ext>
            </a:extLst>
          </p:cNvPr>
          <p:cNvGrpSpPr/>
          <p:nvPr/>
        </p:nvGrpSpPr>
        <p:grpSpPr>
          <a:xfrm>
            <a:off x="1745651" y="2626840"/>
            <a:ext cx="3094918" cy="3651055"/>
            <a:chOff x="1745651" y="2626840"/>
            <a:chExt cx="3094918" cy="3651055"/>
          </a:xfrm>
        </p:grpSpPr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A50D1DA3-B055-4AFF-9BE9-F8DB856E937D}"/>
                </a:ext>
              </a:extLst>
            </p:cNvPr>
            <p:cNvSpPr txBox="1"/>
            <p:nvPr/>
          </p:nvSpPr>
          <p:spPr>
            <a:xfrm>
              <a:off x="1745651" y="3456804"/>
              <a:ext cx="1182152" cy="6680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b="1" dirty="0">
                  <a:solidFill>
                    <a:srgbClr val="FF292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Remote</a:t>
              </a:r>
            </a:p>
            <a:p>
              <a:pPr algn="ctr"/>
              <a:r>
                <a:rPr lang="en-US" altLang="zh-CN" b="1" dirty="0">
                  <a:solidFill>
                    <a:srgbClr val="FF292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Attacker</a:t>
              </a:r>
              <a:endParaRPr lang="zh-CN" altLang="en-US" b="1" dirty="0">
                <a:solidFill>
                  <a:srgbClr val="FF292A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箭头: 圆角右 11">
              <a:extLst>
                <a:ext uri="{FF2B5EF4-FFF2-40B4-BE49-F238E27FC236}">
                  <a16:creationId xmlns:a16="http://schemas.microsoft.com/office/drawing/2014/main" id="{2881CAC5-B7CD-48AC-B1C9-3BA4338762DD}"/>
                </a:ext>
              </a:extLst>
            </p:cNvPr>
            <p:cNvSpPr/>
            <p:nvPr/>
          </p:nvSpPr>
          <p:spPr>
            <a:xfrm flipV="1">
              <a:off x="2243754" y="4124839"/>
              <a:ext cx="2367656" cy="1175797"/>
            </a:xfrm>
            <a:prstGeom prst="bentArrow">
              <a:avLst>
                <a:gd name="adj1" fmla="val 19001"/>
                <a:gd name="adj2" fmla="val 19535"/>
                <a:gd name="adj3" fmla="val 25414"/>
                <a:gd name="adj4" fmla="val 21802"/>
              </a:avLst>
            </a:prstGeom>
            <a:solidFill>
              <a:srgbClr val="FF292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C00000"/>
                </a:solidFill>
              </a:endParaRPr>
            </a:p>
          </p:txBody>
        </p:sp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85C20E3A-FD8F-4EE1-99D1-6EA4B3D9AD3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94951" y="2626840"/>
              <a:ext cx="883552" cy="883552"/>
            </a:xfrm>
            <a:prstGeom prst="rect">
              <a:avLst/>
            </a:prstGeom>
          </p:spPr>
        </p:pic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DDC427A0-C2D6-4968-BEB7-6EE89799EDDD}"/>
                </a:ext>
              </a:extLst>
            </p:cNvPr>
            <p:cNvSpPr txBox="1"/>
            <p:nvPr/>
          </p:nvSpPr>
          <p:spPr>
            <a:xfrm>
              <a:off x="1894951" y="5631564"/>
              <a:ext cx="294561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b="1" dirty="0">
                  <a:solidFill>
                    <a:srgbClr val="FF292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Cryptojacking</a:t>
              </a:r>
            </a:p>
            <a:p>
              <a:pPr algn="ctr"/>
              <a:r>
                <a:rPr lang="en-US" altLang="zh-CN" b="1" dirty="0">
                  <a:solidFill>
                    <a:srgbClr val="FF292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Malware</a:t>
              </a:r>
              <a:endParaRPr lang="zh-CN" altLang="en-US" b="1" dirty="0">
                <a:solidFill>
                  <a:srgbClr val="FF292A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5" name="组合 14">
              <a:extLst>
                <a:ext uri="{FF2B5EF4-FFF2-40B4-BE49-F238E27FC236}">
                  <a16:creationId xmlns:a16="http://schemas.microsoft.com/office/drawing/2014/main" id="{2E886F38-C3FC-45BF-8149-E8916DA791FC}"/>
                </a:ext>
              </a:extLst>
            </p:cNvPr>
            <p:cNvGrpSpPr/>
            <p:nvPr/>
          </p:nvGrpSpPr>
          <p:grpSpPr>
            <a:xfrm>
              <a:off x="2721436" y="4490206"/>
              <a:ext cx="1265929" cy="1210428"/>
              <a:chOff x="922219" y="2912269"/>
              <a:chExt cx="878931" cy="933739"/>
            </a:xfrm>
          </p:grpSpPr>
          <p:grpSp>
            <p:nvGrpSpPr>
              <p:cNvPr id="16" name="组合 15">
                <a:extLst>
                  <a:ext uri="{FF2B5EF4-FFF2-40B4-BE49-F238E27FC236}">
                    <a16:creationId xmlns:a16="http://schemas.microsoft.com/office/drawing/2014/main" id="{C3CDC863-910B-44F7-961D-B418C77E3D94}"/>
                  </a:ext>
                </a:extLst>
              </p:cNvPr>
              <p:cNvGrpSpPr/>
              <p:nvPr/>
            </p:nvGrpSpPr>
            <p:grpSpPr>
              <a:xfrm>
                <a:off x="922219" y="2912269"/>
                <a:ext cx="878931" cy="933739"/>
                <a:chOff x="860717" y="3177760"/>
                <a:chExt cx="878931" cy="933739"/>
              </a:xfrm>
            </p:grpSpPr>
            <p:grpSp>
              <p:nvGrpSpPr>
                <p:cNvPr id="20" name="组合 19">
                  <a:extLst>
                    <a:ext uri="{FF2B5EF4-FFF2-40B4-BE49-F238E27FC236}">
                      <a16:creationId xmlns:a16="http://schemas.microsoft.com/office/drawing/2014/main" id="{67F9C8E2-7018-40B5-BA8D-0E30B1224979}"/>
                    </a:ext>
                  </a:extLst>
                </p:cNvPr>
                <p:cNvGrpSpPr/>
                <p:nvPr/>
              </p:nvGrpSpPr>
              <p:grpSpPr>
                <a:xfrm>
                  <a:off x="860717" y="3177760"/>
                  <a:ext cx="878931" cy="933739"/>
                  <a:chOff x="1164544" y="5038525"/>
                  <a:chExt cx="878931" cy="933739"/>
                </a:xfrm>
              </p:grpSpPr>
              <p:sp>
                <p:nvSpPr>
                  <p:cNvPr id="22" name="任意多边形: 形状 21">
                    <a:extLst>
                      <a:ext uri="{FF2B5EF4-FFF2-40B4-BE49-F238E27FC236}">
                        <a16:creationId xmlns:a16="http://schemas.microsoft.com/office/drawing/2014/main" id="{E73444AC-279F-43CE-A98F-29C1A667F17D}"/>
                      </a:ext>
                    </a:extLst>
                  </p:cNvPr>
                  <p:cNvSpPr/>
                  <p:nvPr/>
                </p:nvSpPr>
                <p:spPr>
                  <a:xfrm>
                    <a:off x="1341120" y="5128260"/>
                    <a:ext cx="525780" cy="720090"/>
                  </a:xfrm>
                  <a:custGeom>
                    <a:avLst/>
                    <a:gdLst>
                      <a:gd name="connsiteX0" fmla="*/ 0 w 525780"/>
                      <a:gd name="connsiteY0" fmla="*/ 0 h 720090"/>
                      <a:gd name="connsiteX1" fmla="*/ 11430 w 525780"/>
                      <a:gd name="connsiteY1" fmla="*/ 720090 h 720090"/>
                      <a:gd name="connsiteX2" fmla="*/ 510540 w 525780"/>
                      <a:gd name="connsiteY2" fmla="*/ 720090 h 720090"/>
                      <a:gd name="connsiteX3" fmla="*/ 525780 w 525780"/>
                      <a:gd name="connsiteY3" fmla="*/ 198120 h 720090"/>
                      <a:gd name="connsiteX4" fmla="*/ 312420 w 525780"/>
                      <a:gd name="connsiteY4" fmla="*/ 0 h 7200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25780" h="720090">
                        <a:moveTo>
                          <a:pt x="0" y="0"/>
                        </a:moveTo>
                        <a:lnTo>
                          <a:pt x="11430" y="720090"/>
                        </a:lnTo>
                        <a:lnTo>
                          <a:pt x="510540" y="720090"/>
                        </a:lnTo>
                        <a:lnTo>
                          <a:pt x="525780" y="198120"/>
                        </a:lnTo>
                        <a:lnTo>
                          <a:pt x="312420" y="0"/>
                        </a:lnTo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/>
                  </a:p>
                </p:txBody>
              </p:sp>
              <p:pic>
                <p:nvPicPr>
                  <p:cNvPr id="23" name="图形 22" descr="纸张">
                    <a:extLst>
                      <a:ext uri="{FF2B5EF4-FFF2-40B4-BE49-F238E27FC236}">
                        <a16:creationId xmlns:a16="http://schemas.microsoft.com/office/drawing/2014/main" id="{DD0B9FA5-7018-4599-97C7-2246B8B668D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lum bright="-5000" contrast="-10000"/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r:embed="rId7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164544" y="5038525"/>
                    <a:ext cx="878931" cy="933739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21" name="图形 20">
                  <a:extLst>
                    <a:ext uri="{FF2B5EF4-FFF2-40B4-BE49-F238E27FC236}">
                      <a16:creationId xmlns:a16="http://schemas.microsoft.com/office/drawing/2014/main" id="{72AAA3D9-CBC8-42E3-AF29-E3B74E5D9A1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lum bright="-5000" contrast="-10000"/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93373" y="3416792"/>
                  <a:ext cx="355184" cy="543413"/>
                </a:xfrm>
                <a:prstGeom prst="rect">
                  <a:avLst/>
                </a:prstGeom>
              </p:spPr>
            </p:pic>
          </p:grpSp>
          <p:pic>
            <p:nvPicPr>
              <p:cNvPr id="17" name="图形 16">
                <a:extLst>
                  <a:ext uri="{FF2B5EF4-FFF2-40B4-BE49-F238E27FC236}">
                    <a16:creationId xmlns:a16="http://schemas.microsoft.com/office/drawing/2014/main" id="{92C7DE6C-0005-4625-B8D1-4ABE54D54C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lum bright="-5000" contrast="-10000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1313040" y="3288890"/>
                <a:ext cx="86765" cy="107561"/>
              </a:xfrm>
              <a:prstGeom prst="rect">
                <a:avLst/>
              </a:prstGeom>
            </p:spPr>
          </p:pic>
          <p:pic>
            <p:nvPicPr>
              <p:cNvPr id="18" name="图形 17">
                <a:extLst>
                  <a:ext uri="{FF2B5EF4-FFF2-40B4-BE49-F238E27FC236}">
                    <a16:creationId xmlns:a16="http://schemas.microsoft.com/office/drawing/2014/main" id="{79C8A2F3-7070-4F78-8C00-0E77D54F4F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lum bright="-5000" contrast="-10000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 rot="1515789">
                <a:off x="1387705" y="3397440"/>
                <a:ext cx="73837" cy="91535"/>
              </a:xfrm>
              <a:prstGeom prst="rect">
                <a:avLst/>
              </a:prstGeom>
            </p:spPr>
          </p:pic>
          <p:pic>
            <p:nvPicPr>
              <p:cNvPr id="19" name="图形 18">
                <a:extLst>
                  <a:ext uri="{FF2B5EF4-FFF2-40B4-BE49-F238E27FC236}">
                    <a16:creationId xmlns:a16="http://schemas.microsoft.com/office/drawing/2014/main" id="{EABC2D51-A749-4B0A-9DBB-A3F40A7A10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lum bright="-5000" contrast="-10000"/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 rot="16964222">
                <a:off x="1241790" y="3387589"/>
                <a:ext cx="75243" cy="89953"/>
              </a:xfrm>
              <a:prstGeom prst="rect">
                <a:avLst/>
              </a:prstGeom>
            </p:spPr>
          </p:pic>
        </p:grpSp>
      </p:grpSp>
      <p:grpSp>
        <p:nvGrpSpPr>
          <p:cNvPr id="65" name="组合 64">
            <a:extLst>
              <a:ext uri="{FF2B5EF4-FFF2-40B4-BE49-F238E27FC236}">
                <a16:creationId xmlns:a16="http://schemas.microsoft.com/office/drawing/2014/main" id="{928F2072-3E12-4C5E-88F8-255CFA1EC719}"/>
              </a:ext>
            </a:extLst>
          </p:cNvPr>
          <p:cNvGrpSpPr/>
          <p:nvPr/>
        </p:nvGrpSpPr>
        <p:grpSpPr>
          <a:xfrm>
            <a:off x="6369945" y="4256526"/>
            <a:ext cx="2760181" cy="1436681"/>
            <a:chOff x="6369945" y="4256526"/>
            <a:chExt cx="2760181" cy="1436681"/>
          </a:xfrm>
        </p:grpSpPr>
        <p:grpSp>
          <p:nvGrpSpPr>
            <p:cNvPr id="24" name="右弧线">
              <a:extLst>
                <a:ext uri="{FF2B5EF4-FFF2-40B4-BE49-F238E27FC236}">
                  <a16:creationId xmlns:a16="http://schemas.microsoft.com/office/drawing/2014/main" id="{B438623B-B45D-43C4-8FCD-29D0A6A9EC9C}"/>
                </a:ext>
              </a:extLst>
            </p:cNvPr>
            <p:cNvGrpSpPr/>
            <p:nvPr/>
          </p:nvGrpSpPr>
          <p:grpSpPr>
            <a:xfrm flipH="1">
              <a:off x="6369945" y="4256526"/>
              <a:ext cx="1430900" cy="1436681"/>
              <a:chOff x="-463392" y="1309247"/>
              <a:chExt cx="720000" cy="720000"/>
            </a:xfrm>
          </p:grpSpPr>
          <p:sp>
            <p:nvSpPr>
              <p:cNvPr id="25" name="弧形 24">
                <a:extLst>
                  <a:ext uri="{FF2B5EF4-FFF2-40B4-BE49-F238E27FC236}">
                    <a16:creationId xmlns:a16="http://schemas.microsoft.com/office/drawing/2014/main" id="{D7A747AB-9E80-41FB-9CD3-24CC21E3D1DC}"/>
                  </a:ext>
                </a:extLst>
              </p:cNvPr>
              <p:cNvSpPr/>
              <p:nvPr/>
            </p:nvSpPr>
            <p:spPr>
              <a:xfrm rot="13500000">
                <a:off x="-355392" y="1417247"/>
                <a:ext cx="504000" cy="504000"/>
              </a:xfrm>
              <a:prstGeom prst="arc">
                <a:avLst/>
              </a:prstGeom>
              <a:ln w="38100">
                <a:solidFill>
                  <a:srgbClr val="02315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" name="弧形 25">
                <a:extLst>
                  <a:ext uri="{FF2B5EF4-FFF2-40B4-BE49-F238E27FC236}">
                    <a16:creationId xmlns:a16="http://schemas.microsoft.com/office/drawing/2014/main" id="{A46C4684-1CA5-4422-89ED-B04BB7C2DA06}"/>
                  </a:ext>
                </a:extLst>
              </p:cNvPr>
              <p:cNvSpPr/>
              <p:nvPr/>
            </p:nvSpPr>
            <p:spPr>
              <a:xfrm rot="13500000">
                <a:off x="-463392" y="1309247"/>
                <a:ext cx="720000" cy="720000"/>
              </a:xfrm>
              <a:prstGeom prst="arc">
                <a:avLst/>
              </a:prstGeom>
              <a:ln w="38100">
                <a:solidFill>
                  <a:srgbClr val="02315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90EE607B-50A1-4684-8ABB-5373D6197DCB}"/>
                </a:ext>
              </a:extLst>
            </p:cNvPr>
            <p:cNvSpPr/>
            <p:nvPr/>
          </p:nvSpPr>
          <p:spPr>
            <a:xfrm>
              <a:off x="7728276" y="4621374"/>
              <a:ext cx="140185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b="1" dirty="0">
                  <a:solidFill>
                    <a:srgbClr val="02315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Magnetic</a:t>
              </a:r>
            </a:p>
            <a:p>
              <a:pPr algn="ctr"/>
              <a:r>
                <a:rPr lang="en-US" altLang="zh-CN" b="1" dirty="0">
                  <a:solidFill>
                    <a:srgbClr val="02315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Emanation</a:t>
              </a:r>
              <a:endParaRPr lang="zh-CN" altLang="en-US" dirty="0">
                <a:solidFill>
                  <a:srgbClr val="023159"/>
                </a:solidFill>
              </a:endParaRPr>
            </a:p>
          </p:txBody>
        </p:sp>
      </p:grpSp>
      <p:sp>
        <p:nvSpPr>
          <p:cNvPr id="28" name="箭头: 右 27">
            <a:extLst>
              <a:ext uri="{FF2B5EF4-FFF2-40B4-BE49-F238E27FC236}">
                <a16:creationId xmlns:a16="http://schemas.microsoft.com/office/drawing/2014/main" id="{7A3BC344-053C-4DCA-A4A1-CEC5F47A785D}"/>
              </a:ext>
            </a:extLst>
          </p:cNvPr>
          <p:cNvSpPr/>
          <p:nvPr/>
        </p:nvSpPr>
        <p:spPr>
          <a:xfrm>
            <a:off x="5150705" y="2538259"/>
            <a:ext cx="420612" cy="591874"/>
          </a:xfrm>
          <a:prstGeom prst="rightArrow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id="{0F61AD62-63D0-4C5E-8326-0290551B817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18391" y="2546557"/>
            <a:ext cx="844959" cy="57527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id="{527EF73A-FFC7-4DCE-B0D0-2570174235EC}"/>
              </a:ext>
            </a:extLst>
          </p:cNvPr>
          <p:cNvGrpSpPr/>
          <p:nvPr/>
        </p:nvGrpSpPr>
        <p:grpSpPr>
          <a:xfrm>
            <a:off x="5633919" y="2547526"/>
            <a:ext cx="846000" cy="600554"/>
            <a:chOff x="3751178" y="862622"/>
            <a:chExt cx="988272" cy="600554"/>
          </a:xfrm>
        </p:grpSpPr>
        <p:grpSp>
          <p:nvGrpSpPr>
            <p:cNvPr id="34" name="组合 33">
              <a:extLst>
                <a:ext uri="{FF2B5EF4-FFF2-40B4-BE49-F238E27FC236}">
                  <a16:creationId xmlns:a16="http://schemas.microsoft.com/office/drawing/2014/main" id="{72A0326B-0D47-4AE1-B943-8DA94F31A140}"/>
                </a:ext>
              </a:extLst>
            </p:cNvPr>
            <p:cNvGrpSpPr/>
            <p:nvPr/>
          </p:nvGrpSpPr>
          <p:grpSpPr>
            <a:xfrm>
              <a:off x="3751178" y="862622"/>
              <a:ext cx="988272" cy="600554"/>
              <a:chOff x="8398019" y="1113005"/>
              <a:chExt cx="1187501" cy="649222"/>
            </a:xfrm>
          </p:grpSpPr>
          <p:sp>
            <p:nvSpPr>
              <p:cNvPr id="36" name="矩形 35">
                <a:extLst>
                  <a:ext uri="{FF2B5EF4-FFF2-40B4-BE49-F238E27FC236}">
                    <a16:creationId xmlns:a16="http://schemas.microsoft.com/office/drawing/2014/main" id="{13BB9BD6-9EE1-4C31-9E0E-39F0FF560233}"/>
                  </a:ext>
                </a:extLst>
              </p:cNvPr>
              <p:cNvSpPr/>
              <p:nvPr/>
            </p:nvSpPr>
            <p:spPr>
              <a:xfrm>
                <a:off x="8398019" y="1113006"/>
                <a:ext cx="1187499" cy="64400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7" name="任意多边形: 形状 36">
                <a:extLst>
                  <a:ext uri="{FF2B5EF4-FFF2-40B4-BE49-F238E27FC236}">
                    <a16:creationId xmlns:a16="http://schemas.microsoft.com/office/drawing/2014/main" id="{D9C66E9F-668F-483C-9F56-C98D09966F07}"/>
                  </a:ext>
                </a:extLst>
              </p:cNvPr>
              <p:cNvSpPr/>
              <p:nvPr/>
            </p:nvSpPr>
            <p:spPr>
              <a:xfrm>
                <a:off x="8404003" y="1152335"/>
                <a:ext cx="1181517" cy="529353"/>
              </a:xfrm>
              <a:custGeom>
                <a:avLst/>
                <a:gdLst>
                  <a:gd name="connsiteX0" fmla="*/ 0 w 7205729"/>
                  <a:gd name="connsiteY0" fmla="*/ 1118777 h 2295398"/>
                  <a:gd name="connsiteX1" fmla="*/ 463639 w 7205729"/>
                  <a:gd name="connsiteY1" fmla="*/ 30512 h 2295398"/>
                  <a:gd name="connsiteX2" fmla="*/ 837127 w 7205729"/>
                  <a:gd name="connsiteY2" fmla="*/ 2187723 h 2295398"/>
                  <a:gd name="connsiteX3" fmla="*/ 1423115 w 7205729"/>
                  <a:gd name="connsiteY3" fmla="*/ 1608174 h 2295398"/>
                  <a:gd name="connsiteX4" fmla="*/ 2369712 w 7205729"/>
                  <a:gd name="connsiteY4" fmla="*/ 2213481 h 2295398"/>
                  <a:gd name="connsiteX5" fmla="*/ 2846231 w 7205729"/>
                  <a:gd name="connsiteY5" fmla="*/ 693774 h 2295398"/>
                  <a:gd name="connsiteX6" fmla="*/ 3264794 w 7205729"/>
                  <a:gd name="connsiteY6" fmla="*/ 2232799 h 2295398"/>
                  <a:gd name="connsiteX7" fmla="*/ 3844343 w 7205729"/>
                  <a:gd name="connsiteY7" fmla="*/ 2020298 h 2295398"/>
                  <a:gd name="connsiteX8" fmla="*/ 4230710 w 7205729"/>
                  <a:gd name="connsiteY8" fmla="*/ 2245678 h 2295398"/>
                  <a:gd name="connsiteX9" fmla="*/ 4765183 w 7205729"/>
                  <a:gd name="connsiteY9" fmla="*/ 2207042 h 2295398"/>
                  <a:gd name="connsiteX10" fmla="*/ 4913290 w 7205729"/>
                  <a:gd name="connsiteY10" fmla="*/ 2187723 h 2295398"/>
                  <a:gd name="connsiteX11" fmla="*/ 5557234 w 7205729"/>
                  <a:gd name="connsiteY11" fmla="*/ 2174844 h 2295398"/>
                  <a:gd name="connsiteX12" fmla="*/ 5904963 w 7205729"/>
                  <a:gd name="connsiteY12" fmla="*/ 2245678 h 2295398"/>
                  <a:gd name="connsiteX13" fmla="*/ 6065949 w 7205729"/>
                  <a:gd name="connsiteY13" fmla="*/ 2213481 h 2295398"/>
                  <a:gd name="connsiteX14" fmla="*/ 6272011 w 7205729"/>
                  <a:gd name="connsiteY14" fmla="*/ 1891509 h 2295398"/>
                  <a:gd name="connsiteX15" fmla="*/ 6851560 w 7205729"/>
                  <a:gd name="connsiteY15" fmla="*/ 2245678 h 2295398"/>
                  <a:gd name="connsiteX16" fmla="*/ 7018986 w 7205729"/>
                  <a:gd name="connsiteY16" fmla="*/ 2219920 h 2295398"/>
                  <a:gd name="connsiteX17" fmla="*/ 7205729 w 7205729"/>
                  <a:gd name="connsiteY17" fmla="*/ 2181284 h 2295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7205729" h="2295398">
                    <a:moveTo>
                      <a:pt x="0" y="1118777"/>
                    </a:moveTo>
                    <a:cubicBezTo>
                      <a:pt x="162059" y="485565"/>
                      <a:pt x="324118" y="-147646"/>
                      <a:pt x="463639" y="30512"/>
                    </a:cubicBezTo>
                    <a:cubicBezTo>
                      <a:pt x="603160" y="208670"/>
                      <a:pt x="677214" y="1924779"/>
                      <a:pt x="837127" y="2187723"/>
                    </a:cubicBezTo>
                    <a:cubicBezTo>
                      <a:pt x="997040" y="2450667"/>
                      <a:pt x="1167684" y="1603881"/>
                      <a:pt x="1423115" y="1608174"/>
                    </a:cubicBezTo>
                    <a:cubicBezTo>
                      <a:pt x="1678546" y="1612467"/>
                      <a:pt x="2132526" y="2365881"/>
                      <a:pt x="2369712" y="2213481"/>
                    </a:cubicBezTo>
                    <a:cubicBezTo>
                      <a:pt x="2606898" y="2061081"/>
                      <a:pt x="2697051" y="690554"/>
                      <a:pt x="2846231" y="693774"/>
                    </a:cubicBezTo>
                    <a:cubicBezTo>
                      <a:pt x="2995411" y="696994"/>
                      <a:pt x="3098442" y="2011712"/>
                      <a:pt x="3264794" y="2232799"/>
                    </a:cubicBezTo>
                    <a:cubicBezTo>
                      <a:pt x="3431146" y="2453886"/>
                      <a:pt x="3683357" y="2018151"/>
                      <a:pt x="3844343" y="2020298"/>
                    </a:cubicBezTo>
                    <a:cubicBezTo>
                      <a:pt x="4005329" y="2022445"/>
                      <a:pt x="4077237" y="2214554"/>
                      <a:pt x="4230710" y="2245678"/>
                    </a:cubicBezTo>
                    <a:cubicBezTo>
                      <a:pt x="4384183" y="2276802"/>
                      <a:pt x="4651420" y="2216701"/>
                      <a:pt x="4765183" y="2207042"/>
                    </a:cubicBezTo>
                    <a:cubicBezTo>
                      <a:pt x="4878946" y="2197383"/>
                      <a:pt x="4781282" y="2193089"/>
                      <a:pt x="4913290" y="2187723"/>
                    </a:cubicBezTo>
                    <a:cubicBezTo>
                      <a:pt x="5045299" y="2182357"/>
                      <a:pt x="5391955" y="2165185"/>
                      <a:pt x="5557234" y="2174844"/>
                    </a:cubicBezTo>
                    <a:cubicBezTo>
                      <a:pt x="5722513" y="2184503"/>
                      <a:pt x="5820177" y="2239239"/>
                      <a:pt x="5904963" y="2245678"/>
                    </a:cubicBezTo>
                    <a:cubicBezTo>
                      <a:pt x="5989749" y="2252117"/>
                      <a:pt x="6004774" y="2272509"/>
                      <a:pt x="6065949" y="2213481"/>
                    </a:cubicBezTo>
                    <a:cubicBezTo>
                      <a:pt x="6127124" y="2154453"/>
                      <a:pt x="6141076" y="1886143"/>
                      <a:pt x="6272011" y="1891509"/>
                    </a:cubicBezTo>
                    <a:cubicBezTo>
                      <a:pt x="6402946" y="1896875"/>
                      <a:pt x="6727064" y="2190943"/>
                      <a:pt x="6851560" y="2245678"/>
                    </a:cubicBezTo>
                    <a:cubicBezTo>
                      <a:pt x="6976056" y="2300413"/>
                      <a:pt x="6959958" y="2230652"/>
                      <a:pt x="7018986" y="2219920"/>
                    </a:cubicBezTo>
                    <a:cubicBezTo>
                      <a:pt x="7078014" y="2209188"/>
                      <a:pt x="7141871" y="2195236"/>
                      <a:pt x="7205729" y="2181284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" name="矩形 37">
                <a:extLst>
                  <a:ext uri="{FF2B5EF4-FFF2-40B4-BE49-F238E27FC236}">
                    <a16:creationId xmlns:a16="http://schemas.microsoft.com/office/drawing/2014/main" id="{2741312B-F459-4692-BD01-13E720051CF4}"/>
                  </a:ext>
                </a:extLst>
              </p:cNvPr>
              <p:cNvSpPr/>
              <p:nvPr/>
            </p:nvSpPr>
            <p:spPr>
              <a:xfrm>
                <a:off x="8759535" y="1113888"/>
                <a:ext cx="502773" cy="648339"/>
              </a:xfrm>
              <a:prstGeom prst="rect">
                <a:avLst/>
              </a:prstGeom>
              <a:solidFill>
                <a:srgbClr val="FF0000">
                  <a:alpha val="47843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" name="矩形 38">
                <a:extLst>
                  <a:ext uri="{FF2B5EF4-FFF2-40B4-BE49-F238E27FC236}">
                    <a16:creationId xmlns:a16="http://schemas.microsoft.com/office/drawing/2014/main" id="{38AF06F8-7267-4EE6-A03B-4B0354F5787A}"/>
                  </a:ext>
                </a:extLst>
              </p:cNvPr>
              <p:cNvSpPr/>
              <p:nvPr/>
            </p:nvSpPr>
            <p:spPr>
              <a:xfrm>
                <a:off x="9262309" y="1113888"/>
                <a:ext cx="323210" cy="648339"/>
              </a:xfrm>
              <a:prstGeom prst="rect">
                <a:avLst/>
              </a:prstGeom>
              <a:solidFill>
                <a:schemeClr val="accent6">
                  <a:alpha val="47843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" name="矩形 39">
                <a:extLst>
                  <a:ext uri="{FF2B5EF4-FFF2-40B4-BE49-F238E27FC236}">
                    <a16:creationId xmlns:a16="http://schemas.microsoft.com/office/drawing/2014/main" id="{B1B26620-E02B-46F2-AB32-B3655F65FAD7}"/>
                  </a:ext>
                </a:extLst>
              </p:cNvPr>
              <p:cNvSpPr/>
              <p:nvPr/>
            </p:nvSpPr>
            <p:spPr>
              <a:xfrm>
                <a:off x="8515333" y="1113446"/>
                <a:ext cx="244201" cy="648339"/>
              </a:xfrm>
              <a:prstGeom prst="rect">
                <a:avLst/>
              </a:prstGeom>
              <a:solidFill>
                <a:schemeClr val="accent6">
                  <a:alpha val="47843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" name="矩形 40">
                <a:extLst>
                  <a:ext uri="{FF2B5EF4-FFF2-40B4-BE49-F238E27FC236}">
                    <a16:creationId xmlns:a16="http://schemas.microsoft.com/office/drawing/2014/main" id="{9DECFA35-5C9A-43CD-B647-AFF989FEB10F}"/>
                  </a:ext>
                </a:extLst>
              </p:cNvPr>
              <p:cNvSpPr/>
              <p:nvPr/>
            </p:nvSpPr>
            <p:spPr>
              <a:xfrm>
                <a:off x="8398020" y="1113005"/>
                <a:ext cx="117312" cy="648339"/>
              </a:xfrm>
              <a:prstGeom prst="rect">
                <a:avLst/>
              </a:prstGeom>
              <a:solidFill>
                <a:schemeClr val="tx1">
                  <a:alpha val="47843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5" name="椭圆 34">
              <a:extLst>
                <a:ext uri="{FF2B5EF4-FFF2-40B4-BE49-F238E27FC236}">
                  <a16:creationId xmlns:a16="http://schemas.microsoft.com/office/drawing/2014/main" id="{C91477EA-C2D3-4A7D-B28E-4702ADCD944F}"/>
                </a:ext>
              </a:extLst>
            </p:cNvPr>
            <p:cNvSpPr/>
            <p:nvPr/>
          </p:nvSpPr>
          <p:spPr>
            <a:xfrm>
              <a:off x="4024302" y="920037"/>
              <a:ext cx="252000" cy="252000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33" name="magnetic signature">
            <a:extLst>
              <a:ext uri="{FF2B5EF4-FFF2-40B4-BE49-F238E27FC236}">
                <a16:creationId xmlns:a16="http://schemas.microsoft.com/office/drawing/2014/main" id="{B4919262-FC08-46FC-B4B0-55683ACE9265}"/>
              </a:ext>
            </a:extLst>
          </p:cNvPr>
          <p:cNvSpPr/>
          <p:nvPr/>
        </p:nvSpPr>
        <p:spPr>
          <a:xfrm>
            <a:off x="5388589" y="3104738"/>
            <a:ext cx="13366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Magnetic</a:t>
            </a:r>
          </a:p>
          <a:p>
            <a:pPr algn="ctr"/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Signature</a:t>
            </a:r>
            <a:endParaRPr lang="zh-CN" altLang="en-US" dirty="0"/>
          </a:p>
        </p:txBody>
      </p:sp>
      <p:pic>
        <p:nvPicPr>
          <p:cNvPr id="42" name="图片 41">
            <a:extLst>
              <a:ext uri="{FF2B5EF4-FFF2-40B4-BE49-F238E27FC236}">
                <a16:creationId xmlns:a16="http://schemas.microsoft.com/office/drawing/2014/main" id="{33E8F908-6D93-47FD-9327-2FF0EFF062D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3518" y="2437778"/>
            <a:ext cx="792837" cy="792837"/>
          </a:xfrm>
          <a:prstGeom prst="rect">
            <a:avLst/>
          </a:prstGeom>
        </p:spPr>
      </p:pic>
      <p:sp>
        <p:nvSpPr>
          <p:cNvPr id="43" name="矩形 42">
            <a:extLst>
              <a:ext uri="{FF2B5EF4-FFF2-40B4-BE49-F238E27FC236}">
                <a16:creationId xmlns:a16="http://schemas.microsoft.com/office/drawing/2014/main" id="{5BFB4379-5F9E-4ACF-BFF4-5B044DAB47BF}"/>
              </a:ext>
            </a:extLst>
          </p:cNvPr>
          <p:cNvSpPr/>
          <p:nvPr/>
        </p:nvSpPr>
        <p:spPr>
          <a:xfrm>
            <a:off x="6540525" y="3134618"/>
            <a:ext cx="17588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Cryptojacking Detected</a:t>
            </a:r>
            <a:endParaRPr lang="zh-CN" altLang="en-US" dirty="0"/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DE7EBD81-508E-455A-BF68-EE799921CF98}"/>
              </a:ext>
            </a:extLst>
          </p:cNvPr>
          <p:cNvSpPr/>
          <p:nvPr/>
        </p:nvSpPr>
        <p:spPr>
          <a:xfrm>
            <a:off x="3972540" y="3097990"/>
            <a:ext cx="13366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latin typeface="Arial" panose="020B0604020202020204" pitchFamily="34" charset="0"/>
                <a:cs typeface="Arial" panose="020B0604020202020204" pitchFamily="34" charset="0"/>
              </a:rPr>
              <a:t>Magnetic Signals</a:t>
            </a:r>
            <a:endParaRPr lang="zh-CN" altLang="en-US" dirty="0"/>
          </a:p>
        </p:txBody>
      </p:sp>
      <p:sp>
        <p:nvSpPr>
          <p:cNvPr id="45" name="箭头: 右 44">
            <a:extLst>
              <a:ext uri="{FF2B5EF4-FFF2-40B4-BE49-F238E27FC236}">
                <a16:creationId xmlns:a16="http://schemas.microsoft.com/office/drawing/2014/main" id="{E5692A39-421D-46CE-885D-9A4C18C91175}"/>
              </a:ext>
            </a:extLst>
          </p:cNvPr>
          <p:cNvSpPr/>
          <p:nvPr/>
        </p:nvSpPr>
        <p:spPr>
          <a:xfrm>
            <a:off x="6561169" y="2538259"/>
            <a:ext cx="420612" cy="591874"/>
          </a:xfrm>
          <a:prstGeom prst="rightArrow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矩形: 圆角 45">
            <a:extLst>
              <a:ext uri="{FF2B5EF4-FFF2-40B4-BE49-F238E27FC236}">
                <a16:creationId xmlns:a16="http://schemas.microsoft.com/office/drawing/2014/main" id="{AD765338-78DE-4775-8C87-63B123960993}"/>
              </a:ext>
            </a:extLst>
          </p:cNvPr>
          <p:cNvSpPr/>
          <p:nvPr/>
        </p:nvSpPr>
        <p:spPr>
          <a:xfrm>
            <a:off x="4017517" y="2402129"/>
            <a:ext cx="4203090" cy="1305070"/>
          </a:xfrm>
          <a:prstGeom prst="roundRect">
            <a:avLst>
              <a:gd name="adj" fmla="val 6779"/>
            </a:avLst>
          </a:prstGeom>
          <a:noFill/>
          <a:ln w="19050">
            <a:solidFill>
              <a:srgbClr val="63916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左大括号 46">
            <a:extLst>
              <a:ext uri="{FF2B5EF4-FFF2-40B4-BE49-F238E27FC236}">
                <a16:creationId xmlns:a16="http://schemas.microsoft.com/office/drawing/2014/main" id="{454E003E-F62F-4C87-B6F0-EECCDA37EB72}"/>
              </a:ext>
            </a:extLst>
          </p:cNvPr>
          <p:cNvSpPr/>
          <p:nvPr/>
        </p:nvSpPr>
        <p:spPr>
          <a:xfrm rot="16200000">
            <a:off x="5928711" y="1787454"/>
            <a:ext cx="380708" cy="4203089"/>
          </a:xfrm>
          <a:prstGeom prst="leftBrace">
            <a:avLst>
              <a:gd name="adj1" fmla="val 45872"/>
              <a:gd name="adj2" fmla="val 42023"/>
            </a:avLst>
          </a:prstGeom>
          <a:solidFill>
            <a:srgbClr val="83AA81">
              <a:alpha val="38824"/>
            </a:srgbClr>
          </a:solidFill>
          <a:ln w="19050">
            <a:noFill/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1" name="组合 50">
            <a:extLst>
              <a:ext uri="{FF2B5EF4-FFF2-40B4-BE49-F238E27FC236}">
                <a16:creationId xmlns:a16="http://schemas.microsoft.com/office/drawing/2014/main" id="{2E544152-E871-4A81-A65D-A6155CB40796}"/>
              </a:ext>
            </a:extLst>
          </p:cNvPr>
          <p:cNvGrpSpPr/>
          <p:nvPr/>
        </p:nvGrpSpPr>
        <p:grpSpPr>
          <a:xfrm>
            <a:off x="3566322" y="3920967"/>
            <a:ext cx="2213310" cy="733534"/>
            <a:chOff x="3707595" y="3994103"/>
            <a:chExt cx="2213310" cy="733534"/>
          </a:xfrm>
        </p:grpSpPr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1C1ED19A-62A2-4A52-B62A-4418EB157562}"/>
                </a:ext>
              </a:extLst>
            </p:cNvPr>
            <p:cNvSpPr/>
            <p:nvPr/>
          </p:nvSpPr>
          <p:spPr>
            <a:xfrm>
              <a:off x="3707595" y="3994103"/>
              <a:ext cx="1737206" cy="73353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ts val="2500"/>
                </a:lnSpc>
              </a:pPr>
              <a:r>
                <a:rPr lang="en-US" altLang="zh-CN" sz="2400" b="1" i="1" dirty="0" err="1">
                  <a:solidFill>
                    <a:srgbClr val="47674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MagTracer</a:t>
              </a:r>
              <a:endParaRPr lang="en-US" altLang="zh-CN" sz="2400" b="1" i="1" dirty="0">
                <a:solidFill>
                  <a:srgbClr val="47674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ts val="2500"/>
                </a:lnSpc>
              </a:pPr>
              <a:r>
                <a:rPr lang="en-US" altLang="zh-CN" sz="2400" b="1" i="1" dirty="0">
                  <a:solidFill>
                    <a:srgbClr val="47674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Hardware</a:t>
              </a:r>
              <a:endParaRPr lang="en-US" altLang="zh-CN" sz="2400" b="1" dirty="0">
                <a:solidFill>
                  <a:srgbClr val="47674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8" name="图形 47" descr="箭头轻微弯曲">
              <a:extLst>
                <a:ext uri="{FF2B5EF4-FFF2-40B4-BE49-F238E27FC236}">
                  <a16:creationId xmlns:a16="http://schemas.microsoft.com/office/drawing/2014/main" id="{683B36E4-6E13-4928-8CC9-2DED42447C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 rot="11992167">
              <a:off x="5452923" y="4133775"/>
              <a:ext cx="467982" cy="508912"/>
            </a:xfrm>
            <a:prstGeom prst="rect">
              <a:avLst/>
            </a:prstGeom>
          </p:spPr>
        </p:pic>
      </p:grpSp>
      <p:sp>
        <p:nvSpPr>
          <p:cNvPr id="49" name="灯片编号占位符 48">
            <a:extLst>
              <a:ext uri="{FF2B5EF4-FFF2-40B4-BE49-F238E27FC236}">
                <a16:creationId xmlns:a16="http://schemas.microsoft.com/office/drawing/2014/main" id="{A468F241-3019-41A2-9599-548F0F0E4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C2CE4-A3F8-4AB3-815A-D8B5B0CC2EA7}" type="slidenum">
              <a:rPr lang="zh-CN" altLang="en-US" smtClean="0"/>
              <a:t>6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57880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indefinite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81" dur="indefinite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84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87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0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indefinite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3" dur="indefinite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indefinite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6" dur="indefinite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9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indefinite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2" dur="indefinite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5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indefinit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8" dur="indefinite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1" dur="indefinite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4" dur="indefinite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indefinite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7" dur="indefinite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indefinite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20" dur="indefinite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indefinite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23" dur="indefinite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indefinite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26" dur="indefinite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0" grpId="0"/>
      <p:bldP spid="10" grpId="1"/>
      <p:bldP spid="28" grpId="0" animBg="1"/>
      <p:bldP spid="28" grpId="1" animBg="1"/>
      <p:bldP spid="33" grpId="0"/>
      <p:bldP spid="43" grpId="0"/>
      <p:bldP spid="43" grpId="1"/>
      <p:bldP spid="44" grpId="0"/>
      <p:bldP spid="44" grpId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形 6">
            <a:extLst>
              <a:ext uri="{FF2B5EF4-FFF2-40B4-BE49-F238E27FC236}">
                <a16:creationId xmlns:a16="http://schemas.microsoft.com/office/drawing/2014/main" id="{E8B040CB-0106-4F32-97C3-15CE9499B0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054482" y="2381747"/>
            <a:ext cx="6229350" cy="2695575"/>
          </a:xfrm>
          <a:prstGeom prst="rect">
            <a:avLst/>
          </a:prstGeom>
        </p:spPr>
      </p:pic>
      <p:pic>
        <p:nvPicPr>
          <p:cNvPr id="5" name="图形 4">
            <a:extLst>
              <a:ext uri="{FF2B5EF4-FFF2-40B4-BE49-F238E27FC236}">
                <a16:creationId xmlns:a16="http://schemas.microsoft.com/office/drawing/2014/main" id="{B9DCB887-D929-4822-8B3D-EC309194A8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054482" y="2381747"/>
            <a:ext cx="6229350" cy="2695575"/>
          </a:xfrm>
          <a:prstGeom prst="rect">
            <a:avLst/>
          </a:prstGeom>
        </p:spPr>
      </p:pic>
      <p:sp>
        <p:nvSpPr>
          <p:cNvPr id="2" name="!标题 1">
            <a:extLst>
              <a:ext uri="{FF2B5EF4-FFF2-40B4-BE49-F238E27FC236}">
                <a16:creationId xmlns:a16="http://schemas.microsoft.com/office/drawing/2014/main" id="{B782813E-715C-4C12-81F1-DDC097475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Key Insight: Distinct Magnetic Signature</a:t>
            </a:r>
            <a:endParaRPr lang="zh-CN" altLang="en-US" dirty="0"/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642CC948-A58E-4EDE-A42A-48C99F2A6571}"/>
              </a:ext>
            </a:extLst>
          </p:cNvPr>
          <p:cNvSpPr txBox="1"/>
          <p:nvPr/>
        </p:nvSpPr>
        <p:spPr>
          <a:xfrm>
            <a:off x="838200" y="1626624"/>
            <a:ext cx="696519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Magnetic Emanation Collection</a:t>
            </a:r>
            <a:endParaRPr lang="zh-CN" alt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6B5BA792-B8F5-4AA9-B6AE-1FA8C179C86F}"/>
              </a:ext>
            </a:extLst>
          </p:cNvPr>
          <p:cNvSpPr txBox="1"/>
          <p:nvPr/>
        </p:nvSpPr>
        <p:spPr>
          <a:xfrm>
            <a:off x="5557129" y="2505062"/>
            <a:ext cx="2469209" cy="404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altLang="zh-CN" sz="2400" b="1" i="1" dirty="0">
                <a:solidFill>
                  <a:srgbClr val="F67C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Mining Signature</a:t>
            </a:r>
            <a:endParaRPr lang="zh-CN" altLang="en-US" sz="2400" b="1" i="1" dirty="0">
              <a:solidFill>
                <a:srgbClr val="F67C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" name="椭圆 43">
            <a:extLst>
              <a:ext uri="{FF2B5EF4-FFF2-40B4-BE49-F238E27FC236}">
                <a16:creationId xmlns:a16="http://schemas.microsoft.com/office/drawing/2014/main" id="{63FA319D-3FE6-4C62-9359-0754F4864606}"/>
              </a:ext>
            </a:extLst>
          </p:cNvPr>
          <p:cNvSpPr/>
          <p:nvPr/>
        </p:nvSpPr>
        <p:spPr>
          <a:xfrm>
            <a:off x="6510486" y="2976348"/>
            <a:ext cx="372221" cy="337883"/>
          </a:xfrm>
          <a:prstGeom prst="ellipse">
            <a:avLst/>
          </a:prstGeom>
          <a:noFill/>
          <a:ln w="57150">
            <a:solidFill>
              <a:srgbClr val="F67C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67C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9" name="文本框 58" hidden="1">
            <a:extLst>
              <a:ext uri="{FF2B5EF4-FFF2-40B4-BE49-F238E27FC236}">
                <a16:creationId xmlns:a16="http://schemas.microsoft.com/office/drawing/2014/main" id="{F1EAC295-14E6-4211-8D83-0FB03E697285}"/>
              </a:ext>
            </a:extLst>
          </p:cNvPr>
          <p:cNvSpPr txBox="1"/>
          <p:nvPr/>
        </p:nvSpPr>
        <p:spPr>
          <a:xfrm>
            <a:off x="3640505" y="5395135"/>
            <a:ext cx="45491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representative GPU tasks</a:t>
            </a:r>
            <a:endParaRPr lang="zh-CN" altLang="en-US" sz="3200" dirty="0"/>
          </a:p>
        </p:txBody>
      </p:sp>
      <p:sp>
        <p:nvSpPr>
          <p:cNvPr id="63" name="文本框 62" hidden="1">
            <a:extLst>
              <a:ext uri="{FF2B5EF4-FFF2-40B4-BE49-F238E27FC236}">
                <a16:creationId xmlns:a16="http://schemas.microsoft.com/office/drawing/2014/main" id="{FE5AE2A0-F4C1-41D1-9FD3-D221201A049C}"/>
              </a:ext>
            </a:extLst>
          </p:cNvPr>
          <p:cNvSpPr txBox="1"/>
          <p:nvPr/>
        </p:nvSpPr>
        <p:spPr>
          <a:xfrm>
            <a:off x="948616" y="5883452"/>
            <a:ext cx="35395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srgbClr val="FF29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GPU Cryptojacking</a:t>
            </a:r>
            <a:endParaRPr lang="zh-CN" altLang="en-US" sz="32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1" name="文本框 70">
            <a:extLst>
              <a:ext uri="{FF2B5EF4-FFF2-40B4-BE49-F238E27FC236}">
                <a16:creationId xmlns:a16="http://schemas.microsoft.com/office/drawing/2014/main" id="{5D0B88DA-38D6-4940-990B-169093E973CC}"/>
              </a:ext>
            </a:extLst>
          </p:cNvPr>
          <p:cNvSpPr txBox="1"/>
          <p:nvPr/>
        </p:nvSpPr>
        <p:spPr>
          <a:xfrm>
            <a:off x="5585716" y="5161455"/>
            <a:ext cx="51668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02305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representative benign GPU tasks</a:t>
            </a:r>
            <a:endParaRPr lang="zh-CN" altLang="en-US" sz="2800" dirty="0">
              <a:solidFill>
                <a:srgbClr val="023057"/>
              </a:solidFill>
            </a:endParaRPr>
          </a:p>
        </p:txBody>
      </p:sp>
      <p:sp>
        <p:nvSpPr>
          <p:cNvPr id="72" name="文本框 71">
            <a:extLst>
              <a:ext uri="{FF2B5EF4-FFF2-40B4-BE49-F238E27FC236}">
                <a16:creationId xmlns:a16="http://schemas.microsoft.com/office/drawing/2014/main" id="{3D668C08-B8E9-4216-A033-F44EEDCD6B1F}"/>
              </a:ext>
            </a:extLst>
          </p:cNvPr>
          <p:cNvSpPr txBox="1"/>
          <p:nvPr/>
        </p:nvSpPr>
        <p:spPr>
          <a:xfrm>
            <a:off x="6399375" y="5649772"/>
            <a:ext cx="35395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F67C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GPU Cryptojacking</a:t>
            </a:r>
            <a:endParaRPr lang="zh-CN" altLang="en-US" sz="2800" dirty="0">
              <a:solidFill>
                <a:srgbClr val="F67C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6E2E8CC0-4D52-4753-9B70-52B033843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A8C2CE4-A3F8-4AB3-815A-D8B5B0CC2EA7}" type="slidenum">
              <a:rPr lang="zh-CN" altLang="en-US" smtClean="0"/>
              <a:t>7</a:t>
            </a:fld>
            <a:endParaRPr lang="zh-CN" altLang="en-US" dirty="0"/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339BF62D-169D-41BE-AB05-21532D7C13E2}"/>
              </a:ext>
            </a:extLst>
          </p:cNvPr>
          <p:cNvSpPr txBox="1"/>
          <p:nvPr/>
        </p:nvSpPr>
        <p:spPr>
          <a:xfrm>
            <a:off x="308269" y="5161455"/>
            <a:ext cx="57877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FF29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Question: Is this mining signature </a:t>
            </a:r>
          </a:p>
          <a:p>
            <a:r>
              <a:rPr lang="en-US" altLang="zh-CN" sz="2800" b="1" i="1" dirty="0">
                <a:solidFill>
                  <a:srgbClr val="FF29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consistent</a:t>
            </a:r>
            <a:r>
              <a:rPr lang="en-US" altLang="zh-CN" sz="2800" b="1" dirty="0">
                <a:solidFill>
                  <a:srgbClr val="FF29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altLang="zh-CN" sz="2800" b="1" i="1" dirty="0">
                <a:solidFill>
                  <a:srgbClr val="FF29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unique</a:t>
            </a:r>
            <a:r>
              <a:rPr lang="en-US" altLang="zh-CN" sz="2800" b="1" dirty="0">
                <a:solidFill>
                  <a:srgbClr val="FF29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mining?</a:t>
            </a:r>
          </a:p>
        </p:txBody>
      </p:sp>
      <p:pic>
        <p:nvPicPr>
          <p:cNvPr id="40" name="图形 39">
            <a:extLst>
              <a:ext uri="{FF2B5EF4-FFF2-40B4-BE49-F238E27FC236}">
                <a16:creationId xmlns:a16="http://schemas.microsoft.com/office/drawing/2014/main" id="{CAFA8450-AD96-44E1-90B9-4D35209D3CBA}"/>
              </a:ext>
            </a:extLst>
          </p:cNvPr>
          <p:cNvPicPr>
            <a:picLocks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79374" y="2576661"/>
            <a:ext cx="1746000" cy="1746000"/>
          </a:xfrm>
          <a:prstGeom prst="rect">
            <a:avLst/>
          </a:prstGeom>
        </p:spPr>
      </p:pic>
      <p:grpSp>
        <p:nvGrpSpPr>
          <p:cNvPr id="41" name="组合 40">
            <a:extLst>
              <a:ext uri="{FF2B5EF4-FFF2-40B4-BE49-F238E27FC236}">
                <a16:creationId xmlns:a16="http://schemas.microsoft.com/office/drawing/2014/main" id="{EB36F8E0-5769-41CA-B190-E2A95DA9D30F}"/>
              </a:ext>
            </a:extLst>
          </p:cNvPr>
          <p:cNvGrpSpPr/>
          <p:nvPr/>
        </p:nvGrpSpPr>
        <p:grpSpPr>
          <a:xfrm>
            <a:off x="1836170" y="2778386"/>
            <a:ext cx="2849457" cy="1436681"/>
            <a:chOff x="6369945" y="4256526"/>
            <a:chExt cx="2849457" cy="1436681"/>
          </a:xfrm>
        </p:grpSpPr>
        <p:grpSp>
          <p:nvGrpSpPr>
            <p:cNvPr id="42" name="右弧线">
              <a:extLst>
                <a:ext uri="{FF2B5EF4-FFF2-40B4-BE49-F238E27FC236}">
                  <a16:creationId xmlns:a16="http://schemas.microsoft.com/office/drawing/2014/main" id="{0E8DCE92-F270-49A4-9BE4-DD525B2C1E99}"/>
                </a:ext>
              </a:extLst>
            </p:cNvPr>
            <p:cNvGrpSpPr/>
            <p:nvPr/>
          </p:nvGrpSpPr>
          <p:grpSpPr>
            <a:xfrm flipH="1">
              <a:off x="6369945" y="4256526"/>
              <a:ext cx="1430900" cy="1436681"/>
              <a:chOff x="-463392" y="1309247"/>
              <a:chExt cx="720000" cy="720000"/>
            </a:xfrm>
          </p:grpSpPr>
          <p:sp>
            <p:nvSpPr>
              <p:cNvPr id="46" name="弧形 45">
                <a:extLst>
                  <a:ext uri="{FF2B5EF4-FFF2-40B4-BE49-F238E27FC236}">
                    <a16:creationId xmlns:a16="http://schemas.microsoft.com/office/drawing/2014/main" id="{52953617-83C2-4EC2-86C4-DADF8283E58A}"/>
                  </a:ext>
                </a:extLst>
              </p:cNvPr>
              <p:cNvSpPr/>
              <p:nvPr/>
            </p:nvSpPr>
            <p:spPr>
              <a:xfrm rot="13500000">
                <a:off x="-355392" y="1417247"/>
                <a:ext cx="504000" cy="504000"/>
              </a:xfrm>
              <a:prstGeom prst="arc">
                <a:avLst/>
              </a:prstGeom>
              <a:ln w="38100">
                <a:solidFill>
                  <a:srgbClr val="02315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7" name="弧形 46">
                <a:extLst>
                  <a:ext uri="{FF2B5EF4-FFF2-40B4-BE49-F238E27FC236}">
                    <a16:creationId xmlns:a16="http://schemas.microsoft.com/office/drawing/2014/main" id="{50E5A364-828B-430E-B3E1-43A2DBAEFDB8}"/>
                  </a:ext>
                </a:extLst>
              </p:cNvPr>
              <p:cNvSpPr/>
              <p:nvPr/>
            </p:nvSpPr>
            <p:spPr>
              <a:xfrm rot="13500000">
                <a:off x="-463392" y="1309247"/>
                <a:ext cx="720000" cy="720000"/>
              </a:xfrm>
              <a:prstGeom prst="arc">
                <a:avLst/>
              </a:prstGeom>
              <a:ln w="38100">
                <a:solidFill>
                  <a:srgbClr val="02315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45" name="矩形 44">
              <a:extLst>
                <a:ext uri="{FF2B5EF4-FFF2-40B4-BE49-F238E27FC236}">
                  <a16:creationId xmlns:a16="http://schemas.microsoft.com/office/drawing/2014/main" id="{46E32A39-9923-492A-AED5-CEA297F6908A}"/>
                </a:ext>
              </a:extLst>
            </p:cNvPr>
            <p:cNvSpPr/>
            <p:nvPr/>
          </p:nvSpPr>
          <p:spPr>
            <a:xfrm>
              <a:off x="7817552" y="4636983"/>
              <a:ext cx="140185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b="1" dirty="0">
                  <a:solidFill>
                    <a:srgbClr val="02315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Magnetic</a:t>
              </a:r>
            </a:p>
            <a:p>
              <a:pPr algn="ctr"/>
              <a:r>
                <a:rPr lang="en-US" altLang="zh-CN" b="1" dirty="0">
                  <a:solidFill>
                    <a:srgbClr val="02315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Emanation</a:t>
              </a:r>
              <a:endParaRPr lang="zh-CN" altLang="en-US" dirty="0">
                <a:solidFill>
                  <a:srgbClr val="023159"/>
                </a:solidFill>
              </a:endParaRPr>
            </a:p>
          </p:txBody>
        </p:sp>
      </p:grpSp>
      <p:sp>
        <p:nvSpPr>
          <p:cNvPr id="4" name="箭头: 右 3">
            <a:extLst>
              <a:ext uri="{FF2B5EF4-FFF2-40B4-BE49-F238E27FC236}">
                <a16:creationId xmlns:a16="http://schemas.microsoft.com/office/drawing/2014/main" id="{A1B7D583-9ECC-492A-B754-F87384AD1167}"/>
              </a:ext>
            </a:extLst>
          </p:cNvPr>
          <p:cNvSpPr/>
          <p:nvPr/>
        </p:nvSpPr>
        <p:spPr>
          <a:xfrm rot="18701412">
            <a:off x="7013646" y="2065599"/>
            <a:ext cx="365743" cy="458661"/>
          </a:xfrm>
          <a:prstGeom prst="rightArrow">
            <a:avLst>
              <a:gd name="adj1" fmla="val 50000"/>
              <a:gd name="adj2" fmla="val 57659"/>
            </a:avLst>
          </a:prstGeom>
          <a:solidFill>
            <a:srgbClr val="FF292A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18D7437C-78A0-48EE-9F00-4FA1B87FE5CD}"/>
              </a:ext>
            </a:extLst>
          </p:cNvPr>
          <p:cNvSpPr txBox="1"/>
          <p:nvPr/>
        </p:nvSpPr>
        <p:spPr>
          <a:xfrm>
            <a:off x="6399375" y="1778878"/>
            <a:ext cx="4254848" cy="417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altLang="zh-CN" sz="2800" b="1" i="1" dirty="0">
                <a:solidFill>
                  <a:srgbClr val="FF29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cryptojacking detection</a:t>
            </a:r>
            <a:endParaRPr lang="zh-CN" altLang="en-US" sz="2800" b="1" i="1" dirty="0">
              <a:solidFill>
                <a:srgbClr val="FF292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7F92BC4B-0FD4-462B-B3A1-873B3ED5CE88}"/>
              </a:ext>
            </a:extLst>
          </p:cNvPr>
          <p:cNvSpPr txBox="1"/>
          <p:nvPr/>
        </p:nvSpPr>
        <p:spPr>
          <a:xfrm>
            <a:off x="5334998" y="5592342"/>
            <a:ext cx="8214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FF29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Yes! 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51A7596B-77AC-4C5A-9F9F-B1CCB4F6B89C}"/>
              </a:ext>
            </a:extLst>
          </p:cNvPr>
          <p:cNvSpPr/>
          <p:nvPr/>
        </p:nvSpPr>
        <p:spPr>
          <a:xfrm>
            <a:off x="252076" y="5206560"/>
            <a:ext cx="11631655" cy="987121"/>
          </a:xfrm>
          <a:prstGeom prst="rect">
            <a:avLst/>
          </a:prstGeom>
          <a:solidFill>
            <a:srgbClr val="0230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unique chracter">
            <a:extLst>
              <a:ext uri="{FF2B5EF4-FFF2-40B4-BE49-F238E27FC236}">
                <a16:creationId xmlns:a16="http://schemas.microsoft.com/office/drawing/2014/main" id="{EC3F0FFA-E363-48AE-BB9C-E49E03F4293F}"/>
              </a:ext>
            </a:extLst>
          </p:cNvPr>
          <p:cNvSpPr txBox="1"/>
          <p:nvPr/>
        </p:nvSpPr>
        <p:spPr>
          <a:xfrm>
            <a:off x="239235" y="5421105"/>
            <a:ext cx="116352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Mining signature stems from the </a:t>
            </a:r>
            <a:r>
              <a:rPr lang="en-US" altLang="zh-CN" sz="2800" b="1" i="1" dirty="0">
                <a:solidFill>
                  <a:srgbClr val="FCBF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unique characteristics</a:t>
            </a:r>
            <a:r>
              <a:rPr lang="en-US" altLang="zh-CN" sz="2800" b="1" dirty="0">
                <a:solidFill>
                  <a:srgbClr val="FCBF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cryptomining.</a:t>
            </a:r>
            <a:endParaRPr lang="zh-CN" altLang="en-US" sz="28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40693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43" grpId="0"/>
      <p:bldP spid="44" grpId="0" animBg="1"/>
      <p:bldP spid="59" grpId="0"/>
      <p:bldP spid="63" grpId="0"/>
      <p:bldP spid="71" grpId="0"/>
      <p:bldP spid="72" grpId="0"/>
      <p:bldP spid="30" grpId="0"/>
      <p:bldP spid="4" grpId="0" animBg="1"/>
      <p:bldP spid="21" grpId="0"/>
      <p:bldP spid="22" grpId="0"/>
      <p:bldP spid="8" grpId="0" animBg="1"/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ique character">
            <a:extLst>
              <a:ext uri="{FF2B5EF4-FFF2-40B4-BE49-F238E27FC236}">
                <a16:creationId xmlns:a16="http://schemas.microsoft.com/office/drawing/2014/main" id="{9DB2281C-13B3-41FB-B5EF-D019D1CF2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altLang="zh-CN" dirty="0">
                <a:cs typeface="Calibri" panose="020F0502020204030204" pitchFamily="34" charset="0"/>
              </a:rPr>
              <a:t>Primer: Unique Characteristics of Mining</a:t>
            </a:r>
            <a:endParaRPr lang="zh-CN" altLang="en-US" dirty="0"/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4E5E5286-CBE1-457F-BF8C-BAE74A808BED}"/>
              </a:ext>
            </a:extLst>
          </p:cNvPr>
          <p:cNvSpPr txBox="1"/>
          <p:nvPr/>
        </p:nvSpPr>
        <p:spPr>
          <a:xfrm>
            <a:off x="1968183" y="1533442"/>
            <a:ext cx="82556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GPU iteratively executes the </a:t>
            </a:r>
            <a:r>
              <a:rPr lang="en-US" altLang="zh-CN" sz="2800" b="1" i="1" dirty="0">
                <a:latin typeface="Calibri" panose="020F0502020204030204" pitchFamily="34" charset="0"/>
                <a:cs typeface="Calibri" panose="020F0502020204030204" pitchFamily="34" charset="0"/>
              </a:rPr>
              <a:t>mining algorithm</a:t>
            </a:r>
            <a:endParaRPr lang="zh-CN" altLang="en-US" sz="2800" dirty="0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FDEE782A-ABFA-4712-BB68-F0207C842911}"/>
              </a:ext>
            </a:extLst>
          </p:cNvPr>
          <p:cNvSpPr txBox="1"/>
          <p:nvPr/>
        </p:nvSpPr>
        <p:spPr>
          <a:xfrm>
            <a:off x="838200" y="5174694"/>
            <a:ext cx="8389620" cy="13181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800" b="1" dirty="0">
                <a:solidFill>
                  <a:srgbClr val="1931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Characteristics 1: Computationally Intensive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800" b="1" dirty="0">
                <a:solidFill>
                  <a:srgbClr val="FF29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Characteristics 2: Memory-bounded</a:t>
            </a:r>
            <a:endParaRPr lang="zh-CN" altLang="en-US" sz="2800" b="1" dirty="0">
              <a:solidFill>
                <a:srgbClr val="FF292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" name="矩形: 圆角 41">
            <a:extLst>
              <a:ext uri="{FF2B5EF4-FFF2-40B4-BE49-F238E27FC236}">
                <a16:creationId xmlns:a16="http://schemas.microsoft.com/office/drawing/2014/main" id="{217F5CBF-3AA2-4133-A18F-9F55CB665D75}"/>
              </a:ext>
            </a:extLst>
          </p:cNvPr>
          <p:cNvSpPr/>
          <p:nvPr/>
        </p:nvSpPr>
        <p:spPr>
          <a:xfrm>
            <a:off x="6132037" y="3631247"/>
            <a:ext cx="2880000" cy="1044137"/>
          </a:xfrm>
          <a:prstGeom prst="roundRect">
            <a:avLst>
              <a:gd name="adj" fmla="val 11247"/>
            </a:avLst>
          </a:prstGeom>
          <a:solidFill>
            <a:srgbClr val="FF292A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latin typeface="Calibri" panose="020F0502020204030204" pitchFamily="34" charset="0"/>
                <a:cs typeface="Calibri" panose="020F0502020204030204" pitchFamily="34" charset="0"/>
              </a:rPr>
              <a:t>Intensive Memory Readings</a:t>
            </a:r>
            <a:endParaRPr lang="zh-CN" alt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矩形: 圆角 38">
            <a:extLst>
              <a:ext uri="{FF2B5EF4-FFF2-40B4-BE49-F238E27FC236}">
                <a16:creationId xmlns:a16="http://schemas.microsoft.com/office/drawing/2014/main" id="{B4327CEC-C455-485E-BBF1-22AE87B5592A}"/>
              </a:ext>
            </a:extLst>
          </p:cNvPr>
          <p:cNvSpPr/>
          <p:nvPr/>
        </p:nvSpPr>
        <p:spPr>
          <a:xfrm>
            <a:off x="3182924" y="3631247"/>
            <a:ext cx="2880000" cy="1044137"/>
          </a:xfrm>
          <a:prstGeom prst="roundRect">
            <a:avLst>
              <a:gd name="adj" fmla="val 11247"/>
            </a:avLst>
          </a:prstGeom>
          <a:solidFill>
            <a:srgbClr val="193156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latin typeface="Calibri" panose="020F0502020204030204" pitchFamily="34" charset="0"/>
                <a:cs typeface="Calibri" panose="020F0502020204030204" pitchFamily="34" charset="0"/>
              </a:rPr>
              <a:t>Hash Computation</a:t>
            </a:r>
            <a:endParaRPr lang="zh-CN" alt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左大括号 39">
            <a:extLst>
              <a:ext uri="{FF2B5EF4-FFF2-40B4-BE49-F238E27FC236}">
                <a16:creationId xmlns:a16="http://schemas.microsoft.com/office/drawing/2014/main" id="{51D11A8E-DC90-4D92-9CA4-53C95BE2945E}"/>
              </a:ext>
            </a:extLst>
          </p:cNvPr>
          <p:cNvSpPr/>
          <p:nvPr/>
        </p:nvSpPr>
        <p:spPr>
          <a:xfrm rot="5400000">
            <a:off x="5970454" y="546983"/>
            <a:ext cx="255370" cy="5823499"/>
          </a:xfrm>
          <a:prstGeom prst="leftBrace">
            <a:avLst>
              <a:gd name="adj1" fmla="val 66138"/>
              <a:gd name="adj2" fmla="val 5000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AFD72C25-AD73-4CA3-ABB5-935AF7966679}"/>
              </a:ext>
            </a:extLst>
          </p:cNvPr>
          <p:cNvSpPr txBox="1"/>
          <p:nvPr/>
        </p:nvSpPr>
        <p:spPr>
          <a:xfrm>
            <a:off x="3322439" y="4651443"/>
            <a:ext cx="26009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i="1" dirty="0">
                <a:solidFill>
                  <a:srgbClr val="1931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Compute-Block</a:t>
            </a:r>
            <a:endParaRPr lang="zh-CN" altLang="en-US" sz="2400" b="1" i="1" dirty="0">
              <a:solidFill>
                <a:srgbClr val="19315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1C999C16-293C-41C3-8437-85A484483FF6}"/>
              </a:ext>
            </a:extLst>
          </p:cNvPr>
          <p:cNvSpPr txBox="1"/>
          <p:nvPr/>
        </p:nvSpPr>
        <p:spPr>
          <a:xfrm>
            <a:off x="6271552" y="4651443"/>
            <a:ext cx="26009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i="1" dirty="0">
                <a:solidFill>
                  <a:srgbClr val="FF29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Memory-Block</a:t>
            </a:r>
            <a:endParaRPr lang="zh-CN" altLang="en-US" sz="2400" b="1" i="1" dirty="0">
              <a:solidFill>
                <a:srgbClr val="FF292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06762084-58E1-46E5-8943-CB7F4ED7BAD3}"/>
              </a:ext>
            </a:extLst>
          </p:cNvPr>
          <p:cNvGrpSpPr/>
          <p:nvPr/>
        </p:nvGrpSpPr>
        <p:grpSpPr>
          <a:xfrm>
            <a:off x="838200" y="2114671"/>
            <a:ext cx="11460480" cy="1078720"/>
            <a:chOff x="838200" y="2114671"/>
            <a:chExt cx="11460480" cy="1078720"/>
          </a:xfrm>
        </p:grpSpPr>
        <p:sp>
          <p:nvSpPr>
            <p:cNvPr id="5" name="箭头: 右 4">
              <a:extLst>
                <a:ext uri="{FF2B5EF4-FFF2-40B4-BE49-F238E27FC236}">
                  <a16:creationId xmlns:a16="http://schemas.microsoft.com/office/drawing/2014/main" id="{C11A5B3E-DC77-4E41-857F-5240B4E39F86}"/>
                </a:ext>
              </a:extLst>
            </p:cNvPr>
            <p:cNvSpPr/>
            <p:nvPr/>
          </p:nvSpPr>
          <p:spPr>
            <a:xfrm>
              <a:off x="838200" y="2231065"/>
              <a:ext cx="9884610" cy="954107"/>
            </a:xfrm>
            <a:prstGeom prst="rightArrow">
              <a:avLst>
                <a:gd name="adj1" fmla="val 50000"/>
                <a:gd name="adj2" fmla="val 55763"/>
              </a:avLst>
            </a:prstGeom>
            <a:solidFill>
              <a:srgbClr val="D9D9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" name="矩形: 圆角 5">
              <a:extLst>
                <a:ext uri="{FF2B5EF4-FFF2-40B4-BE49-F238E27FC236}">
                  <a16:creationId xmlns:a16="http://schemas.microsoft.com/office/drawing/2014/main" id="{558F1990-8543-44AE-9E84-5F815A1AD846}"/>
                </a:ext>
              </a:extLst>
            </p:cNvPr>
            <p:cNvSpPr/>
            <p:nvPr/>
          </p:nvSpPr>
          <p:spPr>
            <a:xfrm>
              <a:off x="1469190" y="2222845"/>
              <a:ext cx="1717200" cy="970546"/>
            </a:xfrm>
            <a:prstGeom prst="roundRect">
              <a:avLst>
                <a:gd name="adj" fmla="val 11247"/>
              </a:avLst>
            </a:prstGeom>
            <a:solidFill>
              <a:schemeClr val="bg1"/>
            </a:solidFill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Mining</a:t>
              </a:r>
            </a:p>
            <a:p>
              <a:pPr algn="ctr"/>
              <a:r>
                <a:rPr lang="en-US" altLang="zh-CN" sz="24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Algorithm</a:t>
              </a:r>
              <a:endParaRPr lang="zh-CN" altLang="en-US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" name="矩形: 圆角 6">
              <a:extLst>
                <a:ext uri="{FF2B5EF4-FFF2-40B4-BE49-F238E27FC236}">
                  <a16:creationId xmlns:a16="http://schemas.microsoft.com/office/drawing/2014/main" id="{5AFC16D3-A878-4E93-B93E-CB2D52D69F4E}"/>
                </a:ext>
              </a:extLst>
            </p:cNvPr>
            <p:cNvSpPr/>
            <p:nvPr/>
          </p:nvSpPr>
          <p:spPr>
            <a:xfrm>
              <a:off x="3348846" y="2222845"/>
              <a:ext cx="1717200" cy="970546"/>
            </a:xfrm>
            <a:prstGeom prst="roundRect">
              <a:avLst>
                <a:gd name="adj" fmla="val 11247"/>
              </a:avLst>
            </a:prstGeom>
            <a:solidFill>
              <a:schemeClr val="bg1"/>
            </a:solidFill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Mining</a:t>
              </a:r>
            </a:p>
            <a:p>
              <a:pPr algn="ctr"/>
              <a:r>
                <a:rPr lang="en-US" altLang="zh-CN" sz="24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Algorithm</a:t>
              </a:r>
              <a:endParaRPr lang="zh-CN" altLang="en-US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2F63349A-3762-4240-BD1F-C2DAFFD5B32B}"/>
                </a:ext>
              </a:extLst>
            </p:cNvPr>
            <p:cNvSpPr/>
            <p:nvPr/>
          </p:nvSpPr>
          <p:spPr>
            <a:xfrm>
              <a:off x="5228501" y="2222845"/>
              <a:ext cx="1717200" cy="970546"/>
            </a:xfrm>
            <a:prstGeom prst="roundRect">
              <a:avLst>
                <a:gd name="adj" fmla="val 11247"/>
              </a:avLst>
            </a:prstGeom>
            <a:solidFill>
              <a:schemeClr val="bg1"/>
            </a:solidFill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Mining</a:t>
              </a:r>
            </a:p>
            <a:p>
              <a:pPr algn="ctr"/>
              <a:r>
                <a:rPr lang="en-US" altLang="zh-CN" sz="24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Algorithm</a:t>
              </a:r>
              <a:endParaRPr lang="zh-CN" altLang="en-US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D1313F5F-CFA6-4458-AA4A-302FF1C63733}"/>
                </a:ext>
              </a:extLst>
            </p:cNvPr>
            <p:cNvSpPr/>
            <p:nvPr/>
          </p:nvSpPr>
          <p:spPr>
            <a:xfrm>
              <a:off x="8046929" y="2222845"/>
              <a:ext cx="1717200" cy="970546"/>
            </a:xfrm>
            <a:prstGeom prst="roundRect">
              <a:avLst>
                <a:gd name="adj" fmla="val 11247"/>
              </a:avLst>
            </a:prstGeom>
            <a:solidFill>
              <a:schemeClr val="bg1"/>
            </a:solidFill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Mining</a:t>
              </a:r>
            </a:p>
            <a:p>
              <a:pPr algn="ctr"/>
              <a:r>
                <a:rPr lang="en-US" altLang="zh-CN" sz="24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Algorithm</a:t>
              </a:r>
              <a:endParaRPr lang="zh-CN" altLang="en-US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268F1545-7242-406A-B573-7C14CA3CBBA9}"/>
                </a:ext>
              </a:extLst>
            </p:cNvPr>
            <p:cNvSpPr txBox="1"/>
            <p:nvPr/>
          </p:nvSpPr>
          <p:spPr>
            <a:xfrm>
              <a:off x="7108156" y="2114671"/>
              <a:ext cx="776317" cy="861774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en-US" altLang="zh-CN" sz="5000" b="1" dirty="0">
                  <a:latin typeface="Calibri" panose="020F0502020204030204" pitchFamily="34" charset="0"/>
                  <a:cs typeface="Calibri" panose="020F0502020204030204" pitchFamily="34" charset="0"/>
                </a:rPr>
                <a:t>…</a:t>
              </a:r>
              <a:endParaRPr lang="zh-CN" altLang="en-US" sz="50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2" name="文本框 51">
              <a:extLst>
                <a:ext uri="{FF2B5EF4-FFF2-40B4-BE49-F238E27FC236}">
                  <a16:creationId xmlns:a16="http://schemas.microsoft.com/office/drawing/2014/main" id="{50494261-AFCB-4E48-81A7-0CDF53E14409}"/>
                </a:ext>
              </a:extLst>
            </p:cNvPr>
            <p:cNvSpPr txBox="1"/>
            <p:nvPr/>
          </p:nvSpPr>
          <p:spPr>
            <a:xfrm>
              <a:off x="10408920" y="2354175"/>
              <a:ext cx="1889760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4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GPU Execution</a:t>
              </a:r>
            </a:p>
          </p:txBody>
        </p:sp>
      </p:grp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0036AA6-8DF0-4BFE-A735-6C32256EC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C2CE4-A3F8-4AB3-815A-D8B5B0CC2EA7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0474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42" grpId="0" animBg="1"/>
      <p:bldP spid="39" grpId="0" animBg="1"/>
      <p:bldP spid="40" grpId="0" animBg="1"/>
      <p:bldP spid="46" grpId="0"/>
      <p:bldP spid="4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DB2281C-13B3-41FB-B5EF-D019D1CF2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altLang="zh-CN" dirty="0">
                <a:cs typeface="Calibri" panose="020F0502020204030204" pitchFamily="34" charset="0"/>
              </a:rPr>
              <a:t>Primer: Unique Characteristics of Mining</a:t>
            </a:r>
            <a:endParaRPr lang="zh-CN" altLang="en-US" dirty="0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FDEE782A-ABFA-4712-BB68-F0207C842911}"/>
              </a:ext>
            </a:extLst>
          </p:cNvPr>
          <p:cNvSpPr txBox="1"/>
          <p:nvPr/>
        </p:nvSpPr>
        <p:spPr>
          <a:xfrm>
            <a:off x="838200" y="5174694"/>
            <a:ext cx="8389620" cy="13181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800" b="1" dirty="0">
                <a:solidFill>
                  <a:srgbClr val="1931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Characteristics 1: Computationally Intensive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800" b="1" dirty="0">
                <a:solidFill>
                  <a:srgbClr val="FF29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Characteristics 2: Memory-bounded</a:t>
            </a:r>
            <a:endParaRPr lang="zh-CN" altLang="en-US" sz="2800" b="1" dirty="0">
              <a:solidFill>
                <a:srgbClr val="FF292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0" name="文本框 59">
            <a:extLst>
              <a:ext uri="{FF2B5EF4-FFF2-40B4-BE49-F238E27FC236}">
                <a16:creationId xmlns:a16="http://schemas.microsoft.com/office/drawing/2014/main" id="{4BDB05C9-9FFD-4E2F-A998-84A6A32BBD57}"/>
              </a:ext>
            </a:extLst>
          </p:cNvPr>
          <p:cNvSpPr txBox="1"/>
          <p:nvPr/>
        </p:nvSpPr>
        <p:spPr>
          <a:xfrm>
            <a:off x="1968183" y="1533442"/>
            <a:ext cx="82556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GPU iteratively executes the </a:t>
            </a:r>
            <a:r>
              <a:rPr lang="en-US" altLang="zh-CN" sz="2800" b="1" i="1" dirty="0">
                <a:latin typeface="Calibri" panose="020F0502020204030204" pitchFamily="34" charset="0"/>
                <a:cs typeface="Calibri" panose="020F0502020204030204" pitchFamily="34" charset="0"/>
              </a:rPr>
              <a:t>mining algorithm</a:t>
            </a:r>
            <a:endParaRPr lang="zh-CN" altLang="en-US" sz="2800" dirty="0"/>
          </a:p>
        </p:txBody>
      </p:sp>
      <p:sp>
        <p:nvSpPr>
          <p:cNvPr id="97" name="文本框 96">
            <a:extLst>
              <a:ext uri="{FF2B5EF4-FFF2-40B4-BE49-F238E27FC236}">
                <a16:creationId xmlns:a16="http://schemas.microsoft.com/office/drawing/2014/main" id="{DF005782-6845-4B0C-87A5-BF86546817D3}"/>
              </a:ext>
            </a:extLst>
          </p:cNvPr>
          <p:cNvSpPr txBox="1"/>
          <p:nvPr/>
        </p:nvSpPr>
        <p:spPr>
          <a:xfrm>
            <a:off x="7108156" y="2122137"/>
            <a:ext cx="776317" cy="861774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altLang="zh-CN" sz="5000" b="1" dirty="0"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endParaRPr lang="zh-CN" altLang="en-US" sz="5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7" name="矩形: 圆角 106">
            <a:extLst>
              <a:ext uri="{FF2B5EF4-FFF2-40B4-BE49-F238E27FC236}">
                <a16:creationId xmlns:a16="http://schemas.microsoft.com/office/drawing/2014/main" id="{E416CB8C-E147-454F-8C07-68C63A3764A0}"/>
              </a:ext>
            </a:extLst>
          </p:cNvPr>
          <p:cNvSpPr/>
          <p:nvPr/>
        </p:nvSpPr>
        <p:spPr>
          <a:xfrm>
            <a:off x="6132037" y="3631247"/>
            <a:ext cx="2880000" cy="1044137"/>
          </a:xfrm>
          <a:prstGeom prst="roundRect">
            <a:avLst>
              <a:gd name="adj" fmla="val 11247"/>
            </a:avLst>
          </a:prstGeom>
          <a:solidFill>
            <a:srgbClr val="FF292A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latin typeface="Calibri" panose="020F0502020204030204" pitchFamily="34" charset="0"/>
                <a:cs typeface="Calibri" panose="020F0502020204030204" pitchFamily="34" charset="0"/>
              </a:rPr>
              <a:t>Intensive Memory Readings</a:t>
            </a:r>
            <a:endParaRPr lang="zh-CN" alt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8" name="矩形: 圆角 107">
            <a:extLst>
              <a:ext uri="{FF2B5EF4-FFF2-40B4-BE49-F238E27FC236}">
                <a16:creationId xmlns:a16="http://schemas.microsoft.com/office/drawing/2014/main" id="{3E4035BF-55D1-44AA-8E55-2CED3A562589}"/>
              </a:ext>
            </a:extLst>
          </p:cNvPr>
          <p:cNvSpPr/>
          <p:nvPr/>
        </p:nvSpPr>
        <p:spPr>
          <a:xfrm>
            <a:off x="3182924" y="3631247"/>
            <a:ext cx="2880000" cy="1044137"/>
          </a:xfrm>
          <a:prstGeom prst="roundRect">
            <a:avLst>
              <a:gd name="adj" fmla="val 11247"/>
            </a:avLst>
          </a:prstGeom>
          <a:solidFill>
            <a:srgbClr val="193156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latin typeface="Calibri" panose="020F0502020204030204" pitchFamily="34" charset="0"/>
                <a:cs typeface="Calibri" panose="020F0502020204030204" pitchFamily="34" charset="0"/>
              </a:rPr>
              <a:t>Hash Computation</a:t>
            </a:r>
            <a:endParaRPr lang="zh-CN" alt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9" name="左大括号 108">
            <a:extLst>
              <a:ext uri="{FF2B5EF4-FFF2-40B4-BE49-F238E27FC236}">
                <a16:creationId xmlns:a16="http://schemas.microsoft.com/office/drawing/2014/main" id="{67E730E3-6888-4710-A9E1-FA305210B5E1}"/>
              </a:ext>
            </a:extLst>
          </p:cNvPr>
          <p:cNvSpPr/>
          <p:nvPr/>
        </p:nvSpPr>
        <p:spPr>
          <a:xfrm rot="5400000">
            <a:off x="5970454" y="546983"/>
            <a:ext cx="255370" cy="5823499"/>
          </a:xfrm>
          <a:prstGeom prst="leftBrace">
            <a:avLst>
              <a:gd name="adj1" fmla="val 66138"/>
              <a:gd name="adj2" fmla="val 5000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0" name="文本框 109">
            <a:extLst>
              <a:ext uri="{FF2B5EF4-FFF2-40B4-BE49-F238E27FC236}">
                <a16:creationId xmlns:a16="http://schemas.microsoft.com/office/drawing/2014/main" id="{31BF76A6-D494-4B2A-91DF-DD6DB5FCBAFF}"/>
              </a:ext>
            </a:extLst>
          </p:cNvPr>
          <p:cNvSpPr txBox="1"/>
          <p:nvPr/>
        </p:nvSpPr>
        <p:spPr>
          <a:xfrm>
            <a:off x="3322439" y="4651443"/>
            <a:ext cx="26009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i="1" dirty="0">
                <a:solidFill>
                  <a:srgbClr val="1931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Compute-Block</a:t>
            </a:r>
            <a:endParaRPr lang="zh-CN" altLang="en-US" sz="2400" b="1" i="1" dirty="0">
              <a:solidFill>
                <a:srgbClr val="19315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1" name="文本框 110">
            <a:extLst>
              <a:ext uri="{FF2B5EF4-FFF2-40B4-BE49-F238E27FC236}">
                <a16:creationId xmlns:a16="http://schemas.microsoft.com/office/drawing/2014/main" id="{B9075225-FF26-4743-A243-A3BE46BFBC38}"/>
              </a:ext>
            </a:extLst>
          </p:cNvPr>
          <p:cNvSpPr txBox="1"/>
          <p:nvPr/>
        </p:nvSpPr>
        <p:spPr>
          <a:xfrm>
            <a:off x="6271552" y="4651443"/>
            <a:ext cx="26009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i="1" dirty="0">
                <a:solidFill>
                  <a:srgbClr val="FF29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Memory-Block</a:t>
            </a:r>
            <a:endParaRPr lang="zh-CN" altLang="en-US" sz="2400" b="1" i="1" dirty="0">
              <a:solidFill>
                <a:srgbClr val="FF292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539CDE0D-B2D4-4AC9-972F-6CE7974BA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C2CE4-A3F8-4AB3-815A-D8B5B0CC2EA7}" type="slidenum">
              <a:rPr lang="zh-CN" altLang="en-US" smtClean="0"/>
              <a:t>9</a:t>
            </a:fld>
            <a:endParaRPr lang="zh-CN" altLang="en-US"/>
          </a:p>
        </p:txBody>
      </p:sp>
      <p:sp>
        <p:nvSpPr>
          <p:cNvPr id="32" name="箭头: 右 31">
            <a:extLst>
              <a:ext uri="{FF2B5EF4-FFF2-40B4-BE49-F238E27FC236}">
                <a16:creationId xmlns:a16="http://schemas.microsoft.com/office/drawing/2014/main" id="{C24EA848-638A-48A2-AEB2-1627B6562B4F}"/>
              </a:ext>
            </a:extLst>
          </p:cNvPr>
          <p:cNvSpPr/>
          <p:nvPr/>
        </p:nvSpPr>
        <p:spPr>
          <a:xfrm>
            <a:off x="838200" y="2231065"/>
            <a:ext cx="9884610" cy="954107"/>
          </a:xfrm>
          <a:prstGeom prst="rightArrow">
            <a:avLst>
              <a:gd name="adj1" fmla="val 50000"/>
              <a:gd name="adj2" fmla="val 55763"/>
            </a:avLst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A62E245D-0712-469E-9ED7-AF58654D7C0C}"/>
              </a:ext>
            </a:extLst>
          </p:cNvPr>
          <p:cNvSpPr txBox="1"/>
          <p:nvPr/>
        </p:nvSpPr>
        <p:spPr>
          <a:xfrm>
            <a:off x="7108156" y="2114671"/>
            <a:ext cx="776317" cy="861774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en-US" altLang="zh-CN" sz="5000" b="1" dirty="0"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endParaRPr lang="zh-CN" altLang="en-US" sz="5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BBF41083-906B-4360-BDBF-28BFF441C4D4}"/>
              </a:ext>
            </a:extLst>
          </p:cNvPr>
          <p:cNvSpPr txBox="1"/>
          <p:nvPr/>
        </p:nvSpPr>
        <p:spPr>
          <a:xfrm>
            <a:off x="10408920" y="2354175"/>
            <a:ext cx="188976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GPU Execution</a:t>
            </a:r>
          </a:p>
        </p:txBody>
      </p:sp>
      <p:sp>
        <p:nvSpPr>
          <p:cNvPr id="99" name="矩形: 圆角 98">
            <a:extLst>
              <a:ext uri="{FF2B5EF4-FFF2-40B4-BE49-F238E27FC236}">
                <a16:creationId xmlns:a16="http://schemas.microsoft.com/office/drawing/2014/main" id="{9C8E88B2-DEB4-4EC8-9C1F-1A1AAE6D5384}"/>
              </a:ext>
            </a:extLst>
          </p:cNvPr>
          <p:cNvSpPr/>
          <p:nvPr/>
        </p:nvSpPr>
        <p:spPr>
          <a:xfrm>
            <a:off x="8907328" y="2231308"/>
            <a:ext cx="860400" cy="970546"/>
          </a:xfrm>
          <a:prstGeom prst="roundRect">
            <a:avLst/>
          </a:prstGeom>
          <a:solidFill>
            <a:srgbClr val="FF292A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endParaRPr lang="zh-CN" altLang="en-US" sz="2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0" name="矩形: 圆角 99">
            <a:extLst>
              <a:ext uri="{FF2B5EF4-FFF2-40B4-BE49-F238E27FC236}">
                <a16:creationId xmlns:a16="http://schemas.microsoft.com/office/drawing/2014/main" id="{1016B31B-A182-4ED3-BC76-FEEC08B72144}"/>
              </a:ext>
            </a:extLst>
          </p:cNvPr>
          <p:cNvSpPr/>
          <p:nvPr/>
        </p:nvSpPr>
        <p:spPr>
          <a:xfrm>
            <a:off x="8046928" y="2240380"/>
            <a:ext cx="860400" cy="970546"/>
          </a:xfrm>
          <a:prstGeom prst="roundRect">
            <a:avLst/>
          </a:prstGeom>
          <a:solidFill>
            <a:srgbClr val="023057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endParaRPr lang="zh-CN" altLang="en-US" sz="2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1" name="矩形: 圆角 100">
            <a:extLst>
              <a:ext uri="{FF2B5EF4-FFF2-40B4-BE49-F238E27FC236}">
                <a16:creationId xmlns:a16="http://schemas.microsoft.com/office/drawing/2014/main" id="{F475B669-58A2-4D54-B5E8-7CD32CE80CD1}"/>
              </a:ext>
            </a:extLst>
          </p:cNvPr>
          <p:cNvSpPr/>
          <p:nvPr/>
        </p:nvSpPr>
        <p:spPr>
          <a:xfrm>
            <a:off x="6096000" y="2217983"/>
            <a:ext cx="860400" cy="970546"/>
          </a:xfrm>
          <a:prstGeom prst="roundRect">
            <a:avLst/>
          </a:prstGeom>
          <a:solidFill>
            <a:srgbClr val="FF292A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endParaRPr lang="zh-CN" altLang="en-US" sz="2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2" name="矩形: 圆角 101">
            <a:extLst>
              <a:ext uri="{FF2B5EF4-FFF2-40B4-BE49-F238E27FC236}">
                <a16:creationId xmlns:a16="http://schemas.microsoft.com/office/drawing/2014/main" id="{94186D5E-03A4-4557-B6A9-945E600B0DE0}"/>
              </a:ext>
            </a:extLst>
          </p:cNvPr>
          <p:cNvSpPr/>
          <p:nvPr/>
        </p:nvSpPr>
        <p:spPr>
          <a:xfrm>
            <a:off x="5235600" y="2227055"/>
            <a:ext cx="860400" cy="970546"/>
          </a:xfrm>
          <a:prstGeom prst="roundRect">
            <a:avLst/>
          </a:prstGeom>
          <a:solidFill>
            <a:srgbClr val="023057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endParaRPr lang="zh-CN" altLang="en-US" sz="2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3" name="矩形: 圆角 102">
            <a:extLst>
              <a:ext uri="{FF2B5EF4-FFF2-40B4-BE49-F238E27FC236}">
                <a16:creationId xmlns:a16="http://schemas.microsoft.com/office/drawing/2014/main" id="{B7539374-EFBF-4E5D-8118-6750C4F8C588}"/>
              </a:ext>
            </a:extLst>
          </p:cNvPr>
          <p:cNvSpPr/>
          <p:nvPr/>
        </p:nvSpPr>
        <p:spPr>
          <a:xfrm>
            <a:off x="4198546" y="2224005"/>
            <a:ext cx="860400" cy="970546"/>
          </a:xfrm>
          <a:prstGeom prst="roundRect">
            <a:avLst/>
          </a:prstGeom>
          <a:solidFill>
            <a:srgbClr val="FF292A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endParaRPr lang="zh-CN" altLang="en-US" sz="2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4" name="矩形: 圆角 103">
            <a:extLst>
              <a:ext uri="{FF2B5EF4-FFF2-40B4-BE49-F238E27FC236}">
                <a16:creationId xmlns:a16="http://schemas.microsoft.com/office/drawing/2014/main" id="{2076EC1B-0D30-4F7B-85B2-E91E2ABBB2CE}"/>
              </a:ext>
            </a:extLst>
          </p:cNvPr>
          <p:cNvSpPr/>
          <p:nvPr/>
        </p:nvSpPr>
        <p:spPr>
          <a:xfrm>
            <a:off x="3338146" y="2233077"/>
            <a:ext cx="860400" cy="970546"/>
          </a:xfrm>
          <a:prstGeom prst="roundRect">
            <a:avLst/>
          </a:prstGeom>
          <a:solidFill>
            <a:srgbClr val="023057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endParaRPr lang="zh-CN" altLang="en-US" sz="2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5" name="矩形: 圆角 104">
            <a:extLst>
              <a:ext uri="{FF2B5EF4-FFF2-40B4-BE49-F238E27FC236}">
                <a16:creationId xmlns:a16="http://schemas.microsoft.com/office/drawing/2014/main" id="{365E70D4-431C-41A4-B5A9-0F1E5AEC34C5}"/>
              </a:ext>
            </a:extLst>
          </p:cNvPr>
          <p:cNvSpPr/>
          <p:nvPr/>
        </p:nvSpPr>
        <p:spPr>
          <a:xfrm>
            <a:off x="2323747" y="2227199"/>
            <a:ext cx="860400" cy="970546"/>
          </a:xfrm>
          <a:prstGeom prst="roundRect">
            <a:avLst/>
          </a:prstGeom>
          <a:solidFill>
            <a:srgbClr val="FF292A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endParaRPr lang="zh-CN" altLang="en-US" sz="2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6" name="矩形: 圆角 105">
            <a:extLst>
              <a:ext uri="{FF2B5EF4-FFF2-40B4-BE49-F238E27FC236}">
                <a16:creationId xmlns:a16="http://schemas.microsoft.com/office/drawing/2014/main" id="{18ADB48C-91DF-473C-8CC0-098F03C43BC3}"/>
              </a:ext>
            </a:extLst>
          </p:cNvPr>
          <p:cNvSpPr/>
          <p:nvPr/>
        </p:nvSpPr>
        <p:spPr>
          <a:xfrm>
            <a:off x="1463347" y="2236271"/>
            <a:ext cx="860400" cy="970546"/>
          </a:xfrm>
          <a:prstGeom prst="roundRect">
            <a:avLst/>
          </a:prstGeom>
          <a:solidFill>
            <a:srgbClr val="023057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endParaRPr lang="zh-CN" altLang="en-US" sz="2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9700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6608</TotalTime>
  <Words>1073</Words>
  <Application>Microsoft Office PowerPoint</Application>
  <PresentationFormat>宽屏</PresentationFormat>
  <Paragraphs>384</Paragraphs>
  <Slides>21</Slides>
  <Notes>17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30" baseType="lpstr">
      <vt:lpstr>等线</vt:lpstr>
      <vt:lpstr>等线 Light</vt:lpstr>
      <vt:lpstr>微软雅黑</vt:lpstr>
      <vt:lpstr>Arial</vt:lpstr>
      <vt:lpstr>Calibri</vt:lpstr>
      <vt:lpstr>Cambria Math</vt:lpstr>
      <vt:lpstr>Segoe UI</vt:lpstr>
      <vt:lpstr>Tahoma</vt:lpstr>
      <vt:lpstr>Office 主题​​</vt:lpstr>
      <vt:lpstr>MagTracer: Detecting GPU Cryptojacking Attacks via Magnetic Leakage Signals</vt:lpstr>
      <vt:lpstr>Cryptojacking Attack</vt:lpstr>
      <vt:lpstr>Prevalence of Cryptojacking</vt:lpstr>
      <vt:lpstr>GPU-Targeted Cryptojacking</vt:lpstr>
      <vt:lpstr>Existing Cryptojacking Defenses</vt:lpstr>
      <vt:lpstr>MagTracer: Our Solution</vt:lpstr>
      <vt:lpstr>Key Insight: Distinct Magnetic Signature</vt:lpstr>
      <vt:lpstr>Primer: Unique Characteristics of Mining</vt:lpstr>
      <vt:lpstr>Primer: Unique Characteristics of Mining</vt:lpstr>
      <vt:lpstr>Generation of Mining Signature</vt:lpstr>
      <vt:lpstr>Generation of Mining Signature</vt:lpstr>
      <vt:lpstr>MagTracer: Challenge 1</vt:lpstr>
      <vt:lpstr>MagTracer: Challenge 2</vt:lpstr>
      <vt:lpstr>System Design of MagTracer</vt:lpstr>
      <vt:lpstr>Mining Frequency Identification</vt:lpstr>
      <vt:lpstr>Mining Frequency Identification</vt:lpstr>
      <vt:lpstr>Prototyping &amp; Evaluation</vt:lpstr>
      <vt:lpstr>Summary of Evaluation Results</vt:lpstr>
      <vt:lpstr>Considerations for Real-World Deployment</vt:lpstr>
      <vt:lpstr>Conclusion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Han-Lab-AL0</dc:creator>
  <cp:lastModifiedBy>Han-Lab-AL0</cp:lastModifiedBy>
  <cp:revision>818</cp:revision>
  <dcterms:created xsi:type="dcterms:W3CDTF">2023-09-05T02:21:52Z</dcterms:created>
  <dcterms:modified xsi:type="dcterms:W3CDTF">2023-10-11T04:30:17Z</dcterms:modified>
</cp:coreProperties>
</file>