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99" r:id="rId6"/>
    <p:sldId id="305" r:id="rId7"/>
    <p:sldId id="301" r:id="rId8"/>
    <p:sldId id="302" r:id="rId9"/>
    <p:sldId id="303" r:id="rId10"/>
    <p:sldId id="304" r:id="rId11"/>
    <p:sldId id="306" r:id="rId12"/>
    <p:sldId id="264" r:id="rId13"/>
    <p:sldId id="270" r:id="rId14"/>
    <p:sldId id="271" r:id="rId15"/>
    <p:sldId id="286" r:id="rId16"/>
    <p:sldId id="284" r:id="rId17"/>
    <p:sldId id="290" r:id="rId18"/>
    <p:sldId id="277" r:id="rId19"/>
    <p:sldId id="267" r:id="rId20"/>
    <p:sldId id="272" r:id="rId21"/>
    <p:sldId id="310" r:id="rId22"/>
    <p:sldId id="275" r:id="rId23"/>
    <p:sldId id="296" r:id="rId24"/>
    <p:sldId id="3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620C4-7F2C-4E99-81FE-02837F353DAE}" v="2" dt="2023-10-08T19:26:20.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tempuser\Downloads\generalization.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empuser\Downloads\generalization.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innercompass_env!$B$8</c:f>
              <c:strCache>
                <c:ptCount val="1"/>
                <c:pt idx="0">
                  <c:v>InnerCompass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innercompass_env!$A$9:$A$18</c:f>
              <c:numCache>
                <c:formatCode>General</c:formatCode>
                <c:ptCount val="10"/>
                <c:pt idx="0">
                  <c:v>0.25708203932499302</c:v>
                </c:pt>
                <c:pt idx="1">
                  <c:v>0.439628479399994</c:v>
                </c:pt>
                <c:pt idx="2">
                  <c:v>0.62217491947499404</c:v>
                </c:pt>
                <c:pt idx="3">
                  <c:v>0.80472135954999502</c:v>
                </c:pt>
                <c:pt idx="4">
                  <c:v>0.987267799624996</c:v>
                </c:pt>
                <c:pt idx="5">
                  <c:v>1.16981423969999</c:v>
                </c:pt>
                <c:pt idx="6">
                  <c:v>1.3523606797749901</c:v>
                </c:pt>
                <c:pt idx="7">
                  <c:v>1.53490711984999</c:v>
                </c:pt>
                <c:pt idx="8">
                  <c:v>1.71745355992499</c:v>
                </c:pt>
                <c:pt idx="9">
                  <c:v>1.8999999999999899</c:v>
                </c:pt>
              </c:numCache>
            </c:numRef>
          </c:xVal>
          <c:yVal>
            <c:numRef>
              <c:f>innercompass_env!$B$9:$B$18</c:f>
              <c:numCache>
                <c:formatCode>General</c:formatCode>
                <c:ptCount val="10"/>
                <c:pt idx="0">
                  <c:v>0.16</c:v>
                </c:pt>
                <c:pt idx="1">
                  <c:v>0.42</c:v>
                </c:pt>
                <c:pt idx="2">
                  <c:v>0.56999999999999995</c:v>
                </c:pt>
                <c:pt idx="3">
                  <c:v>0.71</c:v>
                </c:pt>
                <c:pt idx="4">
                  <c:v>0.78999999999999904</c:v>
                </c:pt>
                <c:pt idx="5">
                  <c:v>0.84</c:v>
                </c:pt>
                <c:pt idx="6">
                  <c:v>0.89999999999999902</c:v>
                </c:pt>
                <c:pt idx="7">
                  <c:v>0.94</c:v>
                </c:pt>
                <c:pt idx="8">
                  <c:v>0.97</c:v>
                </c:pt>
                <c:pt idx="9">
                  <c:v>1</c:v>
                </c:pt>
              </c:numCache>
            </c:numRef>
          </c:yVal>
          <c:smooth val="0"/>
          <c:extLst>
            <c:ext xmlns:c16="http://schemas.microsoft.com/office/drawing/2014/chart" uri="{C3380CC4-5D6E-409C-BE32-E72D297353CC}">
              <c16:uniqueId val="{00000000-AD8A-0046-A204-566148FF2FC3}"/>
            </c:ext>
          </c:extLst>
        </c:ser>
        <c:dLbls>
          <c:showLegendKey val="0"/>
          <c:showVal val="0"/>
          <c:showCatName val="0"/>
          <c:showSerName val="0"/>
          <c:showPercent val="0"/>
          <c:showBubbleSize val="0"/>
        </c:dLbls>
        <c:axId val="2046452880"/>
        <c:axId val="2086129264"/>
      </c:scatterChart>
      <c:valAx>
        <c:axId val="2046452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Localization Error (cm)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86129264"/>
        <c:crosses val="autoZero"/>
        <c:crossBetween val="midCat"/>
      </c:valAx>
      <c:valAx>
        <c:axId val="208612926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CDF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464528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generalization!$H$10</c:f>
              <c:strCache>
                <c:ptCount val="1"/>
                <c:pt idx="0">
                  <c:v>InnerCompass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generalization!$G$11:$G$20</c:f>
              <c:numCache>
                <c:formatCode>General</c:formatCode>
                <c:ptCount val="10"/>
                <c:pt idx="0">
                  <c:v>0.22627416997969499</c:v>
                </c:pt>
                <c:pt idx="1">
                  <c:v>0.40540788788028698</c:v>
                </c:pt>
                <c:pt idx="2">
                  <c:v>0.58454160578087899</c:v>
                </c:pt>
                <c:pt idx="3">
                  <c:v>0.76367532368147095</c:v>
                </c:pt>
                <c:pt idx="4">
                  <c:v>0.94280904158206302</c:v>
                </c:pt>
                <c:pt idx="5">
                  <c:v>1.1219427594826501</c:v>
                </c:pt>
                <c:pt idx="6">
                  <c:v>1.3010764773832399</c:v>
                </c:pt>
                <c:pt idx="7">
                  <c:v>1.48021019528383</c:v>
                </c:pt>
                <c:pt idx="8">
                  <c:v>1.6593439131844301</c:v>
                </c:pt>
                <c:pt idx="9">
                  <c:v>1.8384776310850199</c:v>
                </c:pt>
              </c:numCache>
            </c:numRef>
          </c:xVal>
          <c:yVal>
            <c:numRef>
              <c:f>generalization!$H$11:$H$20</c:f>
              <c:numCache>
                <c:formatCode>General</c:formatCode>
                <c:ptCount val="10"/>
                <c:pt idx="0">
                  <c:v>0.21</c:v>
                </c:pt>
                <c:pt idx="1">
                  <c:v>0.499999999999999</c:v>
                </c:pt>
                <c:pt idx="2">
                  <c:v>0.71</c:v>
                </c:pt>
                <c:pt idx="3">
                  <c:v>0.79999999999999905</c:v>
                </c:pt>
                <c:pt idx="4">
                  <c:v>0.869999999999999</c:v>
                </c:pt>
                <c:pt idx="5">
                  <c:v>0.91999999999999904</c:v>
                </c:pt>
                <c:pt idx="6">
                  <c:v>0.94</c:v>
                </c:pt>
                <c:pt idx="7">
                  <c:v>0.97999999999999898</c:v>
                </c:pt>
                <c:pt idx="8">
                  <c:v>0.99</c:v>
                </c:pt>
                <c:pt idx="9">
                  <c:v>1</c:v>
                </c:pt>
              </c:numCache>
            </c:numRef>
          </c:yVal>
          <c:smooth val="0"/>
          <c:extLst>
            <c:ext xmlns:c16="http://schemas.microsoft.com/office/drawing/2014/chart" uri="{C3380CC4-5D6E-409C-BE32-E72D297353CC}">
              <c16:uniqueId val="{00000000-46D7-1446-97B5-C347581B0E98}"/>
            </c:ext>
          </c:extLst>
        </c:ser>
        <c:ser>
          <c:idx val="2"/>
          <c:order val="1"/>
          <c:tx>
            <c:strRef>
              <c:f>generalization!$J$10</c:f>
              <c:strCache>
                <c:ptCount val="1"/>
                <c:pt idx="0">
                  <c:v>LUP</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generalization!$I$11:$I$20</c:f>
              <c:numCache>
                <c:formatCode>General</c:formatCode>
                <c:ptCount val="10"/>
                <c:pt idx="0">
                  <c:v>0.17950549357115</c:v>
                </c:pt>
                <c:pt idx="1">
                  <c:v>0.35901098714230001</c:v>
                </c:pt>
                <c:pt idx="2">
                  <c:v>0.53851648071345004</c:v>
                </c:pt>
                <c:pt idx="3">
                  <c:v>0.71802197428460002</c:v>
                </c:pt>
                <c:pt idx="4">
                  <c:v>0.89752746785574999</c:v>
                </c:pt>
                <c:pt idx="5">
                  <c:v>1.0770329614269001</c:v>
                </c:pt>
                <c:pt idx="6">
                  <c:v>1.2565384549980501</c:v>
                </c:pt>
                <c:pt idx="7">
                  <c:v>1.4360439485692</c:v>
                </c:pt>
                <c:pt idx="8">
                  <c:v>1.61554944214035</c:v>
                </c:pt>
                <c:pt idx="9">
                  <c:v>1.7950549357115</c:v>
                </c:pt>
              </c:numCache>
            </c:numRef>
          </c:xVal>
          <c:yVal>
            <c:numRef>
              <c:f>generalization!$J$11:$J$20</c:f>
              <c:numCache>
                <c:formatCode>General</c:formatCode>
                <c:ptCount val="10"/>
                <c:pt idx="0">
                  <c:v>0.159999999999999</c:v>
                </c:pt>
                <c:pt idx="1">
                  <c:v>0.19999999999999901</c:v>
                </c:pt>
                <c:pt idx="2">
                  <c:v>0.38999999999999901</c:v>
                </c:pt>
                <c:pt idx="3">
                  <c:v>0.39999999999999902</c:v>
                </c:pt>
                <c:pt idx="4">
                  <c:v>0.64999999999999902</c:v>
                </c:pt>
                <c:pt idx="5">
                  <c:v>0.91999999999999904</c:v>
                </c:pt>
                <c:pt idx="6">
                  <c:v>0.92999999999999905</c:v>
                </c:pt>
                <c:pt idx="7">
                  <c:v>0.99</c:v>
                </c:pt>
                <c:pt idx="8">
                  <c:v>0.99</c:v>
                </c:pt>
                <c:pt idx="9">
                  <c:v>1</c:v>
                </c:pt>
              </c:numCache>
            </c:numRef>
          </c:yVal>
          <c:smooth val="0"/>
          <c:extLst>
            <c:ext xmlns:c16="http://schemas.microsoft.com/office/drawing/2014/chart" uri="{C3380CC4-5D6E-409C-BE32-E72D297353CC}">
              <c16:uniqueId val="{00000001-46D7-1446-97B5-C347581B0E98}"/>
            </c:ext>
          </c:extLst>
        </c:ser>
        <c:dLbls>
          <c:showLegendKey val="0"/>
          <c:showVal val="0"/>
          <c:showCatName val="0"/>
          <c:showSerName val="0"/>
          <c:showPercent val="0"/>
          <c:showBubbleSize val="0"/>
        </c:dLbls>
        <c:axId val="1947183312"/>
        <c:axId val="1946507344"/>
      </c:scatterChart>
      <c:valAx>
        <c:axId val="1947183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a:t>Localization Error (cm)</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46507344"/>
        <c:crosses val="autoZero"/>
        <c:crossBetween val="midCat"/>
      </c:valAx>
      <c:valAx>
        <c:axId val="194650734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a:t>CDF</a:t>
                </a:r>
              </a:p>
            </c:rich>
          </c:tx>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471833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innercompass_env!$B$8</c:f>
              <c:strCache>
                <c:ptCount val="1"/>
                <c:pt idx="0">
                  <c:v>InnerCompass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innercompass_env!$A$9:$A$18</c:f>
              <c:numCache>
                <c:formatCode>General</c:formatCode>
                <c:ptCount val="10"/>
                <c:pt idx="0">
                  <c:v>0.25708203932499302</c:v>
                </c:pt>
                <c:pt idx="1">
                  <c:v>0.439628479399994</c:v>
                </c:pt>
                <c:pt idx="2">
                  <c:v>0.62217491947499404</c:v>
                </c:pt>
                <c:pt idx="3">
                  <c:v>0.80472135954999502</c:v>
                </c:pt>
                <c:pt idx="4">
                  <c:v>0.987267799624996</c:v>
                </c:pt>
                <c:pt idx="5">
                  <c:v>1.16981423969999</c:v>
                </c:pt>
                <c:pt idx="6">
                  <c:v>1.3523606797749901</c:v>
                </c:pt>
                <c:pt idx="7">
                  <c:v>1.53490711984999</c:v>
                </c:pt>
                <c:pt idx="8">
                  <c:v>1.71745355992499</c:v>
                </c:pt>
                <c:pt idx="9">
                  <c:v>1.8999999999999899</c:v>
                </c:pt>
              </c:numCache>
            </c:numRef>
          </c:xVal>
          <c:yVal>
            <c:numRef>
              <c:f>innercompass_env!$B$9:$B$18</c:f>
              <c:numCache>
                <c:formatCode>General</c:formatCode>
                <c:ptCount val="10"/>
                <c:pt idx="0">
                  <c:v>0.16</c:v>
                </c:pt>
                <c:pt idx="1">
                  <c:v>0.42</c:v>
                </c:pt>
                <c:pt idx="2">
                  <c:v>0.56999999999999995</c:v>
                </c:pt>
                <c:pt idx="3">
                  <c:v>0.71</c:v>
                </c:pt>
                <c:pt idx="4">
                  <c:v>0.78999999999999904</c:v>
                </c:pt>
                <c:pt idx="5">
                  <c:v>0.84</c:v>
                </c:pt>
                <c:pt idx="6">
                  <c:v>0.89999999999999902</c:v>
                </c:pt>
                <c:pt idx="7">
                  <c:v>0.94</c:v>
                </c:pt>
                <c:pt idx="8">
                  <c:v>0.97</c:v>
                </c:pt>
                <c:pt idx="9">
                  <c:v>1</c:v>
                </c:pt>
              </c:numCache>
            </c:numRef>
          </c:yVal>
          <c:smooth val="0"/>
          <c:extLst>
            <c:ext xmlns:c16="http://schemas.microsoft.com/office/drawing/2014/chart" uri="{C3380CC4-5D6E-409C-BE32-E72D297353CC}">
              <c16:uniqueId val="{00000000-7688-564B-9996-8F71522CCCCC}"/>
            </c:ext>
          </c:extLst>
        </c:ser>
        <c:dLbls>
          <c:showLegendKey val="0"/>
          <c:showVal val="0"/>
          <c:showCatName val="0"/>
          <c:showSerName val="0"/>
          <c:showPercent val="0"/>
          <c:showBubbleSize val="0"/>
        </c:dLbls>
        <c:axId val="2046452880"/>
        <c:axId val="2086129264"/>
      </c:scatterChart>
      <c:valAx>
        <c:axId val="2046452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Localization Error (cm)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86129264"/>
        <c:crosses val="autoZero"/>
        <c:crossBetween val="midCat"/>
      </c:valAx>
      <c:valAx>
        <c:axId val="208612926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800"/>
                  <a:t>CDF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464528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generalization!$H$10</c:f>
              <c:strCache>
                <c:ptCount val="1"/>
                <c:pt idx="0">
                  <c:v>InnerCompass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generalization!$G$11:$G$20</c:f>
              <c:numCache>
                <c:formatCode>General</c:formatCode>
                <c:ptCount val="10"/>
                <c:pt idx="0">
                  <c:v>0.22627416997969499</c:v>
                </c:pt>
                <c:pt idx="1">
                  <c:v>0.40540788788028698</c:v>
                </c:pt>
                <c:pt idx="2">
                  <c:v>0.58454160578087899</c:v>
                </c:pt>
                <c:pt idx="3">
                  <c:v>0.76367532368147095</c:v>
                </c:pt>
                <c:pt idx="4">
                  <c:v>0.94280904158206302</c:v>
                </c:pt>
                <c:pt idx="5">
                  <c:v>1.1219427594826501</c:v>
                </c:pt>
                <c:pt idx="6">
                  <c:v>1.3010764773832399</c:v>
                </c:pt>
                <c:pt idx="7">
                  <c:v>1.48021019528383</c:v>
                </c:pt>
                <c:pt idx="8">
                  <c:v>1.6593439131844301</c:v>
                </c:pt>
                <c:pt idx="9">
                  <c:v>1.8384776310850199</c:v>
                </c:pt>
              </c:numCache>
            </c:numRef>
          </c:xVal>
          <c:yVal>
            <c:numRef>
              <c:f>generalization!$H$11:$H$20</c:f>
              <c:numCache>
                <c:formatCode>General</c:formatCode>
                <c:ptCount val="10"/>
                <c:pt idx="0">
                  <c:v>0.21</c:v>
                </c:pt>
                <c:pt idx="1">
                  <c:v>0.499999999999999</c:v>
                </c:pt>
                <c:pt idx="2">
                  <c:v>0.71</c:v>
                </c:pt>
                <c:pt idx="3">
                  <c:v>0.79999999999999905</c:v>
                </c:pt>
                <c:pt idx="4">
                  <c:v>0.869999999999999</c:v>
                </c:pt>
                <c:pt idx="5">
                  <c:v>0.91999999999999904</c:v>
                </c:pt>
                <c:pt idx="6">
                  <c:v>0.94</c:v>
                </c:pt>
                <c:pt idx="7">
                  <c:v>0.97999999999999898</c:v>
                </c:pt>
                <c:pt idx="8">
                  <c:v>0.99</c:v>
                </c:pt>
                <c:pt idx="9">
                  <c:v>1</c:v>
                </c:pt>
              </c:numCache>
            </c:numRef>
          </c:yVal>
          <c:smooth val="0"/>
          <c:extLst>
            <c:ext xmlns:c16="http://schemas.microsoft.com/office/drawing/2014/chart" uri="{C3380CC4-5D6E-409C-BE32-E72D297353CC}">
              <c16:uniqueId val="{00000000-3674-CD45-88C1-FA8DD539FAD1}"/>
            </c:ext>
          </c:extLst>
        </c:ser>
        <c:ser>
          <c:idx val="2"/>
          <c:order val="1"/>
          <c:tx>
            <c:strRef>
              <c:f>generalization!$J$10</c:f>
              <c:strCache>
                <c:ptCount val="1"/>
                <c:pt idx="0">
                  <c:v>LUP</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generalization!$I$11:$I$20</c:f>
              <c:numCache>
                <c:formatCode>General</c:formatCode>
                <c:ptCount val="10"/>
                <c:pt idx="0">
                  <c:v>0.17950549357115</c:v>
                </c:pt>
                <c:pt idx="1">
                  <c:v>0.35901098714230001</c:v>
                </c:pt>
                <c:pt idx="2">
                  <c:v>0.53851648071345004</c:v>
                </c:pt>
                <c:pt idx="3">
                  <c:v>0.71802197428460002</c:v>
                </c:pt>
                <c:pt idx="4">
                  <c:v>0.89752746785574999</c:v>
                </c:pt>
                <c:pt idx="5">
                  <c:v>1.0770329614269001</c:v>
                </c:pt>
                <c:pt idx="6">
                  <c:v>1.2565384549980501</c:v>
                </c:pt>
                <c:pt idx="7">
                  <c:v>1.4360439485692</c:v>
                </c:pt>
                <c:pt idx="8">
                  <c:v>1.61554944214035</c:v>
                </c:pt>
                <c:pt idx="9">
                  <c:v>1.7950549357115</c:v>
                </c:pt>
              </c:numCache>
            </c:numRef>
          </c:xVal>
          <c:yVal>
            <c:numRef>
              <c:f>generalization!$J$11:$J$20</c:f>
              <c:numCache>
                <c:formatCode>General</c:formatCode>
                <c:ptCount val="10"/>
                <c:pt idx="0">
                  <c:v>0.159999999999999</c:v>
                </c:pt>
                <c:pt idx="1">
                  <c:v>0.19999999999999901</c:v>
                </c:pt>
                <c:pt idx="2">
                  <c:v>0.38999999999999901</c:v>
                </c:pt>
                <c:pt idx="3">
                  <c:v>0.39999999999999902</c:v>
                </c:pt>
                <c:pt idx="4">
                  <c:v>0.64999999999999902</c:v>
                </c:pt>
                <c:pt idx="5">
                  <c:v>0.91999999999999904</c:v>
                </c:pt>
                <c:pt idx="6">
                  <c:v>0.92999999999999905</c:v>
                </c:pt>
                <c:pt idx="7">
                  <c:v>0.99</c:v>
                </c:pt>
                <c:pt idx="8">
                  <c:v>0.99</c:v>
                </c:pt>
                <c:pt idx="9">
                  <c:v>1</c:v>
                </c:pt>
              </c:numCache>
            </c:numRef>
          </c:yVal>
          <c:smooth val="0"/>
          <c:extLst>
            <c:ext xmlns:c16="http://schemas.microsoft.com/office/drawing/2014/chart" uri="{C3380CC4-5D6E-409C-BE32-E72D297353CC}">
              <c16:uniqueId val="{00000001-3674-CD45-88C1-FA8DD539FAD1}"/>
            </c:ext>
          </c:extLst>
        </c:ser>
        <c:dLbls>
          <c:showLegendKey val="0"/>
          <c:showVal val="0"/>
          <c:showCatName val="0"/>
          <c:showSerName val="0"/>
          <c:showPercent val="0"/>
          <c:showBubbleSize val="0"/>
        </c:dLbls>
        <c:axId val="1947183312"/>
        <c:axId val="1946507344"/>
      </c:scatterChart>
      <c:valAx>
        <c:axId val="1947183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Localization Error (cm)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46507344"/>
        <c:crosses val="autoZero"/>
        <c:crossBetween val="midCat"/>
      </c:valAx>
      <c:valAx>
        <c:axId val="194650734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CDF</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471833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innercompass_env!$B$8</c:f>
              <c:strCache>
                <c:ptCount val="1"/>
                <c:pt idx="0">
                  <c:v>InnerCompass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innercompass_env!$A$9:$A$18</c:f>
              <c:numCache>
                <c:formatCode>General</c:formatCode>
                <c:ptCount val="10"/>
                <c:pt idx="0">
                  <c:v>0.25708203932499302</c:v>
                </c:pt>
                <c:pt idx="1">
                  <c:v>0.439628479399994</c:v>
                </c:pt>
                <c:pt idx="2">
                  <c:v>0.62217491947499404</c:v>
                </c:pt>
                <c:pt idx="3">
                  <c:v>0.80472135954999502</c:v>
                </c:pt>
                <c:pt idx="4">
                  <c:v>0.987267799624996</c:v>
                </c:pt>
                <c:pt idx="5">
                  <c:v>1.16981423969999</c:v>
                </c:pt>
                <c:pt idx="6">
                  <c:v>1.3523606797749901</c:v>
                </c:pt>
                <c:pt idx="7">
                  <c:v>1.53490711984999</c:v>
                </c:pt>
                <c:pt idx="8">
                  <c:v>1.71745355992499</c:v>
                </c:pt>
                <c:pt idx="9">
                  <c:v>1.8999999999999899</c:v>
                </c:pt>
              </c:numCache>
            </c:numRef>
          </c:xVal>
          <c:yVal>
            <c:numRef>
              <c:f>innercompass_env!$B$9:$B$18</c:f>
              <c:numCache>
                <c:formatCode>General</c:formatCode>
                <c:ptCount val="10"/>
                <c:pt idx="0">
                  <c:v>0.16</c:v>
                </c:pt>
                <c:pt idx="1">
                  <c:v>0.42</c:v>
                </c:pt>
                <c:pt idx="2">
                  <c:v>0.56999999999999995</c:v>
                </c:pt>
                <c:pt idx="3">
                  <c:v>0.71</c:v>
                </c:pt>
                <c:pt idx="4">
                  <c:v>0.78999999999999904</c:v>
                </c:pt>
                <c:pt idx="5">
                  <c:v>0.84</c:v>
                </c:pt>
                <c:pt idx="6">
                  <c:v>0.89999999999999902</c:v>
                </c:pt>
                <c:pt idx="7">
                  <c:v>0.94</c:v>
                </c:pt>
                <c:pt idx="8">
                  <c:v>0.97</c:v>
                </c:pt>
                <c:pt idx="9">
                  <c:v>1</c:v>
                </c:pt>
              </c:numCache>
            </c:numRef>
          </c:yVal>
          <c:smooth val="0"/>
          <c:extLst>
            <c:ext xmlns:c16="http://schemas.microsoft.com/office/drawing/2014/chart" uri="{C3380CC4-5D6E-409C-BE32-E72D297353CC}">
              <c16:uniqueId val="{00000000-EB64-A840-B0AA-1A10443FC1EA}"/>
            </c:ext>
          </c:extLst>
        </c:ser>
        <c:dLbls>
          <c:showLegendKey val="0"/>
          <c:showVal val="0"/>
          <c:showCatName val="0"/>
          <c:showSerName val="0"/>
          <c:showPercent val="0"/>
          <c:showBubbleSize val="0"/>
        </c:dLbls>
        <c:axId val="2046452880"/>
        <c:axId val="2086129264"/>
      </c:scatterChart>
      <c:valAx>
        <c:axId val="2046452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Localization Error (cm)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86129264"/>
        <c:crosses val="autoZero"/>
        <c:crossBetween val="midCat"/>
      </c:valAx>
      <c:valAx>
        <c:axId val="208612926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CDF</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64528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86C06-4FA6-40A4-83DA-631D9BD8A599}"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08ABF-13CF-4D3E-A8E5-0FC32190F1E9}" type="slidenum">
              <a:rPr lang="en-US" smtClean="0"/>
              <a:t>‹#›</a:t>
            </a:fld>
            <a:endParaRPr lang="en-US"/>
          </a:p>
        </p:txBody>
      </p:sp>
    </p:spTree>
    <p:extLst>
      <p:ext uri="{BB962C8B-B14F-4D97-AF65-F5344CB8AC3E}">
        <p14:creationId xmlns:p14="http://schemas.microsoft.com/office/powerpoint/2010/main" val="1390084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I am here today to talk about doing precise localization of and communication with in-body medical devices. This is a collaboration work with Emerson, Jayanth and Deepak.</a:t>
            </a:r>
          </a:p>
        </p:txBody>
      </p:sp>
      <p:sp>
        <p:nvSpPr>
          <p:cNvPr id="4" name="Slide Number Placeholder 3"/>
          <p:cNvSpPr>
            <a:spLocks noGrp="1"/>
          </p:cNvSpPr>
          <p:nvPr>
            <p:ph type="sldNum" sz="quarter" idx="5"/>
          </p:nvPr>
        </p:nvSpPr>
        <p:spPr/>
        <p:txBody>
          <a:bodyPr/>
          <a:lstStyle/>
          <a:p>
            <a:fld id="{4F808ABF-13CF-4D3E-A8E5-0FC32190F1E9}" type="slidenum">
              <a:rPr lang="en-US" smtClean="0"/>
              <a:t>1</a:t>
            </a:fld>
            <a:endParaRPr lang="en-US"/>
          </a:p>
        </p:txBody>
      </p:sp>
    </p:spTree>
    <p:extLst>
      <p:ext uri="{BB962C8B-B14F-4D97-AF65-F5344CB8AC3E}">
        <p14:creationId xmlns:p14="http://schemas.microsoft.com/office/powerpoint/2010/main" val="249125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coil moves, we can see that the amount of magnetic field going through the green coil changes, and so does the mutual inductance.</a:t>
            </a:r>
          </a:p>
        </p:txBody>
      </p:sp>
      <p:sp>
        <p:nvSpPr>
          <p:cNvPr id="4" name="Slide Number Placeholder 3"/>
          <p:cNvSpPr>
            <a:spLocks noGrp="1"/>
          </p:cNvSpPr>
          <p:nvPr>
            <p:ph type="sldNum" sz="quarter" idx="5"/>
          </p:nvPr>
        </p:nvSpPr>
        <p:spPr/>
        <p:txBody>
          <a:bodyPr/>
          <a:lstStyle/>
          <a:p>
            <a:fld id="{4F808ABF-13CF-4D3E-A8E5-0FC32190F1E9}" type="slidenum">
              <a:rPr lang="en-US" smtClean="0"/>
              <a:t>10</a:t>
            </a:fld>
            <a:endParaRPr lang="en-US"/>
          </a:p>
        </p:txBody>
      </p:sp>
    </p:spTree>
    <p:extLst>
      <p:ext uri="{BB962C8B-B14F-4D97-AF65-F5344CB8AC3E}">
        <p14:creationId xmlns:p14="http://schemas.microsoft.com/office/powerpoint/2010/main" val="2120861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look at the physical relations behind the mutual inductance and the magnetic field, we can come up with a rather simple way of calculating this mutual inductance.</a:t>
            </a:r>
          </a:p>
        </p:txBody>
      </p:sp>
      <p:sp>
        <p:nvSpPr>
          <p:cNvPr id="4" name="Slide Number Placeholder 3"/>
          <p:cNvSpPr>
            <a:spLocks noGrp="1"/>
          </p:cNvSpPr>
          <p:nvPr>
            <p:ph type="sldNum" sz="quarter" idx="5"/>
          </p:nvPr>
        </p:nvSpPr>
        <p:spPr/>
        <p:txBody>
          <a:bodyPr/>
          <a:lstStyle/>
          <a:p>
            <a:fld id="{4F808ABF-13CF-4D3E-A8E5-0FC32190F1E9}" type="slidenum">
              <a:rPr lang="en-US" smtClean="0"/>
              <a:t>11</a:t>
            </a:fld>
            <a:endParaRPr lang="en-US"/>
          </a:p>
        </p:txBody>
      </p:sp>
    </p:spTree>
    <p:extLst>
      <p:ext uri="{BB962C8B-B14F-4D97-AF65-F5344CB8AC3E}">
        <p14:creationId xmlns:p14="http://schemas.microsoft.com/office/powerpoint/2010/main" val="155023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put this into the real world. We are working with generally </a:t>
            </a:r>
            <a:r>
              <a:rPr lang="en-US" err="1"/>
              <a:t>backscatterring</a:t>
            </a:r>
            <a:r>
              <a:rPr lang="en-US"/>
              <a:t> systems, which has a transmission coil, and we have here an in-body device coil. The transmitter coil transmits a signal that goes on the in-body coil through mutual inductance. The in-body device then reflects the signal onto a receiver coil through another mutual inductance. We can see from the process that the RSSI is essentially the product of the two mutual inductances. Combining this with the way to calculate mutual inductance, we have now a complete way to calculate the RSSI.</a:t>
            </a:r>
          </a:p>
        </p:txBody>
      </p:sp>
      <p:sp>
        <p:nvSpPr>
          <p:cNvPr id="4" name="Slide Number Placeholder 3"/>
          <p:cNvSpPr>
            <a:spLocks noGrp="1"/>
          </p:cNvSpPr>
          <p:nvPr>
            <p:ph type="sldNum" sz="quarter" idx="5"/>
          </p:nvPr>
        </p:nvSpPr>
        <p:spPr/>
        <p:txBody>
          <a:bodyPr/>
          <a:lstStyle/>
          <a:p>
            <a:fld id="{4F808ABF-13CF-4D3E-A8E5-0FC32190F1E9}" type="slidenum">
              <a:rPr lang="en-US" smtClean="0"/>
              <a:t>12</a:t>
            </a:fld>
            <a:endParaRPr lang="en-US"/>
          </a:p>
        </p:txBody>
      </p:sp>
    </p:spTree>
    <p:extLst>
      <p:ext uri="{BB962C8B-B14F-4D97-AF65-F5344CB8AC3E}">
        <p14:creationId xmlns:p14="http://schemas.microsoft.com/office/powerpoint/2010/main" val="1332005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challenge we are facing here is the range problem. Traditional near-field magnetic communication systems, like your apple pay, only works when you hold your phone all the way up to the reader. In fact, it cannot work longer than 4cm. This is due to that these in-body devices are very power limited and usually uses </a:t>
            </a:r>
            <a:r>
              <a:rPr lang="en-US" err="1"/>
              <a:t>backscaterring</a:t>
            </a:r>
            <a:r>
              <a:rPr lang="en-US"/>
              <a:t> communication. In human body, we sometimes have to penetrate a distance of as long as 25cm. How do we bridge the gap here?</a:t>
            </a:r>
          </a:p>
        </p:txBody>
      </p:sp>
      <p:sp>
        <p:nvSpPr>
          <p:cNvPr id="4" name="Slide Number Placeholder 3"/>
          <p:cNvSpPr>
            <a:spLocks noGrp="1"/>
          </p:cNvSpPr>
          <p:nvPr>
            <p:ph type="sldNum" sz="quarter" idx="5"/>
          </p:nvPr>
        </p:nvSpPr>
        <p:spPr/>
        <p:txBody>
          <a:bodyPr/>
          <a:lstStyle/>
          <a:p>
            <a:fld id="{4F808ABF-13CF-4D3E-A8E5-0FC32190F1E9}" type="slidenum">
              <a:rPr lang="en-US" smtClean="0"/>
              <a:t>13</a:t>
            </a:fld>
            <a:endParaRPr lang="en-US"/>
          </a:p>
        </p:txBody>
      </p:sp>
    </p:spTree>
    <p:extLst>
      <p:ext uri="{BB962C8B-B14F-4D97-AF65-F5344CB8AC3E}">
        <p14:creationId xmlns:p14="http://schemas.microsoft.com/office/powerpoint/2010/main" val="2953990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 so by looking at the circuit design of the transmitter coil. Traditional coils are connected in a parallel scheme to enforce impedance matching of 50Ohm. We observe that impedance matching is important for RF applications but not necessary for low frequency applications. Indeed, a high impedance can also limit the peak current through the coil and thus the RSSI. We chose the alternative design of this series </a:t>
            </a:r>
            <a:r>
              <a:rPr lang="en-US" err="1"/>
              <a:t>sceme</a:t>
            </a:r>
            <a:r>
              <a:rPr lang="en-US"/>
              <a:t> here that can drive the impedance down to 0 to achieve a much higher current and a much stronger signal.</a:t>
            </a:r>
          </a:p>
        </p:txBody>
      </p:sp>
      <p:sp>
        <p:nvSpPr>
          <p:cNvPr id="4" name="Slide Number Placeholder 3"/>
          <p:cNvSpPr>
            <a:spLocks noGrp="1"/>
          </p:cNvSpPr>
          <p:nvPr>
            <p:ph type="sldNum" sz="quarter" idx="5"/>
          </p:nvPr>
        </p:nvSpPr>
        <p:spPr/>
        <p:txBody>
          <a:bodyPr/>
          <a:lstStyle/>
          <a:p>
            <a:fld id="{4F808ABF-13CF-4D3E-A8E5-0FC32190F1E9}" type="slidenum">
              <a:rPr lang="en-US" smtClean="0"/>
              <a:t>14</a:t>
            </a:fld>
            <a:endParaRPr lang="en-US"/>
          </a:p>
        </p:txBody>
      </p:sp>
    </p:spTree>
    <p:extLst>
      <p:ext uri="{BB962C8B-B14F-4D97-AF65-F5344CB8AC3E}">
        <p14:creationId xmlns:p14="http://schemas.microsoft.com/office/powerpoint/2010/main" val="1532293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evaluated </a:t>
            </a:r>
            <a:r>
              <a:rPr lang="en-US" err="1"/>
              <a:t>InnedCompass</a:t>
            </a:r>
            <a:r>
              <a:rPr lang="en-US"/>
              <a:t> by building a prototype of the in-body device and external reader. This PCB here contains the circuit of the in-body device, and it has a coil having a diameter of 8mm, similar to the size of a capsule.</a:t>
            </a:r>
          </a:p>
        </p:txBody>
      </p:sp>
      <p:sp>
        <p:nvSpPr>
          <p:cNvPr id="4" name="Slide Number Placeholder 3"/>
          <p:cNvSpPr>
            <a:spLocks noGrp="1"/>
          </p:cNvSpPr>
          <p:nvPr>
            <p:ph type="sldNum" sz="quarter" idx="5"/>
          </p:nvPr>
        </p:nvSpPr>
        <p:spPr/>
        <p:txBody>
          <a:bodyPr/>
          <a:lstStyle/>
          <a:p>
            <a:fld id="{4F808ABF-13CF-4D3E-A8E5-0FC32190F1E9}" type="slidenum">
              <a:rPr lang="en-US" smtClean="0"/>
              <a:t>15</a:t>
            </a:fld>
            <a:endParaRPr lang="en-US"/>
          </a:p>
        </p:txBody>
      </p:sp>
    </p:spTree>
    <p:extLst>
      <p:ext uri="{BB962C8B-B14F-4D97-AF65-F5344CB8AC3E}">
        <p14:creationId xmlns:p14="http://schemas.microsoft.com/office/powerpoint/2010/main" val="2419922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tested </a:t>
            </a:r>
            <a:r>
              <a:rPr lang="en-US" err="1"/>
              <a:t>InnerCompass</a:t>
            </a:r>
            <a:r>
              <a:rPr lang="en-US"/>
              <a:t> by building a testbed consisting of a linear stage and an aquarium. In evaluation, we used pork ribs to represent human body, because pork rib is one of the most complicated part, consisting of bone, </a:t>
            </a:r>
            <a:r>
              <a:rPr lang="en-US" err="1"/>
              <a:t>mussle</a:t>
            </a:r>
            <a:r>
              <a:rPr lang="en-US"/>
              <a:t>, fat and blood, the types of tissues usually found in human body. We attach the tag to the moving end of the linear stage, and attach the Tx and Rx coils to the aquarium, and tested the prototype at different points inside this test field.</a:t>
            </a:r>
          </a:p>
        </p:txBody>
      </p:sp>
      <p:sp>
        <p:nvSpPr>
          <p:cNvPr id="4" name="Slide Number Placeholder 3"/>
          <p:cNvSpPr>
            <a:spLocks noGrp="1"/>
          </p:cNvSpPr>
          <p:nvPr>
            <p:ph type="sldNum" sz="quarter" idx="5"/>
          </p:nvPr>
        </p:nvSpPr>
        <p:spPr/>
        <p:txBody>
          <a:bodyPr/>
          <a:lstStyle/>
          <a:p>
            <a:fld id="{4F808ABF-13CF-4D3E-A8E5-0FC32190F1E9}" type="slidenum">
              <a:rPr lang="en-US" smtClean="0"/>
              <a:t>16</a:t>
            </a:fld>
            <a:endParaRPr lang="en-US"/>
          </a:p>
        </p:txBody>
      </p:sp>
    </p:spTree>
    <p:extLst>
      <p:ext uri="{BB962C8B-B14F-4D97-AF65-F5344CB8AC3E}">
        <p14:creationId xmlns:p14="http://schemas.microsoft.com/office/powerpoint/2010/main" val="276195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first look at how accurate our analytical model is. Here you can see our model’s predicted RSSI over the test field. X,Y here are coordinates in the test field, and Z values are RSSIs. On the right we have measured signal strength under the same condition. Not only do they look visually similar, but actually it has only 1.73dB mean error, which translates to a 6mm displacement according to the slope of these surfaces.</a:t>
            </a:r>
          </a:p>
        </p:txBody>
      </p:sp>
      <p:sp>
        <p:nvSpPr>
          <p:cNvPr id="4" name="Slide Number Placeholder 3"/>
          <p:cNvSpPr>
            <a:spLocks noGrp="1"/>
          </p:cNvSpPr>
          <p:nvPr>
            <p:ph type="sldNum" sz="quarter" idx="5"/>
          </p:nvPr>
        </p:nvSpPr>
        <p:spPr/>
        <p:txBody>
          <a:bodyPr/>
          <a:lstStyle/>
          <a:p>
            <a:fld id="{4F808ABF-13CF-4D3E-A8E5-0FC32190F1E9}" type="slidenum">
              <a:rPr lang="en-US" smtClean="0"/>
              <a:t>17</a:t>
            </a:fld>
            <a:endParaRPr lang="en-US"/>
          </a:p>
        </p:txBody>
      </p:sp>
    </p:spTree>
    <p:extLst>
      <p:ext uri="{BB962C8B-B14F-4D97-AF65-F5344CB8AC3E}">
        <p14:creationId xmlns:p14="http://schemas.microsoft.com/office/powerpoint/2010/main" val="586748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then look at the end-to-end localization accuracy. Here we have a plot of the CDF of the localization errors on the test field grid. As we see here, the median localization error is just 5.3mm. Compared to a typical capsule size of up to 1cm by 2cm, this localization error will satisfy the accuracy requirements for in-body devices.</a:t>
            </a:r>
          </a:p>
        </p:txBody>
      </p:sp>
      <p:sp>
        <p:nvSpPr>
          <p:cNvPr id="4" name="Slide Number Placeholder 3"/>
          <p:cNvSpPr>
            <a:spLocks noGrp="1"/>
          </p:cNvSpPr>
          <p:nvPr>
            <p:ph type="sldNum" sz="quarter" idx="5"/>
          </p:nvPr>
        </p:nvSpPr>
        <p:spPr/>
        <p:txBody>
          <a:bodyPr/>
          <a:lstStyle/>
          <a:p>
            <a:fld id="{4F808ABF-13CF-4D3E-A8E5-0FC32190F1E9}" type="slidenum">
              <a:rPr lang="en-US" smtClean="0"/>
              <a:t>18</a:t>
            </a:fld>
            <a:endParaRPr lang="en-US"/>
          </a:p>
        </p:txBody>
      </p:sp>
    </p:spTree>
    <p:extLst>
      <p:ext uri="{BB962C8B-B14F-4D97-AF65-F5344CB8AC3E}">
        <p14:creationId xmlns:p14="http://schemas.microsoft.com/office/powerpoint/2010/main" val="35004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we take a look at how well </a:t>
            </a:r>
            <a:r>
              <a:rPr lang="en-US" err="1"/>
              <a:t>InnerCompass</a:t>
            </a:r>
            <a:r>
              <a:rPr lang="en-US"/>
              <a:t> is able to generalize. On the left we have the localization error </a:t>
            </a:r>
            <a:r>
              <a:rPr lang="en-US" err="1"/>
              <a:t>cdf</a:t>
            </a:r>
            <a:r>
              <a:rPr lang="en-US"/>
              <a:t> and on the right side, we present the experiment, where we perturbed the relative positions of the coils to simulate different body shape. Here we compared </a:t>
            </a:r>
            <a:r>
              <a:rPr lang="en-US" err="1"/>
              <a:t>InnedCompass</a:t>
            </a:r>
            <a:r>
              <a:rPr lang="en-US"/>
              <a:t> against a lookup table trained on the original collected data. We ca see here that while </a:t>
            </a:r>
            <a:r>
              <a:rPr lang="en-US" err="1"/>
              <a:t>InnerCompass</a:t>
            </a:r>
            <a:r>
              <a:rPr lang="en-US"/>
              <a:t> can achieve similar localization error, LUP’s performance drops significantly with different body shape.</a:t>
            </a:r>
          </a:p>
        </p:txBody>
      </p:sp>
      <p:sp>
        <p:nvSpPr>
          <p:cNvPr id="4" name="Slide Number Placeholder 3"/>
          <p:cNvSpPr>
            <a:spLocks noGrp="1"/>
          </p:cNvSpPr>
          <p:nvPr>
            <p:ph type="sldNum" sz="quarter" idx="5"/>
          </p:nvPr>
        </p:nvSpPr>
        <p:spPr/>
        <p:txBody>
          <a:bodyPr/>
          <a:lstStyle/>
          <a:p>
            <a:fld id="{4F808ABF-13CF-4D3E-A8E5-0FC32190F1E9}" type="slidenum">
              <a:rPr lang="en-US" smtClean="0"/>
              <a:t>19</a:t>
            </a:fld>
            <a:endParaRPr lang="en-US"/>
          </a:p>
        </p:txBody>
      </p:sp>
    </p:spTree>
    <p:extLst>
      <p:ext uri="{BB962C8B-B14F-4D97-AF65-F5344CB8AC3E}">
        <p14:creationId xmlns:p14="http://schemas.microsoft.com/office/powerpoint/2010/main" val="73865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In-body wireless devices have a wide variety of applications today. They are used to sense signals inside human brain, detect diseases inside human digestion canal, marking target location for oncology radiotherapy, and even in wireless pacemakers. All these applications carry a need for a robust communication and localization system for these devices.</a:t>
            </a:r>
          </a:p>
        </p:txBody>
      </p:sp>
      <p:sp>
        <p:nvSpPr>
          <p:cNvPr id="4" name="Slide Number Placeholder 3"/>
          <p:cNvSpPr>
            <a:spLocks noGrp="1"/>
          </p:cNvSpPr>
          <p:nvPr>
            <p:ph type="sldNum" sz="quarter" idx="5"/>
          </p:nvPr>
        </p:nvSpPr>
        <p:spPr/>
        <p:txBody>
          <a:bodyPr/>
          <a:lstStyle/>
          <a:p>
            <a:fld id="{4F808ABF-13CF-4D3E-A8E5-0FC32190F1E9}" type="slidenum">
              <a:rPr lang="en-US" smtClean="0"/>
              <a:t>2</a:t>
            </a:fld>
            <a:endParaRPr lang="en-US"/>
          </a:p>
        </p:txBody>
      </p:sp>
    </p:spTree>
    <p:extLst>
      <p:ext uri="{BB962C8B-B14F-4D97-AF65-F5344CB8AC3E}">
        <p14:creationId xmlns:p14="http://schemas.microsoft.com/office/powerpoint/2010/main" val="3317213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we verify our effort of increasing the communication range by comparing the two coil circuits in the terms of BER. We can see that the new design has 10X less BER than the traditional design, and it will have longer communication range therefore.</a:t>
            </a:r>
          </a:p>
        </p:txBody>
      </p:sp>
      <p:sp>
        <p:nvSpPr>
          <p:cNvPr id="4" name="Slide Number Placeholder 3"/>
          <p:cNvSpPr>
            <a:spLocks noGrp="1"/>
          </p:cNvSpPr>
          <p:nvPr>
            <p:ph type="sldNum" sz="quarter" idx="5"/>
          </p:nvPr>
        </p:nvSpPr>
        <p:spPr/>
        <p:txBody>
          <a:bodyPr/>
          <a:lstStyle/>
          <a:p>
            <a:fld id="{4F808ABF-13CF-4D3E-A8E5-0FC32190F1E9}" type="slidenum">
              <a:rPr lang="en-US" smtClean="0"/>
              <a:t>20</a:t>
            </a:fld>
            <a:endParaRPr lang="en-US"/>
          </a:p>
        </p:txBody>
      </p:sp>
    </p:spTree>
    <p:extLst>
      <p:ext uri="{BB962C8B-B14F-4D97-AF65-F5344CB8AC3E}">
        <p14:creationId xmlns:p14="http://schemas.microsoft.com/office/powerpoint/2010/main" val="105368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achieving a flexible communication and localization system for in-body devices has multiple challenges including dealing with human body, improving accuracy and reducing power. We designed </a:t>
            </a:r>
            <a:r>
              <a:rPr lang="en-US" err="1"/>
              <a:t>InnerCompass</a:t>
            </a:r>
            <a:r>
              <a:rPr lang="en-US"/>
              <a:t> that uses an analytical model, an alternative coil circuit and a MIMO-inspired design to solve these challenges. We verified that our analytical model is highly accurate, and </a:t>
            </a:r>
            <a:r>
              <a:rPr lang="en-US" err="1"/>
              <a:t>InnerCompass</a:t>
            </a:r>
            <a:r>
              <a:rPr lang="en-US"/>
              <a:t> is able to achieve high accuracy and generalizable localization.</a:t>
            </a:r>
          </a:p>
        </p:txBody>
      </p:sp>
      <p:sp>
        <p:nvSpPr>
          <p:cNvPr id="4" name="Slide Number Placeholder 3"/>
          <p:cNvSpPr>
            <a:spLocks noGrp="1"/>
          </p:cNvSpPr>
          <p:nvPr>
            <p:ph type="sldNum" sz="quarter" idx="5"/>
          </p:nvPr>
        </p:nvSpPr>
        <p:spPr/>
        <p:txBody>
          <a:bodyPr/>
          <a:lstStyle/>
          <a:p>
            <a:fld id="{4F808ABF-13CF-4D3E-A8E5-0FC32190F1E9}" type="slidenum">
              <a:rPr lang="en-US" smtClean="0"/>
              <a:t>21</a:t>
            </a:fld>
            <a:endParaRPr lang="en-US"/>
          </a:p>
        </p:txBody>
      </p:sp>
    </p:spTree>
    <p:extLst>
      <p:ext uri="{BB962C8B-B14F-4D97-AF65-F5344CB8AC3E}">
        <p14:creationId xmlns:p14="http://schemas.microsoft.com/office/powerpoint/2010/main" val="2705371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these wireless medical systems work only in highly constrained lab environment. In the future, we envision that the in-body devices will be developed to be more versatile to provide continuous health monitoring functions, and to be embedded in everyday objects such as the shirt you put on, the bed you sleep on and the other </a:t>
            </a:r>
            <a:r>
              <a:rPr lang="en-US" err="1"/>
              <a:t>mininature</a:t>
            </a:r>
            <a:r>
              <a:rPr lang="en-US"/>
              <a:t> medical devices you wear.</a:t>
            </a:r>
          </a:p>
        </p:txBody>
      </p:sp>
      <p:sp>
        <p:nvSpPr>
          <p:cNvPr id="4" name="Slide Number Placeholder 3"/>
          <p:cNvSpPr>
            <a:spLocks noGrp="1"/>
          </p:cNvSpPr>
          <p:nvPr>
            <p:ph type="sldNum" sz="quarter" idx="5"/>
          </p:nvPr>
        </p:nvSpPr>
        <p:spPr/>
        <p:txBody>
          <a:bodyPr/>
          <a:lstStyle/>
          <a:p>
            <a:fld id="{4F808ABF-13CF-4D3E-A8E5-0FC32190F1E9}" type="slidenum">
              <a:rPr lang="en-US" smtClean="0"/>
              <a:t>3</a:t>
            </a:fld>
            <a:endParaRPr lang="en-US"/>
          </a:p>
        </p:txBody>
      </p:sp>
    </p:spTree>
    <p:extLst>
      <p:ext uri="{BB962C8B-B14F-4D97-AF65-F5344CB8AC3E}">
        <p14:creationId xmlns:p14="http://schemas.microsoft.com/office/powerpoint/2010/main" val="156839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these applications are facing multiple challenges today. First, the human body is complicated and interfere with the wireless signal in a complicated way. Second, the accuracy requirements for localization is high, for example, in the case of marking target for radiotherapy of prostate cancer where the entire prostate is but a few </a:t>
            </a:r>
            <a:r>
              <a:rPr lang="en-US" err="1"/>
              <a:t>cms</a:t>
            </a:r>
            <a:r>
              <a:rPr lang="en-US"/>
              <a:t> in size. We need mm-level accuracy here. Third, these small in-body devices are very limited in size and generally have tight energy requirements too.</a:t>
            </a:r>
          </a:p>
        </p:txBody>
      </p:sp>
      <p:sp>
        <p:nvSpPr>
          <p:cNvPr id="4" name="Slide Number Placeholder 3"/>
          <p:cNvSpPr>
            <a:spLocks noGrp="1"/>
          </p:cNvSpPr>
          <p:nvPr>
            <p:ph type="sldNum" sz="quarter" idx="5"/>
          </p:nvPr>
        </p:nvSpPr>
        <p:spPr/>
        <p:txBody>
          <a:bodyPr/>
          <a:lstStyle/>
          <a:p>
            <a:fld id="{4F808ABF-13CF-4D3E-A8E5-0FC32190F1E9}" type="slidenum">
              <a:rPr lang="en-US" smtClean="0"/>
              <a:t>4</a:t>
            </a:fld>
            <a:endParaRPr lang="en-US"/>
          </a:p>
        </p:txBody>
      </p:sp>
    </p:spTree>
    <p:extLst>
      <p:ext uri="{BB962C8B-B14F-4D97-AF65-F5344CB8AC3E}">
        <p14:creationId xmlns:p14="http://schemas.microsoft.com/office/powerpoint/2010/main" val="129337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present our system </a:t>
            </a:r>
            <a:r>
              <a:rPr lang="en-US" err="1"/>
              <a:t>Innercompass</a:t>
            </a:r>
            <a:r>
              <a:rPr lang="en-US"/>
              <a:t>, which solves these challenges and makes a significant advance to the future of smart medical devices that we envision.</a:t>
            </a:r>
          </a:p>
        </p:txBody>
      </p:sp>
      <p:sp>
        <p:nvSpPr>
          <p:cNvPr id="4" name="Slide Number Placeholder 3"/>
          <p:cNvSpPr>
            <a:spLocks noGrp="1"/>
          </p:cNvSpPr>
          <p:nvPr>
            <p:ph type="sldNum" sz="quarter" idx="5"/>
          </p:nvPr>
        </p:nvSpPr>
        <p:spPr/>
        <p:txBody>
          <a:bodyPr/>
          <a:lstStyle/>
          <a:p>
            <a:fld id="{4F808ABF-13CF-4D3E-A8E5-0FC32190F1E9}" type="slidenum">
              <a:rPr lang="en-US" smtClean="0"/>
              <a:t>5</a:t>
            </a:fld>
            <a:endParaRPr lang="en-US"/>
          </a:p>
        </p:txBody>
      </p:sp>
    </p:spTree>
    <p:extLst>
      <p:ext uri="{BB962C8B-B14F-4D97-AF65-F5344CB8AC3E}">
        <p14:creationId xmlns:p14="http://schemas.microsoft.com/office/powerpoint/2010/main" val="18352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see how </a:t>
            </a:r>
            <a:r>
              <a:rPr lang="en-US" err="1"/>
              <a:t>InnerCompass</a:t>
            </a:r>
            <a:r>
              <a:rPr lang="en-US"/>
              <a:t> achieves high accuracy localization. Human bodies are complicated, consisting of multiple types of tissues with convoluted boundaries. Also, each type of tissue like bone or </a:t>
            </a:r>
            <a:r>
              <a:rPr lang="en-US" err="1"/>
              <a:t>mussle</a:t>
            </a:r>
            <a:r>
              <a:rPr lang="en-US"/>
              <a:t> has different electromagnetic properties. There has been some previous work trying to model EM waves inside human body, for example, here’s a multi layer model that makes no sense. None of these models satisfy the accuracy requirements. As a result, people have shifted to this new way of doing localization: using low-frequency magnetic signals.</a:t>
            </a:r>
          </a:p>
        </p:txBody>
      </p:sp>
      <p:sp>
        <p:nvSpPr>
          <p:cNvPr id="4" name="Slide Number Placeholder 3"/>
          <p:cNvSpPr>
            <a:spLocks noGrp="1"/>
          </p:cNvSpPr>
          <p:nvPr>
            <p:ph type="sldNum" sz="quarter" idx="5"/>
          </p:nvPr>
        </p:nvSpPr>
        <p:spPr/>
        <p:txBody>
          <a:bodyPr/>
          <a:lstStyle/>
          <a:p>
            <a:fld id="{4F808ABF-13CF-4D3E-A8E5-0FC32190F1E9}" type="slidenum">
              <a:rPr lang="en-US" smtClean="0"/>
              <a:t>6</a:t>
            </a:fld>
            <a:endParaRPr lang="en-US"/>
          </a:p>
        </p:txBody>
      </p:sp>
    </p:spTree>
    <p:extLst>
      <p:ext uri="{BB962C8B-B14F-4D97-AF65-F5344CB8AC3E}">
        <p14:creationId xmlns:p14="http://schemas.microsoft.com/office/powerpoint/2010/main" val="2503731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advantage of magnetic signal is that it is transparent in human body and is clean. However, it operates in near field and does not have phase information, only RSSIs. Traditional RSSI localization uses fingerprinting, which works as follows: we generally have multiple external readers communicating with the in-body device. we first collect RSSI data on a grid when the human body is not present and use the data to train a neural network/lookup table. Then in prediction time we can use the trained model as if the human does not exist.</a:t>
            </a:r>
          </a:p>
        </p:txBody>
      </p:sp>
      <p:sp>
        <p:nvSpPr>
          <p:cNvPr id="4" name="Slide Number Placeholder 3"/>
          <p:cNvSpPr>
            <a:spLocks noGrp="1"/>
          </p:cNvSpPr>
          <p:nvPr>
            <p:ph type="sldNum" sz="quarter" idx="5"/>
          </p:nvPr>
        </p:nvSpPr>
        <p:spPr/>
        <p:txBody>
          <a:bodyPr/>
          <a:lstStyle/>
          <a:p>
            <a:fld id="{4F808ABF-13CF-4D3E-A8E5-0FC32190F1E9}" type="slidenum">
              <a:rPr lang="en-US" smtClean="0"/>
              <a:t>7</a:t>
            </a:fld>
            <a:endParaRPr lang="en-US"/>
          </a:p>
        </p:txBody>
      </p:sp>
    </p:spTree>
    <p:extLst>
      <p:ext uri="{BB962C8B-B14F-4D97-AF65-F5344CB8AC3E}">
        <p14:creationId xmlns:p14="http://schemas.microsoft.com/office/powerpoint/2010/main" val="2765288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here’s a problem: we human have different size and body shapes. E.g. if I give you my belt, you probably need to adjust it before wearing. Even if human bodies are transparent to magnetic field here, as we can see, the relative locations of the sensors does not stay the same, and you have to train a different model for every possible body shape to do localization, making this fingerprinting impossible to generalize. Instead, we make the observation that since human bodies are transparent and does not affect signal, why don’t we just calculate what the signal strength is using analytical model? It turns out that this calculated model is good enough as we will show, and the good thing is that it needs absolutely no training data, and is automatically generalizable to all body shapes.</a:t>
            </a:r>
          </a:p>
        </p:txBody>
      </p:sp>
      <p:sp>
        <p:nvSpPr>
          <p:cNvPr id="4" name="Slide Number Placeholder 3"/>
          <p:cNvSpPr>
            <a:spLocks noGrp="1"/>
          </p:cNvSpPr>
          <p:nvPr>
            <p:ph type="sldNum" sz="quarter" idx="5"/>
          </p:nvPr>
        </p:nvSpPr>
        <p:spPr/>
        <p:txBody>
          <a:bodyPr/>
          <a:lstStyle/>
          <a:p>
            <a:fld id="{4F808ABF-13CF-4D3E-A8E5-0FC32190F1E9}" type="slidenum">
              <a:rPr lang="en-US" smtClean="0"/>
              <a:t>8</a:t>
            </a:fld>
            <a:endParaRPr lang="en-US"/>
          </a:p>
        </p:txBody>
      </p:sp>
    </p:spTree>
    <p:extLst>
      <p:ext uri="{BB962C8B-B14F-4D97-AF65-F5344CB8AC3E}">
        <p14:creationId xmlns:p14="http://schemas.microsoft.com/office/powerpoint/2010/main" val="115152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how we build the analytical model: we started by looking at how magnetic coupling works. When I have a coil, and I give it a current, it generates a magnetic field. Now, when I put a second coil next to it, some part of the magnetic field goes through the second coil, and thus the signal in one coil can stimulate signal in the other coil. We know from Faraday’s law that the stimulated signal is proportional to how much magnetic field goes through the green coil here, and it can be denoted by the mutual inductance value M.</a:t>
            </a:r>
          </a:p>
        </p:txBody>
      </p:sp>
      <p:sp>
        <p:nvSpPr>
          <p:cNvPr id="4" name="Slide Number Placeholder 3"/>
          <p:cNvSpPr>
            <a:spLocks noGrp="1"/>
          </p:cNvSpPr>
          <p:nvPr>
            <p:ph type="sldNum" sz="quarter" idx="5"/>
          </p:nvPr>
        </p:nvSpPr>
        <p:spPr/>
        <p:txBody>
          <a:bodyPr/>
          <a:lstStyle/>
          <a:p>
            <a:fld id="{4F808ABF-13CF-4D3E-A8E5-0FC32190F1E9}" type="slidenum">
              <a:rPr lang="en-US" smtClean="0"/>
              <a:t>9</a:t>
            </a:fld>
            <a:endParaRPr lang="en-US"/>
          </a:p>
        </p:txBody>
      </p:sp>
    </p:spTree>
    <p:extLst>
      <p:ext uri="{BB962C8B-B14F-4D97-AF65-F5344CB8AC3E}">
        <p14:creationId xmlns:p14="http://schemas.microsoft.com/office/powerpoint/2010/main" val="410779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56D6-9CAA-111A-6012-57D204BF8D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D3879E-50FD-527D-B436-7847E4327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34D062-6D5D-7B80-F014-0021C7B823C9}"/>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49D8D3B8-4D13-555A-7C5D-25F5C442E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2361D-069C-C87A-1F3A-C0ED0543CA1B}"/>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175988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614D-8CBE-B8C9-A435-1C1E207964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EBF7D-9486-A628-1398-10FE76EECF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EBF91-6224-7D0E-77AA-BA67CD0BA5B3}"/>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CE7C7C7C-CECF-8A09-7172-F5D0AA323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808B3-603C-9E31-B99E-344015D0DB3B}"/>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3208819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720C79-363C-7FB0-AC03-FC3096ABFC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D0AA89-CF2F-09DD-8FA5-329E9B0D81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5BB40-4A69-ECBE-EC08-F23B3F37F9D3}"/>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FDEE1D3C-E9CA-BD27-021F-18E073F13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75DE3-5D4D-9CD3-E6BB-0A3B1ADDFEE3}"/>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155296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16849-349F-2559-DAF4-DFC0919CE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4E44C9-5D21-A27C-784B-ADFA54AAF7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B7B8C-D39A-F389-283C-12C0B40E69DA}"/>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32BCDC4A-5B8E-DE66-E388-AEE8F6A3E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1C400-403B-E664-C47D-A8D64E4E6EB7}"/>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4000652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8412-B47E-1F5B-D769-051AE63ED7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87A6AF-C280-750E-32E4-C1617B4B2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764B29-38E5-0E8F-1372-2F52B497AB2C}"/>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1F95B135-FD62-802A-7DC0-A058E9B65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C138D-36AE-FD76-FA9B-F1DFEFB6167C}"/>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381140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E4C9-9A4B-18A9-B19A-7CC6ACDEF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DF1F0E-22BD-BA6E-3C20-5B12ED8B4D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DC5D70-93EA-1AB1-28DA-402F0DBB41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8763EE-4660-00E7-71E2-8F931B0A777B}"/>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6" name="Footer Placeholder 5">
            <a:extLst>
              <a:ext uri="{FF2B5EF4-FFF2-40B4-BE49-F238E27FC236}">
                <a16:creationId xmlns:a16="http://schemas.microsoft.com/office/drawing/2014/main" id="{FC021686-3461-D702-5ED1-3B29AB5A0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672B9-8158-AF7B-B1CE-77331E3F915F}"/>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3939271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7F60-6BA2-6D9C-567C-EFD0956FE4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22E5D7-02F9-DA85-9075-996667845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ACA192-DBBF-B8A3-37AE-F68185C734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111375-A4B8-DD1A-DCF4-65719DD56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F0DD0A-586C-4C70-B689-E56E55F461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36BDB5-0624-4AFD-59B6-DCA422B81D66}"/>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8" name="Footer Placeholder 7">
            <a:extLst>
              <a:ext uri="{FF2B5EF4-FFF2-40B4-BE49-F238E27FC236}">
                <a16:creationId xmlns:a16="http://schemas.microsoft.com/office/drawing/2014/main" id="{F1D3B471-891C-EC70-1871-E2EF90A461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D0A23F-69B3-3B5D-5D11-D084235749BB}"/>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4051163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4C39-B869-9FD8-EDBB-7D16969240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708097-5E70-C3C4-BFBE-9A8B3C624C4E}"/>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4" name="Footer Placeholder 3">
            <a:extLst>
              <a:ext uri="{FF2B5EF4-FFF2-40B4-BE49-F238E27FC236}">
                <a16:creationId xmlns:a16="http://schemas.microsoft.com/office/drawing/2014/main" id="{26F0EDC5-1D3F-8C87-02FC-A7F15A575F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2113A-E9C5-9887-CC5F-60D2949CC921}"/>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3479306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64950-A2DD-EF3D-1D7E-4D7F43E2820A}"/>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3" name="Footer Placeholder 2">
            <a:extLst>
              <a:ext uri="{FF2B5EF4-FFF2-40B4-BE49-F238E27FC236}">
                <a16:creationId xmlns:a16="http://schemas.microsoft.com/office/drawing/2014/main" id="{D7001B72-B300-8512-62CE-6E8CA706A6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F80582-243E-46A8-2345-CAB1B8178113}"/>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177416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4C64-1E9A-32A3-64A1-4F64CEC45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86FBE9-5FAC-7800-8E49-DDF9CA767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157C5D-90AB-A288-7446-9BD8FF79E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4D34F5-61F0-95A9-F2F7-60E489FF697B}"/>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6" name="Footer Placeholder 5">
            <a:extLst>
              <a:ext uri="{FF2B5EF4-FFF2-40B4-BE49-F238E27FC236}">
                <a16:creationId xmlns:a16="http://schemas.microsoft.com/office/drawing/2014/main" id="{88BC36D6-1509-7AAF-FF84-8435FC451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C5CB5-4A2F-3C2C-0017-6DB76E81683E}"/>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368722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BB05E-D28E-714F-8969-BBE2E2555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CB11E9-A81F-E78E-8BF9-7BE7F8B355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CC00E3-6952-64FD-0335-B7FA584B2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6658E-2248-C80C-C92B-E8C45C0BF13C}"/>
              </a:ext>
            </a:extLst>
          </p:cNvPr>
          <p:cNvSpPr>
            <a:spLocks noGrp="1"/>
          </p:cNvSpPr>
          <p:nvPr>
            <p:ph type="dt" sz="half" idx="10"/>
          </p:nvPr>
        </p:nvSpPr>
        <p:spPr/>
        <p:txBody>
          <a:bodyPr/>
          <a:lstStyle/>
          <a:p>
            <a:fld id="{7A8FFCE8-2840-46B4-A5B3-8EF53B6407DF}" type="datetimeFigureOut">
              <a:rPr lang="en-US" smtClean="0"/>
              <a:t>10/8/2023</a:t>
            </a:fld>
            <a:endParaRPr lang="en-US"/>
          </a:p>
        </p:txBody>
      </p:sp>
      <p:sp>
        <p:nvSpPr>
          <p:cNvPr id="6" name="Footer Placeholder 5">
            <a:extLst>
              <a:ext uri="{FF2B5EF4-FFF2-40B4-BE49-F238E27FC236}">
                <a16:creationId xmlns:a16="http://schemas.microsoft.com/office/drawing/2014/main" id="{F5289B38-EE7D-DB93-3053-8CADDE8119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7E11C-EE27-0F1E-7841-41A9D4D20A0F}"/>
              </a:ext>
            </a:extLst>
          </p:cNvPr>
          <p:cNvSpPr>
            <a:spLocks noGrp="1"/>
          </p:cNvSpPr>
          <p:nvPr>
            <p:ph type="sldNum" sz="quarter" idx="12"/>
          </p:nvPr>
        </p:nvSpPr>
        <p:spPr/>
        <p:txBody>
          <a:bodyPr/>
          <a:lstStyle/>
          <a:p>
            <a:fld id="{734664F1-DB99-4686-863B-D28E15B1276A}" type="slidenum">
              <a:rPr lang="en-US" smtClean="0"/>
              <a:t>‹#›</a:t>
            </a:fld>
            <a:endParaRPr lang="en-US"/>
          </a:p>
        </p:txBody>
      </p:sp>
    </p:spTree>
    <p:extLst>
      <p:ext uri="{BB962C8B-B14F-4D97-AF65-F5344CB8AC3E}">
        <p14:creationId xmlns:p14="http://schemas.microsoft.com/office/powerpoint/2010/main" val="1333617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C3B5A8-2CE8-89D9-AAB9-CD64C9D83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774E35-CCB9-1B85-DC7B-AEC26C99A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BBD16-F6FA-E992-0AE5-62D970D63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FFCE8-2840-46B4-A5B3-8EF53B6407DF}" type="datetimeFigureOut">
              <a:rPr lang="en-US" smtClean="0"/>
              <a:t>10/8/2023</a:t>
            </a:fld>
            <a:endParaRPr lang="en-US"/>
          </a:p>
        </p:txBody>
      </p:sp>
      <p:sp>
        <p:nvSpPr>
          <p:cNvPr id="5" name="Footer Placeholder 4">
            <a:extLst>
              <a:ext uri="{FF2B5EF4-FFF2-40B4-BE49-F238E27FC236}">
                <a16:creationId xmlns:a16="http://schemas.microsoft.com/office/drawing/2014/main" id="{D3B8501C-2AAB-CC07-3CA0-2B26FB52E7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F9188C-EA9C-6E0A-E798-93F4C6B90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664F1-DB99-4686-863B-D28E15B1276A}" type="slidenum">
              <a:rPr lang="en-US" smtClean="0"/>
              <a:t>‹#›</a:t>
            </a:fld>
            <a:endParaRPr lang="en-US"/>
          </a:p>
        </p:txBody>
      </p:sp>
    </p:spTree>
    <p:extLst>
      <p:ext uri="{BB962C8B-B14F-4D97-AF65-F5344CB8AC3E}">
        <p14:creationId xmlns:p14="http://schemas.microsoft.com/office/powerpoint/2010/main" val="4223921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creativecommons.org/licenses/by-nc/3.0/" TargetMode="External"/><Relationship Id="rId4" Type="http://schemas.openxmlformats.org/officeDocument/2006/relationships/hyperlink" Target="https://www.ineedtoknow.org/apple-pay-may-finally-be-coming-to-canada-this-fal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wisc-online.com/assetrepository/viewasset?id=4678" TargetMode="External"/><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File:Capacitor_Symbol_alternative.svg" TargetMode="External"/><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hyperlink" Target="https://en.wikipedia.org/wiki/File:Capacitor_Symbol_alternative.sv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50.png"/><Relationship Id="rId9" Type="http://schemas.openxmlformats.org/officeDocument/2006/relationships/hyperlink" Target="https://www.wisc-online.com/assetrepository/viewasset?id=467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jpeg"/><Relationship Id="rId7" Type="http://schemas.openxmlformats.org/officeDocument/2006/relationships/image" Target="../media/image52.png"/><Relationship Id="rId12"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chart" Target="../charts/chart4.xml"/><Relationship Id="rId5" Type="http://schemas.openxmlformats.org/officeDocument/2006/relationships/image" Target="../media/image12.jpeg"/><Relationship Id="rId10" Type="http://schemas.openxmlformats.org/officeDocument/2006/relationships/hyperlink" Target="https://en.wikipedia.org/wiki/File:Capacitor_Symbol_alternative.svg" TargetMode="External"/><Relationship Id="rId4" Type="http://schemas.openxmlformats.org/officeDocument/2006/relationships/image" Target="../media/image11.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hyperlink" Target="https://www.tecnoneo.com/2016/10/la-fda-aprueba-el-dispositivo-de.html" TargetMode="External"/><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ixabay.com/en/bed-bedroom-bedding-room-home-1575491/" TargetMode="External"/><Relationship Id="rId5" Type="http://schemas.openxmlformats.org/officeDocument/2006/relationships/image" Target="../media/image8.jpeg"/><Relationship Id="rId4" Type="http://schemas.openxmlformats.org/officeDocument/2006/relationships/hyperlink" Target="https://www.pngall.com/polo-shirt-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17.png"/><Relationship Id="rId4" Type="http://schemas.openxmlformats.org/officeDocument/2006/relationships/image" Target="../media/image22.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lose up view of platelets in the blood">
            <a:extLst>
              <a:ext uri="{FF2B5EF4-FFF2-40B4-BE49-F238E27FC236}">
                <a16:creationId xmlns:a16="http://schemas.microsoft.com/office/drawing/2014/main" id="{84FBD0A1-9D4D-B3B6-B36F-4884FD55B2A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25"/>
          <a:stretch/>
        </p:blipFill>
        <p:spPr>
          <a:xfrm>
            <a:off x="20" y="10"/>
            <a:ext cx="12188930" cy="6857990"/>
          </a:xfrm>
          <a:prstGeom prst="rect">
            <a:avLst/>
          </a:prstGeom>
        </p:spPr>
      </p:pic>
      <p:sp>
        <p:nvSpPr>
          <p:cNvPr id="2" name="Title 1">
            <a:extLst>
              <a:ext uri="{FF2B5EF4-FFF2-40B4-BE49-F238E27FC236}">
                <a16:creationId xmlns:a16="http://schemas.microsoft.com/office/drawing/2014/main" id="{0ABF396F-F2E6-73BD-64B4-2EFA718042E7}"/>
              </a:ext>
            </a:extLst>
          </p:cNvPr>
          <p:cNvSpPr>
            <a:spLocks noGrp="1"/>
          </p:cNvSpPr>
          <p:nvPr>
            <p:ph type="ctrTitle"/>
          </p:nvPr>
        </p:nvSpPr>
        <p:spPr>
          <a:xfrm>
            <a:off x="1524000" y="1122363"/>
            <a:ext cx="9144000" cy="3063240"/>
          </a:xfrm>
        </p:spPr>
        <p:txBody>
          <a:bodyPr>
            <a:normAutofit/>
          </a:bodyPr>
          <a:lstStyle/>
          <a:p>
            <a:r>
              <a:rPr lang="en-US" sz="6600">
                <a:solidFill>
                  <a:schemeClr val="bg1"/>
                </a:solidFill>
              </a:rPr>
              <a:t>Precise Localization &amp; Communication In Body</a:t>
            </a:r>
          </a:p>
        </p:txBody>
      </p:sp>
      <p:sp>
        <p:nvSpPr>
          <p:cNvPr id="3" name="Subtitle 2">
            <a:extLst>
              <a:ext uri="{FF2B5EF4-FFF2-40B4-BE49-F238E27FC236}">
                <a16:creationId xmlns:a16="http://schemas.microsoft.com/office/drawing/2014/main" id="{04829F41-BBB4-FDD6-65AE-3D2C542C3801}"/>
              </a:ext>
            </a:extLst>
          </p:cNvPr>
          <p:cNvSpPr>
            <a:spLocks noGrp="1"/>
          </p:cNvSpPr>
          <p:nvPr>
            <p:ph type="subTitle" idx="1"/>
          </p:nvPr>
        </p:nvSpPr>
        <p:spPr>
          <a:xfrm>
            <a:off x="1527048" y="4599432"/>
            <a:ext cx="9144000" cy="1536192"/>
          </a:xfrm>
        </p:spPr>
        <p:txBody>
          <a:bodyPr>
            <a:normAutofit/>
          </a:bodyPr>
          <a:lstStyle/>
          <a:p>
            <a:r>
              <a:rPr lang="en-US">
                <a:solidFill>
                  <a:schemeClr val="bg1"/>
                </a:solidFill>
              </a:rPr>
              <a:t>Bill Tao, Emerson Sie, Jayanth Shenoy, Deepak Vasisht</a:t>
            </a: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88B3B23C-EDA2-1F6B-BAF2-393C9123B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5676" y="5661517"/>
            <a:ext cx="3657600" cy="94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328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BB4C-D15A-944B-0F1D-C200008B7363}"/>
              </a:ext>
            </a:extLst>
          </p:cNvPr>
          <p:cNvSpPr>
            <a:spLocks noGrp="1"/>
          </p:cNvSpPr>
          <p:nvPr>
            <p:ph type="title"/>
          </p:nvPr>
        </p:nvSpPr>
        <p:spPr/>
        <p:txBody>
          <a:bodyPr/>
          <a:lstStyle/>
          <a:p>
            <a:r>
              <a:rPr lang="en-US"/>
              <a:t>Analytical Model for Magnetic Coupling</a:t>
            </a:r>
          </a:p>
        </p:txBody>
      </p:sp>
      <p:sp>
        <p:nvSpPr>
          <p:cNvPr id="4" name="Oval 3">
            <a:extLst>
              <a:ext uri="{FF2B5EF4-FFF2-40B4-BE49-F238E27FC236}">
                <a16:creationId xmlns:a16="http://schemas.microsoft.com/office/drawing/2014/main" id="{08731C8B-125F-4295-3596-5B7F6CC2ACDD}"/>
              </a:ext>
            </a:extLst>
          </p:cNvPr>
          <p:cNvSpPr/>
          <p:nvPr/>
        </p:nvSpPr>
        <p:spPr>
          <a:xfrm>
            <a:off x="5262088" y="2482206"/>
            <a:ext cx="849746" cy="241992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D1DC4A5-4AC4-E699-3DD0-60B08C93840F}"/>
              </a:ext>
            </a:extLst>
          </p:cNvPr>
          <p:cNvSpPr/>
          <p:nvPr/>
        </p:nvSpPr>
        <p:spPr>
          <a:xfrm rot="2088389">
            <a:off x="6148356" y="3853691"/>
            <a:ext cx="849746" cy="2419928"/>
          </a:xfrm>
          <a:prstGeom prst="ellipse">
            <a:avLst/>
          </a:prstGeom>
          <a:solidFill>
            <a:schemeClr val="accent6">
              <a:lumMod val="60000"/>
              <a:lumOff val="4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867FC5B5-3973-E107-F142-8C93C288CD37}"/>
              </a:ext>
            </a:extLst>
          </p:cNvPr>
          <p:cNvSpPr/>
          <p:nvPr/>
        </p:nvSpPr>
        <p:spPr>
          <a:xfrm>
            <a:off x="3110901" y="4415117"/>
            <a:ext cx="4605966"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C7ED4C4D-C63E-81F1-AF09-4D1ADF9E995D}"/>
              </a:ext>
            </a:extLst>
          </p:cNvPr>
          <p:cNvSpPr/>
          <p:nvPr/>
        </p:nvSpPr>
        <p:spPr>
          <a:xfrm>
            <a:off x="3987771" y="4682045"/>
            <a:ext cx="2814696"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A23C0083-CC78-A698-ECDC-8CDC73D331D7}"/>
              </a:ext>
            </a:extLst>
          </p:cNvPr>
          <p:cNvSpPr/>
          <p:nvPr/>
        </p:nvSpPr>
        <p:spPr>
          <a:xfrm>
            <a:off x="2171990" y="4038518"/>
            <a:ext cx="6537330"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65F1E2EC-FA3C-E4E2-3E74-EE5EB3C5B965}"/>
              </a:ext>
            </a:extLst>
          </p:cNvPr>
          <p:cNvSpPr/>
          <p:nvPr/>
        </p:nvSpPr>
        <p:spPr>
          <a:xfrm>
            <a:off x="1993423" y="1548461"/>
            <a:ext cx="6537330"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B9B5033-11AC-5D26-C904-0084BFFBF855}"/>
              </a:ext>
            </a:extLst>
          </p:cNvPr>
          <p:cNvSpPr/>
          <p:nvPr/>
        </p:nvSpPr>
        <p:spPr>
          <a:xfrm>
            <a:off x="2971210" y="1164177"/>
            <a:ext cx="4581756"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89090BEC-DE84-1F75-A49B-B81FB8E8F2FE}"/>
              </a:ext>
            </a:extLst>
          </p:cNvPr>
          <p:cNvSpPr/>
          <p:nvPr/>
        </p:nvSpPr>
        <p:spPr>
          <a:xfrm>
            <a:off x="4215609" y="923098"/>
            <a:ext cx="2680326" cy="1738749"/>
          </a:xfrm>
          <a:prstGeom prst="arc">
            <a:avLst>
              <a:gd name="adj1" fmla="val 1081686"/>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22E37A5-410C-F088-1351-EA62E28EBDCB}"/>
              </a:ext>
            </a:extLst>
          </p:cNvPr>
          <p:cNvCxnSpPr/>
          <p:nvPr/>
        </p:nvCxnSpPr>
        <p:spPr>
          <a:xfrm>
            <a:off x="3395033" y="3658684"/>
            <a:ext cx="4583581" cy="33486"/>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76094ABC-4454-DB1F-B0F6-A7E55C27804A}"/>
              </a:ext>
            </a:extLst>
          </p:cNvPr>
          <p:cNvSpPr/>
          <p:nvPr/>
        </p:nvSpPr>
        <p:spPr>
          <a:xfrm rot="11569979">
            <a:off x="5193747" y="2812923"/>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031D08A-8838-1597-9C08-BA138DD684FB}"/>
              </a:ext>
            </a:extLst>
          </p:cNvPr>
          <p:cNvSpPr txBox="1"/>
          <p:nvPr/>
        </p:nvSpPr>
        <p:spPr>
          <a:xfrm>
            <a:off x="5388293" y="2774343"/>
            <a:ext cx="746014" cy="646331"/>
          </a:xfrm>
          <a:prstGeom prst="rect">
            <a:avLst/>
          </a:prstGeom>
          <a:noFill/>
        </p:spPr>
        <p:txBody>
          <a:bodyPr wrap="square" rtlCol="0">
            <a:spAutoFit/>
          </a:bodyPr>
          <a:lstStyle/>
          <a:p>
            <a:r>
              <a:rPr lang="en-US" sz="3600"/>
              <a:t>I</a:t>
            </a:r>
          </a:p>
        </p:txBody>
      </p:sp>
      <p:sp>
        <p:nvSpPr>
          <p:cNvPr id="3" name="Arc 2">
            <a:extLst>
              <a:ext uri="{FF2B5EF4-FFF2-40B4-BE49-F238E27FC236}">
                <a16:creationId xmlns:a16="http://schemas.microsoft.com/office/drawing/2014/main" id="{A741BFAC-9E7C-CF0E-344C-B4239879007D}"/>
              </a:ext>
            </a:extLst>
          </p:cNvPr>
          <p:cNvSpPr/>
          <p:nvPr/>
        </p:nvSpPr>
        <p:spPr>
          <a:xfrm rot="2838154">
            <a:off x="5369344" y="4472203"/>
            <a:ext cx="584646" cy="1346267"/>
          </a:xfrm>
          <a:prstGeom prst="arc">
            <a:avLst>
              <a:gd name="adj1" fmla="val 21440744"/>
              <a:gd name="adj2" fmla="val 10940766"/>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653DC20-CFF9-5F11-7F16-A40088EEA468}"/>
                  </a:ext>
                </a:extLst>
              </p:cNvPr>
              <p:cNvSpPr txBox="1"/>
              <p:nvPr/>
            </p:nvSpPr>
            <p:spPr>
              <a:xfrm>
                <a:off x="4437138" y="5477455"/>
                <a:ext cx="90328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ea typeface="Cambria Math" panose="02040503050406030204" pitchFamily="18" charset="0"/>
                        </a:rPr>
                        <m:t>𝑀</m:t>
                      </m:r>
                    </m:oMath>
                  </m:oMathPara>
                </a14:m>
                <a:endParaRPr lang="en-US" sz="2400"/>
              </a:p>
            </p:txBody>
          </p:sp>
        </mc:Choice>
        <mc:Fallback xmlns="">
          <p:sp>
            <p:nvSpPr>
              <p:cNvPr id="13" name="TextBox 12">
                <a:extLst>
                  <a:ext uri="{FF2B5EF4-FFF2-40B4-BE49-F238E27FC236}">
                    <a16:creationId xmlns:a16="http://schemas.microsoft.com/office/drawing/2014/main" id="{B653DC20-CFF9-5F11-7F16-A40088EEA468}"/>
                  </a:ext>
                </a:extLst>
              </p:cNvPr>
              <p:cNvSpPr txBox="1">
                <a:spLocks noRot="1" noChangeAspect="1" noMove="1" noResize="1" noEditPoints="1" noAdjustHandles="1" noChangeArrowheads="1" noChangeShapeType="1" noTextEdit="1"/>
              </p:cNvSpPr>
              <p:nvPr/>
            </p:nvSpPr>
            <p:spPr>
              <a:xfrm>
                <a:off x="4437138" y="5477455"/>
                <a:ext cx="903284" cy="46166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5522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BB4C-D15A-944B-0F1D-C200008B7363}"/>
              </a:ext>
            </a:extLst>
          </p:cNvPr>
          <p:cNvSpPr>
            <a:spLocks noGrp="1"/>
          </p:cNvSpPr>
          <p:nvPr>
            <p:ph type="title"/>
          </p:nvPr>
        </p:nvSpPr>
        <p:spPr/>
        <p:txBody>
          <a:bodyPr/>
          <a:lstStyle/>
          <a:p>
            <a:r>
              <a:rPr lang="en-US"/>
              <a:t>Analytical Model for Magnetic Coupling</a:t>
            </a:r>
          </a:p>
        </p:txBody>
      </p:sp>
      <p:sp>
        <p:nvSpPr>
          <p:cNvPr id="4" name="Oval 3">
            <a:extLst>
              <a:ext uri="{FF2B5EF4-FFF2-40B4-BE49-F238E27FC236}">
                <a16:creationId xmlns:a16="http://schemas.microsoft.com/office/drawing/2014/main" id="{08731C8B-125F-4295-3596-5B7F6CC2ACDD}"/>
              </a:ext>
            </a:extLst>
          </p:cNvPr>
          <p:cNvSpPr/>
          <p:nvPr/>
        </p:nvSpPr>
        <p:spPr>
          <a:xfrm>
            <a:off x="2604613" y="2482206"/>
            <a:ext cx="849746" cy="241992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D1DC4A5-4AC4-E699-3DD0-60B08C93840F}"/>
              </a:ext>
            </a:extLst>
          </p:cNvPr>
          <p:cNvSpPr/>
          <p:nvPr/>
        </p:nvSpPr>
        <p:spPr>
          <a:xfrm rot="2088389">
            <a:off x="3490881" y="3853691"/>
            <a:ext cx="849746" cy="2419928"/>
          </a:xfrm>
          <a:prstGeom prst="ellipse">
            <a:avLst/>
          </a:prstGeom>
          <a:solidFill>
            <a:schemeClr val="accent6">
              <a:lumMod val="60000"/>
              <a:lumOff val="4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867FC5B5-3973-E107-F142-8C93C288CD37}"/>
              </a:ext>
            </a:extLst>
          </p:cNvPr>
          <p:cNvSpPr/>
          <p:nvPr/>
        </p:nvSpPr>
        <p:spPr>
          <a:xfrm>
            <a:off x="453426" y="4415117"/>
            <a:ext cx="4605966"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C7ED4C4D-C63E-81F1-AF09-4D1ADF9E995D}"/>
              </a:ext>
            </a:extLst>
          </p:cNvPr>
          <p:cNvSpPr/>
          <p:nvPr/>
        </p:nvSpPr>
        <p:spPr>
          <a:xfrm>
            <a:off x="1330296" y="4682045"/>
            <a:ext cx="2814696"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A23C0083-CC78-A698-ECDC-8CDC73D331D7}"/>
              </a:ext>
            </a:extLst>
          </p:cNvPr>
          <p:cNvSpPr/>
          <p:nvPr/>
        </p:nvSpPr>
        <p:spPr>
          <a:xfrm>
            <a:off x="-485485" y="4038518"/>
            <a:ext cx="6537330" cy="1738749"/>
          </a:xfrm>
          <a:prstGeom prst="arc">
            <a:avLst>
              <a:gd name="adj1" fmla="val 11999734"/>
              <a:gd name="adj2" fmla="val 20843455"/>
            </a:avLst>
          </a:prstGeom>
          <a:ln w="28575">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65F1E2EC-FA3C-E4E2-3E74-EE5EB3C5B965}"/>
              </a:ext>
            </a:extLst>
          </p:cNvPr>
          <p:cNvSpPr/>
          <p:nvPr/>
        </p:nvSpPr>
        <p:spPr>
          <a:xfrm>
            <a:off x="-664052" y="1548461"/>
            <a:ext cx="6537330"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B9B5033-11AC-5D26-C904-0084BFFBF855}"/>
              </a:ext>
            </a:extLst>
          </p:cNvPr>
          <p:cNvSpPr/>
          <p:nvPr/>
        </p:nvSpPr>
        <p:spPr>
          <a:xfrm>
            <a:off x="313735" y="1164177"/>
            <a:ext cx="4581756"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89090BEC-DE84-1F75-A49B-B81FB8E8F2FE}"/>
              </a:ext>
            </a:extLst>
          </p:cNvPr>
          <p:cNvSpPr/>
          <p:nvPr/>
        </p:nvSpPr>
        <p:spPr>
          <a:xfrm>
            <a:off x="1558134" y="923098"/>
            <a:ext cx="2680326" cy="1738749"/>
          </a:xfrm>
          <a:prstGeom prst="arc">
            <a:avLst>
              <a:gd name="adj1" fmla="val 1081686"/>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22E37A5-410C-F088-1351-EA62E28EBDCB}"/>
              </a:ext>
            </a:extLst>
          </p:cNvPr>
          <p:cNvCxnSpPr/>
          <p:nvPr/>
        </p:nvCxnSpPr>
        <p:spPr>
          <a:xfrm>
            <a:off x="737558" y="3658684"/>
            <a:ext cx="4583581" cy="33486"/>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76094ABC-4454-DB1F-B0F6-A7E55C27804A}"/>
              </a:ext>
            </a:extLst>
          </p:cNvPr>
          <p:cNvSpPr/>
          <p:nvPr/>
        </p:nvSpPr>
        <p:spPr>
          <a:xfrm rot="11569979">
            <a:off x="2536272" y="2812923"/>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031D08A-8838-1597-9C08-BA138DD684FB}"/>
              </a:ext>
            </a:extLst>
          </p:cNvPr>
          <p:cNvSpPr txBox="1"/>
          <p:nvPr/>
        </p:nvSpPr>
        <p:spPr>
          <a:xfrm>
            <a:off x="2730818" y="2774343"/>
            <a:ext cx="746014" cy="646331"/>
          </a:xfrm>
          <a:prstGeom prst="rect">
            <a:avLst/>
          </a:prstGeom>
          <a:noFill/>
        </p:spPr>
        <p:txBody>
          <a:bodyPr wrap="square" rtlCol="0">
            <a:spAutoFit/>
          </a:bodyPr>
          <a:lstStyle/>
          <a:p>
            <a:r>
              <a:rPr lang="en-US" sz="3600"/>
              <a:t>I</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221F256-8564-C014-E3A8-C294A164E089}"/>
                  </a:ext>
                </a:extLst>
              </p:cNvPr>
              <p:cNvSpPr txBox="1"/>
              <p:nvPr/>
            </p:nvSpPr>
            <p:spPr>
              <a:xfrm>
                <a:off x="7283133" y="1972735"/>
                <a:ext cx="1307217" cy="91877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𝑀</m:t>
                      </m:r>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m:rPr>
                              <m:sty m:val="p"/>
                            </m:rPr>
                            <a:rPr lang="el-GR" sz="3200" b="0" i="1" smtClean="0">
                              <a:solidFill>
                                <a:srgbClr val="FF0000"/>
                              </a:solidFill>
                              <a:latin typeface="Cambria Math" panose="02040503050406030204" pitchFamily="18" charset="0"/>
                              <a:ea typeface="Cambria Math" panose="02040503050406030204" pitchFamily="18" charset="0"/>
                            </a:rPr>
                            <m:t>Ψ</m:t>
                          </m:r>
                        </m:num>
                        <m:den>
                          <m:r>
                            <a:rPr lang="en-US" sz="3200" b="0" i="1" smtClean="0">
                              <a:solidFill>
                                <a:schemeClr val="tx1"/>
                              </a:solidFill>
                              <a:latin typeface="Cambria Math" panose="02040503050406030204" pitchFamily="18" charset="0"/>
                              <a:ea typeface="Cambria Math" panose="02040503050406030204" pitchFamily="18" charset="0"/>
                            </a:rPr>
                            <m:t>𝐼</m:t>
                          </m:r>
                        </m:den>
                      </m:f>
                    </m:oMath>
                  </m:oMathPara>
                </a14:m>
                <a:endParaRPr lang="en-US" sz="3200"/>
              </a:p>
            </p:txBody>
          </p:sp>
        </mc:Choice>
        <mc:Fallback xmlns="">
          <p:sp>
            <p:nvSpPr>
              <p:cNvPr id="3" name="TextBox 2">
                <a:extLst>
                  <a:ext uri="{FF2B5EF4-FFF2-40B4-BE49-F238E27FC236}">
                    <a16:creationId xmlns:a16="http://schemas.microsoft.com/office/drawing/2014/main" id="{2221F256-8564-C014-E3A8-C294A164E089}"/>
                  </a:ext>
                </a:extLst>
              </p:cNvPr>
              <p:cNvSpPr txBox="1">
                <a:spLocks noRot="1" noChangeAspect="1" noMove="1" noResize="1" noEditPoints="1" noAdjustHandles="1" noChangeArrowheads="1" noChangeShapeType="1" noTextEdit="1"/>
              </p:cNvSpPr>
              <p:nvPr/>
            </p:nvSpPr>
            <p:spPr>
              <a:xfrm>
                <a:off x="7283133" y="1972735"/>
                <a:ext cx="1307217" cy="9187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A6E92A9-4162-6FB7-5B7F-F00B3AC1D532}"/>
                  </a:ext>
                </a:extLst>
              </p:cNvPr>
              <p:cNvSpPr txBox="1"/>
              <p:nvPr/>
            </p:nvSpPr>
            <p:spPr>
              <a:xfrm>
                <a:off x="7283133" y="3335208"/>
                <a:ext cx="3347968" cy="568617"/>
              </a:xfrm>
              <a:prstGeom prst="rect">
                <a:avLst/>
              </a:prstGeom>
              <a:solidFill>
                <a:schemeClr val="bg1"/>
              </a:solidFill>
            </p:spPr>
            <p:txBody>
              <a:bodyPr wrap="none" lIns="0" tIns="0" rIns="0" bIns="0" rtlCol="0">
                <a:spAutoFit/>
              </a:bodyPr>
              <a:lstStyle/>
              <a:p>
                <a14:m>
                  <m:oMath xmlns:m="http://schemas.openxmlformats.org/officeDocument/2006/math">
                    <m:r>
                      <m:rPr>
                        <m:sty m:val="p"/>
                      </m:rPr>
                      <a:rPr lang="el-GR" sz="3200" b="0" i="1" smtClean="0">
                        <a:solidFill>
                          <a:srgbClr val="FF0000"/>
                        </a:solidFill>
                        <a:latin typeface="Cambria Math" panose="02040503050406030204" pitchFamily="18" charset="0"/>
                        <a:ea typeface="Cambria Math" panose="02040503050406030204" pitchFamily="18" charset="0"/>
                      </a:rPr>
                      <m:t>Ψ</m:t>
                    </m:r>
                  </m:oMath>
                </a14:m>
                <a:r>
                  <a:rPr lang="en-US" sz="3200"/>
                  <a:t>=</a:t>
                </a:r>
                <a14:m>
                  <m:oMath xmlns:m="http://schemas.openxmlformats.org/officeDocument/2006/math">
                    <m:nary>
                      <m:naryPr>
                        <m:chr m:val="∬"/>
                        <m:limLoc m:val="undOvr"/>
                        <m:subHide m:val="on"/>
                        <m:supHide m:val="on"/>
                        <m:ctrlPr>
                          <a:rPr lang="en-US" sz="3200" i="1" dirty="0" smtClean="0">
                            <a:latin typeface="Cambria Math" panose="02040503050406030204" pitchFamily="18" charset="0"/>
                          </a:rPr>
                        </m:ctrlPr>
                      </m:naryPr>
                      <m:sub/>
                      <m:sup/>
                      <m:e>
                        <m:r>
                          <a:rPr lang="en-US" sz="3200" b="0" i="1" dirty="0" smtClean="0">
                            <a:solidFill>
                              <a:srgbClr val="FF0000"/>
                            </a:solidFill>
                            <a:latin typeface="Cambria Math" panose="02040503050406030204" pitchFamily="18" charset="0"/>
                          </a:rPr>
                          <m:t>𝐵</m:t>
                        </m:r>
                        <m:r>
                          <a:rPr lang="en-US" sz="3200" b="0" i="1" dirty="0" smtClean="0">
                            <a:latin typeface="Cambria Math" panose="02040503050406030204" pitchFamily="18" charset="0"/>
                            <a:ea typeface="Cambria Math" panose="02040503050406030204" pitchFamily="18" charset="0"/>
                          </a:rPr>
                          <m:t>⋅</m:t>
                        </m:r>
                        <m:r>
                          <a:rPr lang="en-US" sz="3200" b="0" i="1" dirty="0" smtClean="0">
                            <a:solidFill>
                              <a:schemeClr val="accent6">
                                <a:lumMod val="75000"/>
                              </a:schemeClr>
                            </a:solidFill>
                            <a:latin typeface="Cambria Math" panose="02040503050406030204" pitchFamily="18" charset="0"/>
                            <a:ea typeface="Cambria Math" panose="02040503050406030204" pitchFamily="18" charset="0"/>
                          </a:rPr>
                          <m:t>𝑑𝑆</m:t>
                        </m:r>
                        <m:r>
                          <a:rPr lang="en-US" sz="3200" b="0" i="1" dirty="0" smtClean="0">
                            <a:solidFill>
                              <a:schemeClr val="tx1"/>
                            </a:solidFill>
                            <a:latin typeface="Cambria Math" panose="02040503050406030204" pitchFamily="18" charset="0"/>
                            <a:ea typeface="Cambria Math" panose="02040503050406030204" pitchFamily="18" charset="0"/>
                          </a:rPr>
                          <m:t>≈</m:t>
                        </m:r>
                        <m:r>
                          <a:rPr lang="en-US" sz="3200" b="0" i="1" dirty="0" smtClean="0">
                            <a:solidFill>
                              <a:srgbClr val="FF0000"/>
                            </a:solidFill>
                            <a:latin typeface="Cambria Math" panose="02040503050406030204" pitchFamily="18" charset="0"/>
                            <a:ea typeface="Cambria Math" panose="02040503050406030204" pitchFamily="18" charset="0"/>
                          </a:rPr>
                          <m:t>𝐵</m:t>
                        </m:r>
                        <m:r>
                          <a:rPr lang="en-US" sz="3200" b="0" i="1" dirty="0" smtClean="0">
                            <a:solidFill>
                              <a:schemeClr val="accent6">
                                <a:lumMod val="75000"/>
                              </a:schemeClr>
                            </a:solidFill>
                            <a:latin typeface="Cambria Math" panose="02040503050406030204" pitchFamily="18" charset="0"/>
                            <a:ea typeface="Cambria Math" panose="02040503050406030204" pitchFamily="18" charset="0"/>
                          </a:rPr>
                          <m:t>⋅</m:t>
                        </m:r>
                        <m:r>
                          <a:rPr lang="en-US" sz="3200" b="0" i="1" dirty="0" smtClean="0">
                            <a:solidFill>
                              <a:schemeClr val="accent6">
                                <a:lumMod val="75000"/>
                              </a:schemeClr>
                            </a:solidFill>
                            <a:latin typeface="Cambria Math" panose="02040503050406030204" pitchFamily="18" charset="0"/>
                            <a:ea typeface="Cambria Math" panose="02040503050406030204" pitchFamily="18" charset="0"/>
                          </a:rPr>
                          <m:t>𝑆</m:t>
                        </m:r>
                      </m:e>
                    </m:nary>
                  </m:oMath>
                </a14:m>
                <a:endParaRPr lang="en-US" sz="3200"/>
              </a:p>
            </p:txBody>
          </p:sp>
        </mc:Choice>
        <mc:Fallback xmlns="">
          <p:sp>
            <p:nvSpPr>
              <p:cNvPr id="13" name="TextBox 12">
                <a:extLst>
                  <a:ext uri="{FF2B5EF4-FFF2-40B4-BE49-F238E27FC236}">
                    <a16:creationId xmlns:a16="http://schemas.microsoft.com/office/drawing/2014/main" id="{6A6E92A9-4162-6FB7-5B7F-F00B3AC1D532}"/>
                  </a:ext>
                </a:extLst>
              </p:cNvPr>
              <p:cNvSpPr txBox="1">
                <a:spLocks noRot="1" noChangeAspect="1" noMove="1" noResize="1" noEditPoints="1" noAdjustHandles="1" noChangeArrowheads="1" noChangeShapeType="1" noTextEdit="1"/>
              </p:cNvSpPr>
              <p:nvPr/>
            </p:nvSpPr>
            <p:spPr>
              <a:xfrm>
                <a:off x="7283133" y="3335208"/>
                <a:ext cx="3347968" cy="568617"/>
              </a:xfrm>
              <a:prstGeom prst="rect">
                <a:avLst/>
              </a:prstGeom>
              <a:blipFill>
                <a:blip r:embed="rId4"/>
                <a:stretch>
                  <a:fillRect t="-18280"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7436A1D-444A-0CB5-9013-B85D9D41F225}"/>
                  </a:ext>
                </a:extLst>
              </p:cNvPr>
              <p:cNvSpPr txBox="1"/>
              <p:nvPr/>
            </p:nvSpPr>
            <p:spPr>
              <a:xfrm>
                <a:off x="7224014" y="4197607"/>
                <a:ext cx="3071418" cy="10456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FF0000"/>
                          </a:solidFill>
                          <a:latin typeface="Cambria Math" panose="02040503050406030204" pitchFamily="18" charset="0"/>
                        </a:rPr>
                        <m:t>𝐵</m:t>
                      </m:r>
                      <m:r>
                        <a:rPr lang="en-US" sz="3200" i="1" smtClean="0">
                          <a:solidFill>
                            <a:schemeClr val="tx1"/>
                          </a:solidFill>
                          <a:latin typeface="Cambria Math" panose="02040503050406030204" pitchFamily="18" charset="0"/>
                        </a:rPr>
                        <m:t>=</m:t>
                      </m:r>
                      <m:f>
                        <m:fPr>
                          <m:ctrlPr>
                            <a:rPr lang="en-US" sz="3200" i="1" smtClean="0">
                              <a:solidFill>
                                <a:schemeClr val="tx1"/>
                              </a:solidFill>
                              <a:latin typeface="Cambria Math" panose="02040503050406030204" pitchFamily="18" charset="0"/>
                            </a:rPr>
                          </m:ctrlPr>
                        </m:fPr>
                        <m:num>
                          <m:sSub>
                            <m:sSubPr>
                              <m:ctrlPr>
                                <a:rPr lang="en-US" sz="3200" i="1" smtClean="0">
                                  <a:solidFill>
                                    <a:schemeClr val="tx1"/>
                                  </a:solidFill>
                                  <a:latin typeface="Cambria Math" panose="02040503050406030204" pitchFamily="18" charset="0"/>
                                </a:rPr>
                              </m:ctrlPr>
                            </m:sSubPr>
                            <m:e>
                              <m:r>
                                <a:rPr lang="en-US" sz="3200" i="1">
                                  <a:solidFill>
                                    <a:schemeClr val="tx1"/>
                                  </a:solidFill>
                                  <a:latin typeface="Cambria Math" panose="02040503050406030204" pitchFamily="18" charset="0"/>
                                </a:rPr>
                                <m:t>𝜇</m:t>
                              </m:r>
                            </m:e>
                            <m:sub>
                              <m:r>
                                <a:rPr lang="en-US" sz="3200" b="0" i="1" smtClean="0">
                                  <a:solidFill>
                                    <a:schemeClr val="tx1"/>
                                  </a:solidFill>
                                  <a:latin typeface="Cambria Math" panose="02040503050406030204" pitchFamily="18" charset="0"/>
                                </a:rPr>
                                <m:t>0</m:t>
                              </m:r>
                            </m:sub>
                          </m:sSub>
                        </m:num>
                        <m:den>
                          <m:r>
                            <a:rPr lang="en-US" sz="3200" i="1" smtClean="0">
                              <a:solidFill>
                                <a:schemeClr val="tx1"/>
                              </a:solidFill>
                              <a:latin typeface="Cambria Math" panose="02040503050406030204" pitchFamily="18" charset="0"/>
                            </a:rPr>
                            <m:t>4</m:t>
                          </m:r>
                          <m:r>
                            <a:rPr lang="en-US" sz="3200" i="1" smtClean="0">
                              <a:solidFill>
                                <a:schemeClr val="tx1"/>
                              </a:solidFill>
                              <a:latin typeface="Cambria Math" panose="02040503050406030204" pitchFamily="18" charset="0"/>
                              <a:ea typeface="Cambria Math" panose="02040503050406030204" pitchFamily="18" charset="0"/>
                            </a:rPr>
                            <m:t>𝜋</m:t>
                          </m:r>
                        </m:den>
                      </m:f>
                      <m:nary>
                        <m:naryPr>
                          <m:grow m:val="on"/>
                          <m:subHide m:val="on"/>
                          <m:supHide m:val="on"/>
                          <m:ctrlPr>
                            <a:rPr lang="en-US" sz="3200" i="1" smtClean="0">
                              <a:solidFill>
                                <a:schemeClr val="tx1"/>
                              </a:solidFill>
                              <a:latin typeface="Cambria Math" panose="02040503050406030204" pitchFamily="18" charset="0"/>
                            </a:rPr>
                          </m:ctrlPr>
                        </m:naryPr>
                        <m:sub/>
                        <m:sup/>
                        <m:e>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𝐼𝑑𝑙</m:t>
                              </m:r>
                              <m:r>
                                <a:rPr lang="en-US" sz="3200" i="1" smtClean="0">
                                  <a:solidFill>
                                    <a:schemeClr val="tx1"/>
                                  </a:solidFill>
                                  <a:latin typeface="Cambria Math" panose="02040503050406030204" pitchFamily="18" charset="0"/>
                                  <a:ea typeface="Cambria Math" panose="02040503050406030204" pitchFamily="18" charset="0"/>
                                </a:rPr>
                                <m:t>×</m:t>
                              </m:r>
                              <m:r>
                                <a:rPr lang="en-US" sz="3200" b="0" i="1" smtClean="0">
                                  <a:solidFill>
                                    <a:schemeClr val="tx1"/>
                                  </a:solidFill>
                                  <a:latin typeface="Cambria Math" panose="02040503050406030204" pitchFamily="18" charset="0"/>
                                  <a:ea typeface="Cambria Math" panose="02040503050406030204" pitchFamily="18" charset="0"/>
                                </a:rPr>
                                <m:t>𝑟</m:t>
                              </m:r>
                            </m:num>
                            <m:den>
                              <m:sSup>
                                <m:sSupPr>
                                  <m:ctrlPr>
                                    <a:rPr lang="en-US" sz="3200" i="1" smtClean="0">
                                      <a:solidFill>
                                        <a:schemeClr val="tx1"/>
                                      </a:solidFill>
                                      <a:latin typeface="Cambria Math" panose="02040503050406030204" pitchFamily="18" charset="0"/>
                                    </a:rPr>
                                  </m:ctrlPr>
                                </m:sSupPr>
                                <m:e>
                                  <m:r>
                                    <a:rPr lang="en-US" sz="3200" i="1" smtClean="0">
                                      <a:solidFill>
                                        <a:schemeClr val="tx1"/>
                                      </a:solidFill>
                                      <a:latin typeface="Cambria Math" panose="02040503050406030204" pitchFamily="18" charset="0"/>
                                    </a:rPr>
                                    <m:t>𝑟</m:t>
                                  </m:r>
                                </m:e>
                                <m:sup>
                                  <m:r>
                                    <a:rPr lang="en-US" sz="3200" i="1" smtClean="0">
                                      <a:solidFill>
                                        <a:schemeClr val="tx1"/>
                                      </a:solidFill>
                                      <a:latin typeface="Cambria Math" panose="02040503050406030204" pitchFamily="18" charset="0"/>
                                    </a:rPr>
                                    <m:t>3</m:t>
                                  </m:r>
                                </m:sup>
                              </m:sSup>
                            </m:den>
                          </m:f>
                        </m:e>
                      </m:nary>
                    </m:oMath>
                  </m:oMathPara>
                </a14:m>
                <a:endParaRPr lang="en-US" sz="3200">
                  <a:solidFill>
                    <a:schemeClr val="tx1"/>
                  </a:solidFill>
                </a:endParaRPr>
              </a:p>
            </p:txBody>
          </p:sp>
        </mc:Choice>
        <mc:Fallback xmlns="">
          <p:sp>
            <p:nvSpPr>
              <p:cNvPr id="16" name="TextBox 15">
                <a:extLst>
                  <a:ext uri="{FF2B5EF4-FFF2-40B4-BE49-F238E27FC236}">
                    <a16:creationId xmlns:a16="http://schemas.microsoft.com/office/drawing/2014/main" id="{E7436A1D-444A-0CB5-9013-B85D9D41F225}"/>
                  </a:ext>
                </a:extLst>
              </p:cNvPr>
              <p:cNvSpPr txBox="1">
                <a:spLocks noRot="1" noChangeAspect="1" noMove="1" noResize="1" noEditPoints="1" noAdjustHandles="1" noChangeArrowheads="1" noChangeShapeType="1" noTextEdit="1"/>
              </p:cNvSpPr>
              <p:nvPr/>
            </p:nvSpPr>
            <p:spPr>
              <a:xfrm>
                <a:off x="7224014" y="4197607"/>
                <a:ext cx="3071418" cy="104567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B0A9E0E-BD6B-163A-0643-AC414E4F35BB}"/>
                  </a:ext>
                </a:extLst>
              </p:cNvPr>
              <p:cNvSpPr txBox="1"/>
              <p:nvPr/>
            </p:nvSpPr>
            <p:spPr>
              <a:xfrm>
                <a:off x="3946172" y="2969926"/>
                <a:ext cx="4553682" cy="2421817"/>
              </a:xfrm>
              <a:prstGeom prst="rect">
                <a:avLst/>
              </a:prstGeom>
              <a:solidFill>
                <a:schemeClr val="accent6">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ea typeface="Cambria Math" panose="02040503050406030204" pitchFamily="18" charset="0"/>
                        </a:rPr>
                        <m:t>𝑀</m:t>
                      </m:r>
                      <m:r>
                        <a:rPr lang="en-US" sz="6000" b="0" i="1" smtClean="0">
                          <a:solidFill>
                            <a:schemeClr val="bg1"/>
                          </a:solidFill>
                          <a:latin typeface="Cambria Math" panose="02040503050406030204" pitchFamily="18" charset="0"/>
                          <a:ea typeface="Cambria Math" panose="02040503050406030204" pitchFamily="18" charset="0"/>
                        </a:rPr>
                        <m:t>∝</m:t>
                      </m:r>
                      <m:nary>
                        <m:naryPr>
                          <m:chr m:val="∮"/>
                          <m:limLoc m:val="undOvr"/>
                          <m:subHide m:val="on"/>
                          <m:supHide m:val="on"/>
                          <m:ctrlPr>
                            <a:rPr lang="en-US" sz="6000" b="0" i="1" smtClean="0">
                              <a:solidFill>
                                <a:schemeClr val="bg1"/>
                              </a:solidFill>
                              <a:latin typeface="Cambria Math" panose="02040503050406030204" pitchFamily="18" charset="0"/>
                              <a:ea typeface="Cambria Math" panose="02040503050406030204" pitchFamily="18" charset="0"/>
                            </a:rPr>
                          </m:ctrlPr>
                        </m:naryPr>
                        <m:sub/>
                        <m:sup/>
                        <m:e>
                          <m:f>
                            <m:fPr>
                              <m:ctrlPr>
                                <a:rPr lang="en-US" sz="6000" i="1">
                                  <a:solidFill>
                                    <a:schemeClr val="bg1"/>
                                  </a:solidFill>
                                  <a:latin typeface="Cambria Math" panose="02040503050406030204" pitchFamily="18" charset="0"/>
                                </a:rPr>
                              </m:ctrlPr>
                            </m:fPr>
                            <m:num>
                              <m:r>
                                <a:rPr lang="en-US" sz="6000" b="0" i="1" smtClean="0">
                                  <a:solidFill>
                                    <a:schemeClr val="bg1"/>
                                  </a:solidFill>
                                  <a:latin typeface="Cambria Math" panose="02040503050406030204" pitchFamily="18" charset="0"/>
                                </a:rPr>
                                <m:t>𝑑𝑙</m:t>
                              </m:r>
                              <m:r>
                                <a:rPr lang="en-US" sz="6000" i="1">
                                  <a:solidFill>
                                    <a:schemeClr val="bg1"/>
                                  </a:solidFill>
                                  <a:latin typeface="Cambria Math" panose="02040503050406030204" pitchFamily="18" charset="0"/>
                                  <a:ea typeface="Cambria Math" panose="02040503050406030204" pitchFamily="18" charset="0"/>
                                </a:rPr>
                                <m:t>×</m:t>
                              </m:r>
                              <m:r>
                                <a:rPr lang="en-US" sz="6000" b="0" i="1" smtClean="0">
                                  <a:solidFill>
                                    <a:schemeClr val="bg1"/>
                                  </a:solidFill>
                                  <a:latin typeface="Cambria Math" panose="02040503050406030204" pitchFamily="18" charset="0"/>
                                  <a:ea typeface="Cambria Math" panose="02040503050406030204" pitchFamily="18" charset="0"/>
                                </a:rPr>
                                <m:t>𝑟</m:t>
                              </m:r>
                            </m:num>
                            <m:den>
                              <m:sSup>
                                <m:sSupPr>
                                  <m:ctrlPr>
                                    <a:rPr lang="en-US" sz="6000" i="1">
                                      <a:solidFill>
                                        <a:schemeClr val="bg1"/>
                                      </a:solidFill>
                                      <a:latin typeface="Cambria Math" panose="02040503050406030204" pitchFamily="18" charset="0"/>
                                    </a:rPr>
                                  </m:ctrlPr>
                                </m:sSupPr>
                                <m:e>
                                  <m:r>
                                    <a:rPr lang="en-US" sz="6000" i="1">
                                      <a:solidFill>
                                        <a:schemeClr val="bg1"/>
                                      </a:solidFill>
                                      <a:latin typeface="Cambria Math" panose="02040503050406030204" pitchFamily="18" charset="0"/>
                                    </a:rPr>
                                    <m:t>𝑟</m:t>
                                  </m:r>
                                </m:e>
                                <m:sup>
                                  <m:r>
                                    <a:rPr lang="en-US" sz="6000" i="1">
                                      <a:solidFill>
                                        <a:schemeClr val="bg1"/>
                                      </a:solidFill>
                                      <a:latin typeface="Cambria Math" panose="02040503050406030204" pitchFamily="18" charset="0"/>
                                    </a:rPr>
                                    <m:t>3</m:t>
                                  </m:r>
                                </m:sup>
                              </m:sSup>
                            </m:den>
                          </m:f>
                        </m:e>
                      </m:nary>
                    </m:oMath>
                  </m:oMathPara>
                </a14:m>
                <a:endParaRPr lang="en-US" sz="6000">
                  <a:solidFill>
                    <a:schemeClr val="bg1"/>
                  </a:solidFill>
                </a:endParaRPr>
              </a:p>
            </p:txBody>
          </p:sp>
        </mc:Choice>
        <mc:Fallback xmlns="">
          <p:sp>
            <p:nvSpPr>
              <p:cNvPr id="18" name="TextBox 17">
                <a:extLst>
                  <a:ext uri="{FF2B5EF4-FFF2-40B4-BE49-F238E27FC236}">
                    <a16:creationId xmlns:a16="http://schemas.microsoft.com/office/drawing/2014/main" id="{8B0A9E0E-BD6B-163A-0643-AC414E4F35BB}"/>
                  </a:ext>
                </a:extLst>
              </p:cNvPr>
              <p:cNvSpPr txBox="1">
                <a:spLocks noRot="1" noChangeAspect="1" noMove="1" noResize="1" noEditPoints="1" noAdjustHandles="1" noChangeArrowheads="1" noChangeShapeType="1" noTextEdit="1"/>
              </p:cNvSpPr>
              <p:nvPr/>
            </p:nvSpPr>
            <p:spPr>
              <a:xfrm>
                <a:off x="3946172" y="2969926"/>
                <a:ext cx="4553682" cy="242181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180928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6"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BB4C-D15A-944B-0F1D-C200008B7363}"/>
              </a:ext>
            </a:extLst>
          </p:cNvPr>
          <p:cNvSpPr>
            <a:spLocks noGrp="1"/>
          </p:cNvSpPr>
          <p:nvPr>
            <p:ph type="title"/>
          </p:nvPr>
        </p:nvSpPr>
        <p:spPr/>
        <p:txBody>
          <a:bodyPr/>
          <a:lstStyle/>
          <a:p>
            <a:r>
              <a:rPr lang="en-US"/>
              <a:t>Modeling Magnetic Signal Strength</a:t>
            </a:r>
          </a:p>
        </p:txBody>
      </p:sp>
      <p:sp>
        <p:nvSpPr>
          <p:cNvPr id="4" name="Oval 3">
            <a:extLst>
              <a:ext uri="{FF2B5EF4-FFF2-40B4-BE49-F238E27FC236}">
                <a16:creationId xmlns:a16="http://schemas.microsoft.com/office/drawing/2014/main" id="{08731C8B-125F-4295-3596-5B7F6CC2ACDD}"/>
              </a:ext>
            </a:extLst>
          </p:cNvPr>
          <p:cNvSpPr/>
          <p:nvPr/>
        </p:nvSpPr>
        <p:spPr>
          <a:xfrm>
            <a:off x="1992680" y="2206157"/>
            <a:ext cx="849746" cy="241992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D1DC4A5-4AC4-E699-3DD0-60B08C93840F}"/>
              </a:ext>
            </a:extLst>
          </p:cNvPr>
          <p:cNvSpPr/>
          <p:nvPr/>
        </p:nvSpPr>
        <p:spPr>
          <a:xfrm>
            <a:off x="5310255" y="2219036"/>
            <a:ext cx="849746" cy="2419928"/>
          </a:xfrm>
          <a:prstGeom prst="ellipse">
            <a:avLst/>
          </a:prstGeom>
          <a:solidFill>
            <a:schemeClr val="accent6">
              <a:lumMod val="60000"/>
              <a:lumOff val="4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13C7E1A9-FC57-66EA-EF65-2AE0CC4EF758}"/>
              </a:ext>
            </a:extLst>
          </p:cNvPr>
          <p:cNvSpPr/>
          <p:nvPr/>
        </p:nvSpPr>
        <p:spPr>
          <a:xfrm rot="11569979">
            <a:off x="1948506" y="2546751"/>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614241D-AB7E-7A40-BC21-4DDB161BE80D}"/>
              </a:ext>
            </a:extLst>
          </p:cNvPr>
          <p:cNvSpPr/>
          <p:nvPr/>
        </p:nvSpPr>
        <p:spPr>
          <a:xfrm>
            <a:off x="8627830" y="2219036"/>
            <a:ext cx="849746" cy="241992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Right 6">
            <a:extLst>
              <a:ext uri="{FF2B5EF4-FFF2-40B4-BE49-F238E27FC236}">
                <a16:creationId xmlns:a16="http://schemas.microsoft.com/office/drawing/2014/main" id="{4460454A-1425-86FC-6774-F0844721B848}"/>
              </a:ext>
            </a:extLst>
          </p:cNvPr>
          <p:cNvSpPr/>
          <p:nvPr/>
        </p:nvSpPr>
        <p:spPr>
          <a:xfrm>
            <a:off x="3011338" y="3295290"/>
            <a:ext cx="2070339" cy="26741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Right 7">
            <a:extLst>
              <a:ext uri="{FF2B5EF4-FFF2-40B4-BE49-F238E27FC236}">
                <a16:creationId xmlns:a16="http://schemas.microsoft.com/office/drawing/2014/main" id="{41DCE39C-FF19-9643-CB33-B73BFC5D06E1}"/>
              </a:ext>
            </a:extLst>
          </p:cNvPr>
          <p:cNvSpPr/>
          <p:nvPr/>
        </p:nvSpPr>
        <p:spPr>
          <a:xfrm>
            <a:off x="6388579" y="3295289"/>
            <a:ext cx="2070339" cy="26741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E6EFC63-9F03-309D-9E6F-069E58CE18A9}"/>
                  </a:ext>
                </a:extLst>
              </p:cNvPr>
              <p:cNvSpPr txBox="1"/>
              <p:nvPr/>
            </p:nvSpPr>
            <p:spPr>
              <a:xfrm>
                <a:off x="3763384" y="2640824"/>
                <a:ext cx="74719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chemeClr val="tx1"/>
                              </a:solidFill>
                              <a:latin typeface="Cambria Math" panose="02040503050406030204" pitchFamily="18" charset="0"/>
                              <a:ea typeface="Cambria Math" panose="02040503050406030204" pitchFamily="18" charset="0"/>
                            </a:rPr>
                          </m:ctrlPr>
                        </m:sSubPr>
                        <m:e>
                          <m:r>
                            <a:rPr lang="en-US" sz="4000" b="0" i="1" smtClean="0">
                              <a:solidFill>
                                <a:schemeClr val="tx1"/>
                              </a:solidFill>
                              <a:latin typeface="Cambria Math" panose="02040503050406030204" pitchFamily="18" charset="0"/>
                              <a:ea typeface="Cambria Math" panose="02040503050406030204" pitchFamily="18" charset="0"/>
                            </a:rPr>
                            <m:t>𝑀</m:t>
                          </m:r>
                        </m:e>
                        <m:sub>
                          <m:r>
                            <a:rPr lang="en-US" sz="4000" b="0" i="1" smtClean="0">
                              <a:solidFill>
                                <a:schemeClr val="tx1"/>
                              </a:solidFill>
                              <a:latin typeface="Cambria Math" panose="02040503050406030204" pitchFamily="18" charset="0"/>
                              <a:ea typeface="Cambria Math" panose="02040503050406030204" pitchFamily="18" charset="0"/>
                            </a:rPr>
                            <m:t>1</m:t>
                          </m:r>
                        </m:sub>
                      </m:sSub>
                    </m:oMath>
                  </m:oMathPara>
                </a14:m>
                <a:endParaRPr lang="en-US" sz="4000">
                  <a:solidFill>
                    <a:schemeClr val="tx1"/>
                  </a:solidFill>
                </a:endParaRPr>
              </a:p>
            </p:txBody>
          </p:sp>
        </mc:Choice>
        <mc:Fallback xmlns="">
          <p:sp>
            <p:nvSpPr>
              <p:cNvPr id="9" name="TextBox 8">
                <a:extLst>
                  <a:ext uri="{FF2B5EF4-FFF2-40B4-BE49-F238E27FC236}">
                    <a16:creationId xmlns:a16="http://schemas.microsoft.com/office/drawing/2014/main" id="{2E6EFC63-9F03-309D-9E6F-069E58CE18A9}"/>
                  </a:ext>
                </a:extLst>
              </p:cNvPr>
              <p:cNvSpPr txBox="1">
                <a:spLocks noRot="1" noChangeAspect="1" noMove="1" noResize="1" noEditPoints="1" noAdjustHandles="1" noChangeArrowheads="1" noChangeShapeType="1" noTextEdit="1"/>
              </p:cNvSpPr>
              <p:nvPr/>
            </p:nvSpPr>
            <p:spPr>
              <a:xfrm>
                <a:off x="3763384" y="2640824"/>
                <a:ext cx="747191" cy="6155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884B75D-6415-1B03-70B2-DA73AADC5196}"/>
                  </a:ext>
                </a:extLst>
              </p:cNvPr>
              <p:cNvSpPr txBox="1"/>
              <p:nvPr/>
            </p:nvSpPr>
            <p:spPr>
              <a:xfrm>
                <a:off x="7104862" y="2640823"/>
                <a:ext cx="75905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chemeClr val="tx1"/>
                              </a:solidFill>
                              <a:latin typeface="Cambria Math" panose="02040503050406030204" pitchFamily="18" charset="0"/>
                              <a:ea typeface="Cambria Math" panose="02040503050406030204" pitchFamily="18" charset="0"/>
                            </a:rPr>
                          </m:ctrlPr>
                        </m:sSubPr>
                        <m:e>
                          <m:r>
                            <a:rPr lang="en-US" sz="4000" b="0" i="1" smtClean="0">
                              <a:solidFill>
                                <a:schemeClr val="tx1"/>
                              </a:solidFill>
                              <a:latin typeface="Cambria Math" panose="02040503050406030204" pitchFamily="18" charset="0"/>
                              <a:ea typeface="Cambria Math" panose="02040503050406030204" pitchFamily="18" charset="0"/>
                            </a:rPr>
                            <m:t>𝑀</m:t>
                          </m:r>
                        </m:e>
                        <m:sub>
                          <m:r>
                            <a:rPr lang="en-US" sz="4000" b="0" i="1" smtClean="0">
                              <a:solidFill>
                                <a:schemeClr val="tx1"/>
                              </a:solidFill>
                              <a:latin typeface="Cambria Math" panose="02040503050406030204" pitchFamily="18" charset="0"/>
                              <a:ea typeface="Cambria Math" panose="02040503050406030204" pitchFamily="18" charset="0"/>
                            </a:rPr>
                            <m:t>2</m:t>
                          </m:r>
                        </m:sub>
                      </m:sSub>
                    </m:oMath>
                  </m:oMathPara>
                </a14:m>
                <a:endParaRPr lang="en-US" sz="4000">
                  <a:solidFill>
                    <a:schemeClr val="tx1"/>
                  </a:solidFill>
                </a:endParaRPr>
              </a:p>
            </p:txBody>
          </p:sp>
        </mc:Choice>
        <mc:Fallback xmlns="">
          <p:sp>
            <p:nvSpPr>
              <p:cNvPr id="10" name="TextBox 9">
                <a:extLst>
                  <a:ext uri="{FF2B5EF4-FFF2-40B4-BE49-F238E27FC236}">
                    <a16:creationId xmlns:a16="http://schemas.microsoft.com/office/drawing/2014/main" id="{0884B75D-6415-1B03-70B2-DA73AADC5196}"/>
                  </a:ext>
                </a:extLst>
              </p:cNvPr>
              <p:cNvSpPr txBox="1">
                <a:spLocks noRot="1" noChangeAspect="1" noMove="1" noResize="1" noEditPoints="1" noAdjustHandles="1" noChangeArrowheads="1" noChangeShapeType="1" noTextEdit="1"/>
              </p:cNvSpPr>
              <p:nvPr/>
            </p:nvSpPr>
            <p:spPr>
              <a:xfrm>
                <a:off x="7104862" y="2640823"/>
                <a:ext cx="759054" cy="615553"/>
              </a:xfrm>
              <a:prstGeom prst="rect">
                <a:avLst/>
              </a:prstGeom>
              <a:blipFill>
                <a:blip r:embed="rId4"/>
                <a:stretch>
                  <a:fillRect/>
                </a:stretch>
              </a:blipFill>
            </p:spPr>
            <p:txBody>
              <a:bodyPr/>
              <a:lstStyle/>
              <a:p>
                <a:r>
                  <a:rPr lang="en-US">
                    <a:noFill/>
                  </a:rPr>
                  <a:t> </a:t>
                </a:r>
              </a:p>
            </p:txBody>
          </p:sp>
        </mc:Fallback>
      </mc:AlternateContent>
      <p:sp>
        <p:nvSpPr>
          <p:cNvPr id="11" name="Isosceles Triangle 10">
            <a:extLst>
              <a:ext uri="{FF2B5EF4-FFF2-40B4-BE49-F238E27FC236}">
                <a16:creationId xmlns:a16="http://schemas.microsoft.com/office/drawing/2014/main" id="{78DB0368-68F5-EA28-8992-FD614367E6AC}"/>
              </a:ext>
            </a:extLst>
          </p:cNvPr>
          <p:cNvSpPr/>
          <p:nvPr/>
        </p:nvSpPr>
        <p:spPr>
          <a:xfrm rot="719239">
            <a:off x="5260490" y="2551178"/>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FBAED99E-A315-10BE-1EAE-C304988891DD}"/>
              </a:ext>
            </a:extLst>
          </p:cNvPr>
          <p:cNvSpPr/>
          <p:nvPr/>
        </p:nvSpPr>
        <p:spPr>
          <a:xfrm rot="11569979">
            <a:off x="8570718" y="2546751"/>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E4B53D8-68AE-B0A2-663A-F4865D9575C8}"/>
                  </a:ext>
                </a:extLst>
              </p:cNvPr>
              <p:cNvSpPr txBox="1"/>
              <p:nvPr/>
            </p:nvSpPr>
            <p:spPr>
              <a:xfrm>
                <a:off x="3835615" y="2990496"/>
                <a:ext cx="4248920" cy="923330"/>
              </a:xfrm>
              <a:prstGeom prst="rect">
                <a:avLst/>
              </a:prstGeom>
              <a:solidFill>
                <a:schemeClr val="accent6">
                  <a:lumMod val="50000"/>
                </a:schemeClr>
              </a:solidFill>
            </p:spPr>
            <p:txBody>
              <a:bodyPr wrap="none" lIns="0" tIns="0" rIns="0" bIns="0" rtlCol="0">
                <a:spAutoFit/>
              </a:bodyPr>
              <a:lstStyle/>
              <a:p>
                <a:r>
                  <a:rPr lang="en-US" sz="6000" b="0">
                    <a:solidFill>
                      <a:schemeClr val="bg1"/>
                    </a:solidFill>
                    <a:ea typeface="Cambria Math" panose="02040503050406030204" pitchFamily="18" charset="0"/>
                  </a:rPr>
                  <a:t>RSSI</a:t>
                </a:r>
                <a14:m>
                  <m:oMath xmlns:m="http://schemas.openxmlformats.org/officeDocument/2006/math">
                    <m:r>
                      <a:rPr lang="en-US" sz="6000" b="0" i="0" smtClean="0">
                        <a:solidFill>
                          <a:schemeClr val="bg1"/>
                        </a:solidFill>
                        <a:latin typeface="Cambria Math" panose="02040503050406030204" pitchFamily="18" charset="0"/>
                        <a:ea typeface="Cambria Math" panose="02040503050406030204" pitchFamily="18" charset="0"/>
                      </a:rPr>
                      <m:t> </m:t>
                    </m:r>
                    <m:r>
                      <a:rPr lang="en-US" sz="6000" b="0" i="1" smtClean="0">
                        <a:solidFill>
                          <a:schemeClr val="bg1"/>
                        </a:solidFill>
                        <a:latin typeface="Cambria Math" panose="02040503050406030204" pitchFamily="18" charset="0"/>
                        <a:ea typeface="Cambria Math" panose="02040503050406030204" pitchFamily="18" charset="0"/>
                      </a:rPr>
                      <m:t>∝</m:t>
                    </m:r>
                    <m:sSub>
                      <m:sSubPr>
                        <m:ctrlPr>
                          <a:rPr lang="en-US" sz="6000" b="0" i="1" smtClean="0">
                            <a:solidFill>
                              <a:schemeClr val="bg1"/>
                            </a:solidFill>
                            <a:latin typeface="Cambria Math" panose="02040503050406030204" pitchFamily="18" charset="0"/>
                            <a:ea typeface="Cambria Math" panose="02040503050406030204" pitchFamily="18" charset="0"/>
                          </a:rPr>
                        </m:ctrlPr>
                      </m:sSubPr>
                      <m:e>
                        <m:r>
                          <a:rPr lang="en-US" sz="6000" b="0" i="1" smtClean="0">
                            <a:solidFill>
                              <a:schemeClr val="bg1"/>
                            </a:solidFill>
                            <a:latin typeface="Cambria Math" panose="02040503050406030204" pitchFamily="18" charset="0"/>
                            <a:ea typeface="Cambria Math" panose="02040503050406030204" pitchFamily="18" charset="0"/>
                          </a:rPr>
                          <m:t>𝑀</m:t>
                        </m:r>
                      </m:e>
                      <m:sub>
                        <m:r>
                          <a:rPr lang="en-US" sz="6000" b="0" i="1" smtClean="0">
                            <a:solidFill>
                              <a:schemeClr val="bg1"/>
                            </a:solidFill>
                            <a:latin typeface="Cambria Math" panose="02040503050406030204" pitchFamily="18" charset="0"/>
                            <a:ea typeface="Cambria Math" panose="02040503050406030204" pitchFamily="18" charset="0"/>
                          </a:rPr>
                          <m:t>1</m:t>
                        </m:r>
                      </m:sub>
                    </m:sSub>
                    <m:sSub>
                      <m:sSubPr>
                        <m:ctrlPr>
                          <a:rPr lang="en-US" sz="6000" b="0" i="1" smtClean="0">
                            <a:solidFill>
                              <a:schemeClr val="bg1"/>
                            </a:solidFill>
                            <a:latin typeface="Cambria Math" panose="02040503050406030204" pitchFamily="18" charset="0"/>
                            <a:ea typeface="Cambria Math" panose="02040503050406030204" pitchFamily="18" charset="0"/>
                          </a:rPr>
                        </m:ctrlPr>
                      </m:sSubPr>
                      <m:e>
                        <m:r>
                          <a:rPr lang="en-US" sz="6000" b="0" i="1" smtClean="0">
                            <a:solidFill>
                              <a:schemeClr val="bg1"/>
                            </a:solidFill>
                            <a:latin typeface="Cambria Math" panose="02040503050406030204" pitchFamily="18" charset="0"/>
                            <a:ea typeface="Cambria Math" panose="02040503050406030204" pitchFamily="18" charset="0"/>
                          </a:rPr>
                          <m:t>𝑀</m:t>
                        </m:r>
                      </m:e>
                      <m:sub>
                        <m:r>
                          <a:rPr lang="en-US" sz="6000" b="0" i="1" smtClean="0">
                            <a:solidFill>
                              <a:schemeClr val="bg1"/>
                            </a:solidFill>
                            <a:latin typeface="Cambria Math" panose="02040503050406030204" pitchFamily="18" charset="0"/>
                            <a:ea typeface="Cambria Math" panose="02040503050406030204" pitchFamily="18" charset="0"/>
                          </a:rPr>
                          <m:t>2</m:t>
                        </m:r>
                      </m:sub>
                    </m:sSub>
                  </m:oMath>
                </a14:m>
                <a:endParaRPr lang="en-US" sz="6000">
                  <a:solidFill>
                    <a:schemeClr val="bg1"/>
                  </a:solidFill>
                </a:endParaRPr>
              </a:p>
            </p:txBody>
          </p:sp>
        </mc:Choice>
        <mc:Fallback xmlns="">
          <p:sp>
            <p:nvSpPr>
              <p:cNvPr id="13" name="TextBox 12">
                <a:extLst>
                  <a:ext uri="{FF2B5EF4-FFF2-40B4-BE49-F238E27FC236}">
                    <a16:creationId xmlns:a16="http://schemas.microsoft.com/office/drawing/2014/main" id="{7E4B53D8-68AE-B0A2-663A-F4865D9575C8}"/>
                  </a:ext>
                </a:extLst>
              </p:cNvPr>
              <p:cNvSpPr txBox="1">
                <a:spLocks noRot="1" noChangeAspect="1" noMove="1" noResize="1" noEditPoints="1" noAdjustHandles="1" noChangeArrowheads="1" noChangeShapeType="1" noTextEdit="1"/>
              </p:cNvSpPr>
              <p:nvPr/>
            </p:nvSpPr>
            <p:spPr>
              <a:xfrm>
                <a:off x="3835615" y="2990496"/>
                <a:ext cx="4248920" cy="923330"/>
              </a:xfrm>
              <a:prstGeom prst="rect">
                <a:avLst/>
              </a:prstGeom>
              <a:blipFill>
                <a:blip r:embed="rId5"/>
                <a:stretch>
                  <a:fillRect l="-10760" t="-25166" b="-4900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D3A2EEA-4437-42E4-4FDB-5610B0836DD0}"/>
              </a:ext>
            </a:extLst>
          </p:cNvPr>
          <p:cNvSpPr txBox="1"/>
          <p:nvPr/>
        </p:nvSpPr>
        <p:spPr>
          <a:xfrm>
            <a:off x="2043957" y="4943061"/>
            <a:ext cx="450316" cy="615553"/>
          </a:xfrm>
          <a:prstGeom prst="rect">
            <a:avLst/>
          </a:prstGeom>
          <a:noFill/>
        </p:spPr>
        <p:txBody>
          <a:bodyPr wrap="none" lIns="0" tIns="0" rIns="0" bIns="0" rtlCol="0">
            <a:spAutoFit/>
          </a:bodyPr>
          <a:lstStyle/>
          <a:p>
            <a:r>
              <a:rPr lang="en-US" sz="4000">
                <a:solidFill>
                  <a:schemeClr val="tx1"/>
                </a:solidFill>
              </a:rPr>
              <a:t>Tx</a:t>
            </a:r>
          </a:p>
        </p:txBody>
      </p:sp>
      <p:sp>
        <p:nvSpPr>
          <p:cNvPr id="15" name="TextBox 14">
            <a:extLst>
              <a:ext uri="{FF2B5EF4-FFF2-40B4-BE49-F238E27FC236}">
                <a16:creationId xmlns:a16="http://schemas.microsoft.com/office/drawing/2014/main" id="{F67D6271-26AC-7157-9F1D-617EDBBF29B1}"/>
              </a:ext>
            </a:extLst>
          </p:cNvPr>
          <p:cNvSpPr txBox="1"/>
          <p:nvPr/>
        </p:nvSpPr>
        <p:spPr>
          <a:xfrm>
            <a:off x="4678931" y="4943061"/>
            <a:ext cx="2112394" cy="615553"/>
          </a:xfrm>
          <a:prstGeom prst="rect">
            <a:avLst/>
          </a:prstGeom>
          <a:noFill/>
        </p:spPr>
        <p:txBody>
          <a:bodyPr wrap="square" lIns="0" tIns="0" rIns="0" bIns="0" rtlCol="0">
            <a:spAutoFit/>
          </a:bodyPr>
          <a:lstStyle/>
          <a:p>
            <a:pPr algn="ctr"/>
            <a:r>
              <a:rPr lang="en-US" sz="4000">
                <a:solidFill>
                  <a:schemeClr val="tx1"/>
                </a:solidFill>
              </a:rPr>
              <a:t>In Body</a:t>
            </a:r>
          </a:p>
        </p:txBody>
      </p:sp>
      <p:sp>
        <p:nvSpPr>
          <p:cNvPr id="16" name="TextBox 15">
            <a:extLst>
              <a:ext uri="{FF2B5EF4-FFF2-40B4-BE49-F238E27FC236}">
                <a16:creationId xmlns:a16="http://schemas.microsoft.com/office/drawing/2014/main" id="{7DD8D5E6-CC84-F8FC-6769-19DF6FDA5B23}"/>
              </a:ext>
            </a:extLst>
          </p:cNvPr>
          <p:cNvSpPr txBox="1"/>
          <p:nvPr/>
        </p:nvSpPr>
        <p:spPr>
          <a:xfrm>
            <a:off x="8827545" y="4943061"/>
            <a:ext cx="501740" cy="615553"/>
          </a:xfrm>
          <a:prstGeom prst="rect">
            <a:avLst/>
          </a:prstGeom>
          <a:noFill/>
        </p:spPr>
        <p:txBody>
          <a:bodyPr wrap="none" lIns="0" tIns="0" rIns="0" bIns="0" rtlCol="0">
            <a:spAutoFit/>
          </a:bodyPr>
          <a:lstStyle/>
          <a:p>
            <a:r>
              <a:rPr lang="en-US" sz="4000">
                <a:solidFill>
                  <a:schemeClr val="tx1"/>
                </a:solidFill>
              </a:rPr>
              <a:t>Rx</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B280A5D-5B0E-FFFC-47A3-F85A2F0973B7}"/>
                  </a:ext>
                </a:extLst>
              </p:cNvPr>
              <p:cNvSpPr txBox="1"/>
              <p:nvPr/>
            </p:nvSpPr>
            <p:spPr>
              <a:xfrm>
                <a:off x="3683234" y="4071058"/>
                <a:ext cx="4553682" cy="2421817"/>
              </a:xfrm>
              <a:prstGeom prst="rect">
                <a:avLst/>
              </a:prstGeom>
              <a:solidFill>
                <a:schemeClr val="accent6">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ea typeface="Cambria Math" panose="02040503050406030204" pitchFamily="18" charset="0"/>
                        </a:rPr>
                        <m:t>𝑀</m:t>
                      </m:r>
                      <m:r>
                        <a:rPr lang="en-US" sz="6000" b="0" i="1" smtClean="0">
                          <a:solidFill>
                            <a:schemeClr val="bg1"/>
                          </a:solidFill>
                          <a:latin typeface="Cambria Math" panose="02040503050406030204" pitchFamily="18" charset="0"/>
                          <a:ea typeface="Cambria Math" panose="02040503050406030204" pitchFamily="18" charset="0"/>
                        </a:rPr>
                        <m:t>∝</m:t>
                      </m:r>
                      <m:nary>
                        <m:naryPr>
                          <m:chr m:val="∮"/>
                          <m:limLoc m:val="undOvr"/>
                          <m:subHide m:val="on"/>
                          <m:supHide m:val="on"/>
                          <m:ctrlPr>
                            <a:rPr lang="en-US" sz="6000" b="0" i="1" smtClean="0">
                              <a:solidFill>
                                <a:schemeClr val="bg1"/>
                              </a:solidFill>
                              <a:latin typeface="Cambria Math" panose="02040503050406030204" pitchFamily="18" charset="0"/>
                              <a:ea typeface="Cambria Math" panose="02040503050406030204" pitchFamily="18" charset="0"/>
                            </a:rPr>
                          </m:ctrlPr>
                        </m:naryPr>
                        <m:sub/>
                        <m:sup/>
                        <m:e>
                          <m:f>
                            <m:fPr>
                              <m:ctrlPr>
                                <a:rPr lang="en-US" sz="6000" i="1">
                                  <a:solidFill>
                                    <a:schemeClr val="bg1"/>
                                  </a:solidFill>
                                  <a:latin typeface="Cambria Math" panose="02040503050406030204" pitchFamily="18" charset="0"/>
                                </a:rPr>
                              </m:ctrlPr>
                            </m:fPr>
                            <m:num>
                              <m:r>
                                <a:rPr lang="en-US" sz="6000" b="0" i="1" smtClean="0">
                                  <a:solidFill>
                                    <a:schemeClr val="bg1"/>
                                  </a:solidFill>
                                  <a:latin typeface="Cambria Math" panose="02040503050406030204" pitchFamily="18" charset="0"/>
                                </a:rPr>
                                <m:t>𝑑𝑙</m:t>
                              </m:r>
                              <m:r>
                                <a:rPr lang="en-US" sz="6000" i="1">
                                  <a:solidFill>
                                    <a:schemeClr val="bg1"/>
                                  </a:solidFill>
                                  <a:latin typeface="Cambria Math" panose="02040503050406030204" pitchFamily="18" charset="0"/>
                                  <a:ea typeface="Cambria Math" panose="02040503050406030204" pitchFamily="18" charset="0"/>
                                </a:rPr>
                                <m:t>×</m:t>
                              </m:r>
                              <m:r>
                                <a:rPr lang="en-US" sz="6000" b="0" i="1" smtClean="0">
                                  <a:solidFill>
                                    <a:schemeClr val="bg1"/>
                                  </a:solidFill>
                                  <a:latin typeface="Cambria Math" panose="02040503050406030204" pitchFamily="18" charset="0"/>
                                  <a:ea typeface="Cambria Math" panose="02040503050406030204" pitchFamily="18" charset="0"/>
                                </a:rPr>
                                <m:t>𝑟</m:t>
                              </m:r>
                            </m:num>
                            <m:den>
                              <m:sSup>
                                <m:sSupPr>
                                  <m:ctrlPr>
                                    <a:rPr lang="en-US" sz="6000" i="1">
                                      <a:solidFill>
                                        <a:schemeClr val="bg1"/>
                                      </a:solidFill>
                                      <a:latin typeface="Cambria Math" panose="02040503050406030204" pitchFamily="18" charset="0"/>
                                    </a:rPr>
                                  </m:ctrlPr>
                                </m:sSupPr>
                                <m:e>
                                  <m:r>
                                    <a:rPr lang="en-US" sz="6000" i="1">
                                      <a:solidFill>
                                        <a:schemeClr val="bg1"/>
                                      </a:solidFill>
                                      <a:latin typeface="Cambria Math" panose="02040503050406030204" pitchFamily="18" charset="0"/>
                                    </a:rPr>
                                    <m:t>𝑟</m:t>
                                  </m:r>
                                </m:e>
                                <m:sup>
                                  <m:r>
                                    <a:rPr lang="en-US" sz="6000" i="1">
                                      <a:solidFill>
                                        <a:schemeClr val="bg1"/>
                                      </a:solidFill>
                                      <a:latin typeface="Cambria Math" panose="02040503050406030204" pitchFamily="18" charset="0"/>
                                    </a:rPr>
                                    <m:t>3</m:t>
                                  </m:r>
                                </m:sup>
                              </m:sSup>
                            </m:den>
                          </m:f>
                        </m:e>
                      </m:nary>
                    </m:oMath>
                  </m:oMathPara>
                </a14:m>
                <a:endParaRPr lang="en-US" sz="6000">
                  <a:solidFill>
                    <a:schemeClr val="bg1"/>
                  </a:solidFill>
                </a:endParaRPr>
              </a:p>
            </p:txBody>
          </p:sp>
        </mc:Choice>
        <mc:Fallback xmlns="">
          <p:sp>
            <p:nvSpPr>
              <p:cNvPr id="17" name="TextBox 16">
                <a:extLst>
                  <a:ext uri="{FF2B5EF4-FFF2-40B4-BE49-F238E27FC236}">
                    <a16:creationId xmlns:a16="http://schemas.microsoft.com/office/drawing/2014/main" id="{0B280A5D-5B0E-FFFC-47A3-F85A2F0973B7}"/>
                  </a:ext>
                </a:extLst>
              </p:cNvPr>
              <p:cNvSpPr txBox="1">
                <a:spLocks noRot="1" noChangeAspect="1" noMove="1" noResize="1" noEditPoints="1" noAdjustHandles="1" noChangeArrowheads="1" noChangeShapeType="1" noTextEdit="1"/>
              </p:cNvSpPr>
              <p:nvPr/>
            </p:nvSpPr>
            <p:spPr>
              <a:xfrm>
                <a:off x="3683234" y="4071058"/>
                <a:ext cx="4553682" cy="242181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1307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6F5A-C8E7-B323-5F85-23E25E59FD9E}"/>
              </a:ext>
            </a:extLst>
          </p:cNvPr>
          <p:cNvSpPr>
            <a:spLocks noGrp="1"/>
          </p:cNvSpPr>
          <p:nvPr>
            <p:ph type="title"/>
          </p:nvPr>
        </p:nvSpPr>
        <p:spPr/>
        <p:txBody>
          <a:bodyPr/>
          <a:lstStyle/>
          <a:p>
            <a:r>
              <a:rPr lang="en-US"/>
              <a:t>Long Range Magnetic Communication</a:t>
            </a:r>
          </a:p>
        </p:txBody>
      </p:sp>
      <p:pic>
        <p:nvPicPr>
          <p:cNvPr id="5" name="Content Placeholder 4" descr="A person using a phone to pay for a credit card&#10;&#10;Description automatically generated">
            <a:extLst>
              <a:ext uri="{FF2B5EF4-FFF2-40B4-BE49-F238E27FC236}">
                <a16:creationId xmlns:a16="http://schemas.microsoft.com/office/drawing/2014/main" id="{FD714E3D-81A9-BC5B-4B30-A162BEF4409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2881" y="2637342"/>
            <a:ext cx="4782295" cy="2710513"/>
          </a:xfrm>
        </p:spPr>
      </p:pic>
      <p:sp>
        <p:nvSpPr>
          <p:cNvPr id="6" name="TextBox 5">
            <a:extLst>
              <a:ext uri="{FF2B5EF4-FFF2-40B4-BE49-F238E27FC236}">
                <a16:creationId xmlns:a16="http://schemas.microsoft.com/office/drawing/2014/main" id="{93F05FEC-172F-E758-8B19-7277F8084864}"/>
              </a:ext>
            </a:extLst>
          </p:cNvPr>
          <p:cNvSpPr txBox="1"/>
          <p:nvPr/>
        </p:nvSpPr>
        <p:spPr>
          <a:xfrm>
            <a:off x="7600373" y="6627168"/>
            <a:ext cx="5562600" cy="230832"/>
          </a:xfrm>
          <a:prstGeom prst="rect">
            <a:avLst/>
          </a:prstGeom>
          <a:noFill/>
        </p:spPr>
        <p:txBody>
          <a:bodyPr wrap="square" rtlCol="0">
            <a:spAutoFit/>
          </a:bodyPr>
          <a:lstStyle/>
          <a:p>
            <a:r>
              <a:rPr lang="en-US" sz="900">
                <a:hlinkClick r:id="rId4" tooltip="https://www.ineedtoknow.org/apple-pay-may-finally-be-coming-to-canada-this-fall/"/>
              </a:rPr>
              <a:t>This Photo</a:t>
            </a:r>
            <a:r>
              <a:rPr lang="en-US" sz="900"/>
              <a:t> by Unknown Author is licensed under </a:t>
            </a:r>
            <a:r>
              <a:rPr lang="en-US" sz="900">
                <a:hlinkClick r:id="rId5" tooltip="https://creativecommons.org/licenses/by-nc/3.0/"/>
              </a:rPr>
              <a:t>CC BY-NC</a:t>
            </a:r>
            <a:endParaRPr lang="en-US" sz="900"/>
          </a:p>
        </p:txBody>
      </p:sp>
      <p:sp>
        <p:nvSpPr>
          <p:cNvPr id="7" name="Arrow: Right 6">
            <a:extLst>
              <a:ext uri="{FF2B5EF4-FFF2-40B4-BE49-F238E27FC236}">
                <a16:creationId xmlns:a16="http://schemas.microsoft.com/office/drawing/2014/main" id="{329E892B-E513-B98C-D1FD-10719A7AFF6E}"/>
              </a:ext>
            </a:extLst>
          </p:cNvPr>
          <p:cNvSpPr/>
          <p:nvPr/>
        </p:nvSpPr>
        <p:spPr>
          <a:xfrm>
            <a:off x="5362922" y="3950898"/>
            <a:ext cx="1184532" cy="215660"/>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9" name="Graphic 8" descr="Question Mark with solid fill">
            <a:extLst>
              <a:ext uri="{FF2B5EF4-FFF2-40B4-BE49-F238E27FC236}">
                <a16:creationId xmlns:a16="http://schemas.microsoft.com/office/drawing/2014/main" id="{E8A89DFB-B5DA-729D-9D9A-7A44475906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57651" y="3601528"/>
            <a:ext cx="914400" cy="914400"/>
          </a:xfrm>
          <a:prstGeom prst="rect">
            <a:avLst/>
          </a:prstGeom>
        </p:spPr>
      </p:pic>
      <p:sp>
        <p:nvSpPr>
          <p:cNvPr id="10" name="TextBox 9">
            <a:extLst>
              <a:ext uri="{FF2B5EF4-FFF2-40B4-BE49-F238E27FC236}">
                <a16:creationId xmlns:a16="http://schemas.microsoft.com/office/drawing/2014/main" id="{288EFBDF-9F1D-8C82-1C03-803175A0E109}"/>
              </a:ext>
            </a:extLst>
          </p:cNvPr>
          <p:cNvSpPr txBox="1"/>
          <p:nvPr/>
        </p:nvSpPr>
        <p:spPr>
          <a:xfrm>
            <a:off x="1492370" y="1897811"/>
            <a:ext cx="2389517" cy="584775"/>
          </a:xfrm>
          <a:prstGeom prst="rect">
            <a:avLst/>
          </a:prstGeom>
          <a:noFill/>
        </p:spPr>
        <p:txBody>
          <a:bodyPr wrap="square" rtlCol="0">
            <a:spAutoFit/>
          </a:bodyPr>
          <a:lstStyle/>
          <a:p>
            <a:pPr algn="ctr"/>
            <a:r>
              <a:rPr lang="en-US" sz="3200"/>
              <a:t>4cm</a:t>
            </a:r>
          </a:p>
        </p:txBody>
      </p:sp>
      <p:pic>
        <p:nvPicPr>
          <p:cNvPr id="11" name="Picture 10">
            <a:extLst>
              <a:ext uri="{FF2B5EF4-FFF2-40B4-BE49-F238E27FC236}">
                <a16:creationId xmlns:a16="http://schemas.microsoft.com/office/drawing/2014/main" id="{CB4E5F94-FCC7-8E30-0DD9-827975E1D84B}"/>
              </a:ext>
            </a:extLst>
          </p:cNvPr>
          <p:cNvPicPr>
            <a:picLocks noChangeAspect="1"/>
          </p:cNvPicPr>
          <p:nvPr/>
        </p:nvPicPr>
        <p:blipFill rotWithShape="1">
          <a:blip r:embed="rId8">
            <a:duotone>
              <a:srgbClr val="ED7D31">
                <a:shade val="45000"/>
                <a:satMod val="135000"/>
              </a:srgbClr>
              <a:prstClr val="white"/>
            </a:duotone>
            <a:alphaModFix amt="80000"/>
            <a:extLst>
              <a:ext uri="{BEBA8EAE-BF5A-486C-A8C5-ECC9F3942E4B}">
                <a14:imgProps xmlns:a14="http://schemas.microsoft.com/office/drawing/2010/main">
                  <a14:imgLayer>
                    <a14:imgEffect>
                      <a14:backgroundRemoval t="9424" b="89990" l="41016" r="57080">
                        <a14:foregroundMark x1="52295" y1="88623" x2="52295" y2="88623"/>
                        <a14:foregroundMark x1="50000" y1="9424" x2="50000" y2="9424"/>
                      </a14:backgroundRemoval>
                    </a14:imgEffect>
                    <a14:imgEffect>
                      <a14:colorTemperature colorTemp="1700"/>
                    </a14:imgEffect>
                    <a14:imgEffect>
                      <a14:saturation sat="33000"/>
                    </a14:imgEffect>
                  </a14:imgLayer>
                </a14:imgProps>
              </a:ext>
            </a:extLst>
          </a:blip>
          <a:srcRect l="39010" r="40903"/>
          <a:stretch/>
        </p:blipFill>
        <p:spPr>
          <a:xfrm rot="16200000">
            <a:off x="8756582" y="1070348"/>
            <a:ext cx="1319950" cy="6089012"/>
          </a:xfrm>
          <a:prstGeom prst="rect">
            <a:avLst/>
          </a:prstGeom>
        </p:spPr>
      </p:pic>
      <p:sp>
        <p:nvSpPr>
          <p:cNvPr id="12" name="TextBox 11">
            <a:extLst>
              <a:ext uri="{FF2B5EF4-FFF2-40B4-BE49-F238E27FC236}">
                <a16:creationId xmlns:a16="http://schemas.microsoft.com/office/drawing/2014/main" id="{12FD5D1A-C663-E16D-9561-A0F56CEC1B9F}"/>
              </a:ext>
            </a:extLst>
          </p:cNvPr>
          <p:cNvSpPr txBox="1"/>
          <p:nvPr/>
        </p:nvSpPr>
        <p:spPr>
          <a:xfrm>
            <a:off x="8221798" y="1897811"/>
            <a:ext cx="2389517" cy="584775"/>
          </a:xfrm>
          <a:prstGeom prst="rect">
            <a:avLst/>
          </a:prstGeom>
          <a:noFill/>
        </p:spPr>
        <p:txBody>
          <a:bodyPr wrap="square" rtlCol="0">
            <a:spAutoFit/>
          </a:bodyPr>
          <a:lstStyle/>
          <a:p>
            <a:pPr algn="ctr"/>
            <a:r>
              <a:rPr lang="en-US" sz="3200"/>
              <a:t>25cm</a:t>
            </a:r>
          </a:p>
        </p:txBody>
      </p:sp>
    </p:spTree>
    <p:extLst>
      <p:ext uri="{BB962C8B-B14F-4D97-AF65-F5344CB8AC3E}">
        <p14:creationId xmlns:p14="http://schemas.microsoft.com/office/powerpoint/2010/main" val="114597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5D54-73B3-773F-05C3-698B8431790F}"/>
              </a:ext>
            </a:extLst>
          </p:cNvPr>
          <p:cNvSpPr>
            <a:spLocks noGrp="1"/>
          </p:cNvSpPr>
          <p:nvPr>
            <p:ph type="title"/>
          </p:nvPr>
        </p:nvSpPr>
        <p:spPr/>
        <p:txBody>
          <a:bodyPr/>
          <a:lstStyle/>
          <a:p>
            <a:r>
              <a:rPr lang="en-US"/>
              <a:t>Long Range Magnetic Communication</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E57C713-DF44-7761-80D9-E82EA8800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787" y="1690688"/>
            <a:ext cx="1957938" cy="1957938"/>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208EDE54-3F13-15B8-2B60-2C80D4C108A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15150" y="4008841"/>
            <a:ext cx="1711760" cy="831057"/>
          </a:xfrm>
          <a:prstGeom prst="rect">
            <a:avLst/>
          </a:prstGeom>
        </p:spPr>
      </p:pic>
      <p:sp>
        <p:nvSpPr>
          <p:cNvPr id="7" name="TextBox 6">
            <a:extLst>
              <a:ext uri="{FF2B5EF4-FFF2-40B4-BE49-F238E27FC236}">
                <a16:creationId xmlns:a16="http://schemas.microsoft.com/office/drawing/2014/main" id="{6B3DD297-A0FB-E041-6EE3-8BE1767AE001}"/>
              </a:ext>
            </a:extLst>
          </p:cNvPr>
          <p:cNvSpPr txBox="1"/>
          <p:nvPr/>
        </p:nvSpPr>
        <p:spPr>
          <a:xfrm>
            <a:off x="9450731" y="6492875"/>
            <a:ext cx="2799863" cy="369332"/>
          </a:xfrm>
          <a:prstGeom prst="rect">
            <a:avLst/>
          </a:prstGeom>
          <a:noFill/>
        </p:spPr>
        <p:txBody>
          <a:bodyPr wrap="square" rtlCol="0">
            <a:spAutoFit/>
          </a:bodyPr>
          <a:lstStyle/>
          <a:p>
            <a:r>
              <a:rPr lang="en-US" sz="900">
                <a:hlinkClick r:id="rId5" tooltip="https://en.wikipedia.org/wiki/File:Capacitor_Symbol_alternative.svg"/>
              </a:rPr>
              <a:t>This Photo</a:t>
            </a:r>
            <a:r>
              <a:rPr lang="en-US" sz="900"/>
              <a:t> by Unknown Author is licensed under </a:t>
            </a:r>
            <a:r>
              <a:rPr lang="en-US" sz="900">
                <a:hlinkClick r:id="rId6" tooltip="https://creativecommons.org/licenses/by-sa/3.0/"/>
              </a:rPr>
              <a:t>CC BY-SA</a:t>
            </a:r>
            <a:endParaRPr lang="en-US" sz="90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01A76C3B-03D9-BDDB-955B-D5C418FCEA9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346325" y="5576506"/>
            <a:ext cx="1680586" cy="583216"/>
          </a:xfrm>
          <a:prstGeom prst="rect">
            <a:avLst/>
          </a:prstGeom>
        </p:spPr>
      </p:pic>
      <p:cxnSp>
        <p:nvCxnSpPr>
          <p:cNvPr id="12" name="Straight Connector 11">
            <a:extLst>
              <a:ext uri="{FF2B5EF4-FFF2-40B4-BE49-F238E27FC236}">
                <a16:creationId xmlns:a16="http://schemas.microsoft.com/office/drawing/2014/main" id="{8973D736-1964-D881-EBC1-BD2785279015}"/>
              </a:ext>
            </a:extLst>
          </p:cNvPr>
          <p:cNvCxnSpPr>
            <a:cxnSpLocks/>
          </p:cNvCxnSpPr>
          <p:nvPr/>
        </p:nvCxnSpPr>
        <p:spPr>
          <a:xfrm>
            <a:off x="2346325" y="3610526"/>
            <a:ext cx="0" cy="2809324"/>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6119635-5321-9047-DFEC-F667A7B732CC}"/>
              </a:ext>
            </a:extLst>
          </p:cNvPr>
          <p:cNvCxnSpPr>
            <a:cxnSpLocks/>
          </p:cNvCxnSpPr>
          <p:nvPr/>
        </p:nvCxnSpPr>
        <p:spPr>
          <a:xfrm>
            <a:off x="3995738" y="3602906"/>
            <a:ext cx="31173" cy="2889969"/>
          </a:xfrm>
          <a:prstGeom prst="line">
            <a:avLst/>
          </a:prstGeom>
          <a:ln w="38100"/>
        </p:spPr>
        <p:style>
          <a:lnRef idx="1">
            <a:schemeClr val="dk1"/>
          </a:lnRef>
          <a:fillRef idx="0">
            <a:schemeClr val="dk1"/>
          </a:fillRef>
          <a:effectRef idx="0">
            <a:schemeClr val="dk1"/>
          </a:effectRef>
          <a:fontRef idx="minor">
            <a:schemeClr val="tx1"/>
          </a:fontRef>
        </p:style>
      </p:cxnSp>
      <p:pic>
        <p:nvPicPr>
          <p:cNvPr id="19" name="Picture 18" descr="A black background with a black square&#10;&#10;Description automatically generated with medium confidence">
            <a:extLst>
              <a:ext uri="{FF2B5EF4-FFF2-40B4-BE49-F238E27FC236}">
                <a16:creationId xmlns:a16="http://schemas.microsoft.com/office/drawing/2014/main" id="{51E840A7-72B5-ECC5-3075-1C37983CC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544" y="1690688"/>
            <a:ext cx="1957938" cy="1957938"/>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4C45678A-F5E3-DBBF-DB0D-0EF02CBE717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5400000">
            <a:off x="9043232" y="4305098"/>
            <a:ext cx="1711760" cy="831057"/>
          </a:xfrm>
          <a:prstGeom prst="rect">
            <a:avLst/>
          </a:prstGeom>
        </p:spPr>
      </p:pic>
      <p:sp>
        <p:nvSpPr>
          <p:cNvPr id="21" name="TextBox 20">
            <a:extLst>
              <a:ext uri="{FF2B5EF4-FFF2-40B4-BE49-F238E27FC236}">
                <a16:creationId xmlns:a16="http://schemas.microsoft.com/office/drawing/2014/main" id="{1774C73F-4E6B-15A7-A629-6EF66B142461}"/>
              </a:ext>
            </a:extLst>
          </p:cNvPr>
          <p:cNvSpPr txBox="1"/>
          <p:nvPr/>
        </p:nvSpPr>
        <p:spPr>
          <a:xfrm>
            <a:off x="15356488" y="6492875"/>
            <a:ext cx="2799863" cy="369332"/>
          </a:xfrm>
          <a:prstGeom prst="rect">
            <a:avLst/>
          </a:prstGeom>
          <a:noFill/>
        </p:spPr>
        <p:txBody>
          <a:bodyPr wrap="square" rtlCol="0">
            <a:spAutoFit/>
          </a:bodyPr>
          <a:lstStyle/>
          <a:p>
            <a:r>
              <a:rPr lang="en-US" sz="900">
                <a:hlinkClick r:id="rId5" tooltip="https://en.wikipedia.org/wiki/File:Capacitor_Symbol_alternative.svg"/>
              </a:rPr>
              <a:t>This Photo</a:t>
            </a:r>
            <a:r>
              <a:rPr lang="en-US" sz="900"/>
              <a:t> by Unknown Author is licensed under </a:t>
            </a:r>
            <a:r>
              <a:rPr lang="en-US" sz="900">
                <a:hlinkClick r:id="rId6" tooltip="https://creativecommons.org/licenses/by-sa/3.0/"/>
              </a:rPr>
              <a:t>CC BY-SA</a:t>
            </a:r>
            <a:endParaRPr lang="en-US" sz="900"/>
          </a:p>
        </p:txBody>
      </p:sp>
      <p:cxnSp>
        <p:nvCxnSpPr>
          <p:cNvPr id="23" name="Straight Connector 22">
            <a:extLst>
              <a:ext uri="{FF2B5EF4-FFF2-40B4-BE49-F238E27FC236}">
                <a16:creationId xmlns:a16="http://schemas.microsoft.com/office/drawing/2014/main" id="{FF766EC5-94F2-38C6-5823-175F9BE98248}"/>
              </a:ext>
            </a:extLst>
          </p:cNvPr>
          <p:cNvCxnSpPr>
            <a:cxnSpLocks/>
          </p:cNvCxnSpPr>
          <p:nvPr/>
        </p:nvCxnSpPr>
        <p:spPr>
          <a:xfrm>
            <a:off x="9905462" y="3602906"/>
            <a:ext cx="0" cy="405935"/>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28C898A2-83DB-CBD8-E117-B582A3533B9E}"/>
              </a:ext>
            </a:extLst>
          </p:cNvPr>
          <p:cNvCxnSpPr>
            <a:cxnSpLocks/>
          </p:cNvCxnSpPr>
          <p:nvPr/>
        </p:nvCxnSpPr>
        <p:spPr>
          <a:xfrm>
            <a:off x="8248650" y="3602906"/>
            <a:ext cx="0" cy="2889969"/>
          </a:xfrm>
          <a:prstGeom prst="line">
            <a:avLst/>
          </a:prstGeom>
          <a:ln w="381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0364A0F-0BF5-C991-E44D-1996B2DB1234}"/>
              </a:ext>
            </a:extLst>
          </p:cNvPr>
          <p:cNvCxnSpPr>
            <a:cxnSpLocks/>
          </p:cNvCxnSpPr>
          <p:nvPr/>
        </p:nvCxnSpPr>
        <p:spPr>
          <a:xfrm>
            <a:off x="9905462" y="5454650"/>
            <a:ext cx="0" cy="1038225"/>
          </a:xfrm>
          <a:prstGeom prst="line">
            <a:avLst/>
          </a:prstGeom>
          <a:ln w="38100"/>
        </p:spPr>
        <p:style>
          <a:lnRef idx="1">
            <a:schemeClr val="dk1"/>
          </a:lnRef>
          <a:fillRef idx="0">
            <a:schemeClr val="dk1"/>
          </a:fillRef>
          <a:effectRef idx="0">
            <a:schemeClr val="dk1"/>
          </a:effectRef>
          <a:fontRef idx="minor">
            <a:schemeClr val="tx1"/>
          </a:fontRef>
        </p:style>
      </p:cxnSp>
      <p:sp>
        <p:nvSpPr>
          <p:cNvPr id="33" name="Arrow: Right 32">
            <a:extLst>
              <a:ext uri="{FF2B5EF4-FFF2-40B4-BE49-F238E27FC236}">
                <a16:creationId xmlns:a16="http://schemas.microsoft.com/office/drawing/2014/main" id="{6540D377-C671-9BBA-4655-E1C857B56B61}"/>
              </a:ext>
            </a:extLst>
          </p:cNvPr>
          <p:cNvSpPr/>
          <p:nvPr/>
        </p:nvSpPr>
        <p:spPr>
          <a:xfrm>
            <a:off x="4667250" y="4181475"/>
            <a:ext cx="3248024" cy="333375"/>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C710E74-D7D7-103E-7358-5CD70A15A75D}"/>
              </a:ext>
            </a:extLst>
          </p:cNvPr>
          <p:cNvSpPr txBox="1"/>
          <p:nvPr/>
        </p:nvSpPr>
        <p:spPr>
          <a:xfrm>
            <a:off x="4627274" y="2611815"/>
            <a:ext cx="3143827" cy="1569660"/>
          </a:xfrm>
          <a:prstGeom prst="rect">
            <a:avLst/>
          </a:prstGeom>
          <a:solidFill>
            <a:schemeClr val="accent6">
              <a:lumMod val="75000"/>
            </a:schemeClr>
          </a:solidFill>
        </p:spPr>
        <p:txBody>
          <a:bodyPr wrap="square" rtlCol="0">
            <a:spAutoFit/>
          </a:bodyPr>
          <a:lstStyle/>
          <a:p>
            <a:pPr algn="ctr"/>
            <a:r>
              <a:rPr lang="en-US" sz="3200">
                <a:solidFill>
                  <a:schemeClr val="bg1"/>
                </a:solidFill>
              </a:rPr>
              <a:t>Higher Current </a:t>
            </a:r>
          </a:p>
          <a:p>
            <a:pPr algn="ctr"/>
            <a:r>
              <a:rPr lang="en-US" sz="3200">
                <a:solidFill>
                  <a:schemeClr val="bg1"/>
                </a:solidFill>
              </a:rPr>
              <a:t>= </a:t>
            </a:r>
          </a:p>
          <a:p>
            <a:pPr algn="ctr"/>
            <a:r>
              <a:rPr lang="en-US" sz="3200">
                <a:solidFill>
                  <a:schemeClr val="bg1"/>
                </a:solidFill>
              </a:rPr>
              <a:t>Stronger Signal</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957D36C-6D84-4744-36D7-6873BA872C8E}"/>
                  </a:ext>
                </a:extLst>
              </p:cNvPr>
              <p:cNvSpPr txBox="1"/>
              <p:nvPr/>
            </p:nvSpPr>
            <p:spPr>
              <a:xfrm>
                <a:off x="2036211" y="6193956"/>
                <a:ext cx="2269090" cy="584775"/>
              </a:xfrm>
              <a:prstGeom prst="rect">
                <a:avLst/>
              </a:prstGeom>
              <a:solidFill>
                <a:srgbClr val="C00000"/>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𝑍</m:t>
                      </m:r>
                      <m:r>
                        <a:rPr lang="en-US" sz="3200" b="0" i="1" smtClean="0">
                          <a:solidFill>
                            <a:schemeClr val="bg1"/>
                          </a:solidFill>
                          <a:latin typeface="Cambria Math" panose="02040503050406030204" pitchFamily="18" charset="0"/>
                        </a:rPr>
                        <m:t>=50</m:t>
                      </m:r>
                      <m:r>
                        <m:rPr>
                          <m:sty m:val="p"/>
                        </m:rPr>
                        <a:rPr lang="el-GR" sz="3200" b="0" i="1" smtClean="0">
                          <a:solidFill>
                            <a:schemeClr val="bg1"/>
                          </a:solidFill>
                          <a:latin typeface="Cambria Math" panose="02040503050406030204" pitchFamily="18" charset="0"/>
                          <a:ea typeface="Cambria Math" panose="02040503050406030204" pitchFamily="18" charset="0"/>
                        </a:rPr>
                        <m:t>Ω</m:t>
                      </m:r>
                    </m:oMath>
                  </m:oMathPara>
                </a14:m>
                <a:endParaRPr lang="en-US" sz="3200">
                  <a:solidFill>
                    <a:schemeClr val="bg1"/>
                  </a:solidFill>
                </a:endParaRPr>
              </a:p>
            </p:txBody>
          </p:sp>
        </mc:Choice>
        <mc:Fallback xmlns="">
          <p:sp>
            <p:nvSpPr>
              <p:cNvPr id="35" name="TextBox 34">
                <a:extLst>
                  <a:ext uri="{FF2B5EF4-FFF2-40B4-BE49-F238E27FC236}">
                    <a16:creationId xmlns:a16="http://schemas.microsoft.com/office/drawing/2014/main" id="{E957D36C-6D84-4744-36D7-6873BA872C8E}"/>
                  </a:ext>
                </a:extLst>
              </p:cNvPr>
              <p:cNvSpPr txBox="1">
                <a:spLocks noRot="1" noChangeAspect="1" noMove="1" noResize="1" noEditPoints="1" noAdjustHandles="1" noChangeArrowheads="1" noChangeShapeType="1" noTextEdit="1"/>
              </p:cNvSpPr>
              <p:nvPr/>
            </p:nvSpPr>
            <p:spPr>
              <a:xfrm>
                <a:off x="2036211" y="6193956"/>
                <a:ext cx="2269090"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82C655B-0D52-6CF0-96F8-F00E0478D18F}"/>
                  </a:ext>
                </a:extLst>
              </p:cNvPr>
              <p:cNvSpPr txBox="1"/>
              <p:nvPr/>
            </p:nvSpPr>
            <p:spPr>
              <a:xfrm>
                <a:off x="7960957" y="6193955"/>
                <a:ext cx="2269090" cy="584775"/>
              </a:xfrm>
              <a:prstGeom prst="rect">
                <a:avLst/>
              </a:prstGeom>
              <a:solidFill>
                <a:schemeClr val="accent6">
                  <a:lumMod val="50000"/>
                </a:schemeClr>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𝑍</m:t>
                      </m:r>
                      <m:r>
                        <a:rPr lang="en-US" sz="3200" b="0" i="1" smtClean="0">
                          <a:solidFill>
                            <a:schemeClr val="bg1"/>
                          </a:solidFill>
                          <a:latin typeface="Cambria Math" panose="02040503050406030204" pitchFamily="18" charset="0"/>
                        </a:rPr>
                        <m:t>=0</m:t>
                      </m:r>
                      <m:r>
                        <m:rPr>
                          <m:sty m:val="p"/>
                        </m:rPr>
                        <a:rPr lang="el-GR" sz="3200" b="0" i="1" smtClean="0">
                          <a:solidFill>
                            <a:schemeClr val="bg1"/>
                          </a:solidFill>
                          <a:latin typeface="Cambria Math" panose="02040503050406030204" pitchFamily="18" charset="0"/>
                          <a:ea typeface="Cambria Math" panose="02040503050406030204" pitchFamily="18" charset="0"/>
                        </a:rPr>
                        <m:t>Ω</m:t>
                      </m:r>
                    </m:oMath>
                  </m:oMathPara>
                </a14:m>
                <a:endParaRPr lang="en-US" sz="3200">
                  <a:solidFill>
                    <a:schemeClr val="bg1"/>
                  </a:solidFill>
                </a:endParaRPr>
              </a:p>
            </p:txBody>
          </p:sp>
        </mc:Choice>
        <mc:Fallback xmlns="">
          <p:sp>
            <p:nvSpPr>
              <p:cNvPr id="36" name="TextBox 35">
                <a:extLst>
                  <a:ext uri="{FF2B5EF4-FFF2-40B4-BE49-F238E27FC236}">
                    <a16:creationId xmlns:a16="http://schemas.microsoft.com/office/drawing/2014/main" id="{782C655B-0D52-6CF0-96F8-F00E0478D18F}"/>
                  </a:ext>
                </a:extLst>
              </p:cNvPr>
              <p:cNvSpPr txBox="1">
                <a:spLocks noRot="1" noChangeAspect="1" noMove="1" noResize="1" noEditPoints="1" noAdjustHandles="1" noChangeArrowheads="1" noChangeShapeType="1" noTextEdit="1"/>
              </p:cNvSpPr>
              <p:nvPr/>
            </p:nvSpPr>
            <p:spPr>
              <a:xfrm>
                <a:off x="7960957" y="6193955"/>
                <a:ext cx="2269090" cy="58477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33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animBg="1"/>
      <p:bldP spid="34" grpId="0" animBg="1"/>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2904-E705-C577-3A41-14AD29F4B25C}"/>
              </a:ext>
            </a:extLst>
          </p:cNvPr>
          <p:cNvSpPr>
            <a:spLocks noGrp="1"/>
          </p:cNvSpPr>
          <p:nvPr>
            <p:ph type="title"/>
          </p:nvPr>
        </p:nvSpPr>
        <p:spPr/>
        <p:txBody>
          <a:bodyPr/>
          <a:lstStyle/>
          <a:p>
            <a:r>
              <a:rPr lang="en-US"/>
              <a:t>Evaluation: Prototype</a:t>
            </a:r>
          </a:p>
        </p:txBody>
      </p:sp>
      <p:pic>
        <p:nvPicPr>
          <p:cNvPr id="3" name="Picture 2" descr="A picture containing text, indoor&#10;&#10;Description automatically generated">
            <a:extLst>
              <a:ext uri="{FF2B5EF4-FFF2-40B4-BE49-F238E27FC236}">
                <a16:creationId xmlns:a16="http://schemas.microsoft.com/office/drawing/2014/main" id="{78D49571-C2CB-0D14-6946-C064363876DF}"/>
              </a:ext>
            </a:extLst>
          </p:cNvPr>
          <p:cNvPicPr>
            <a:picLocks noChangeAspect="1"/>
          </p:cNvPicPr>
          <p:nvPr/>
        </p:nvPicPr>
        <p:blipFill>
          <a:blip r:embed="rId3"/>
          <a:stretch>
            <a:fillRect/>
          </a:stretch>
        </p:blipFill>
        <p:spPr>
          <a:xfrm rot="16200000">
            <a:off x="3216315" y="187535"/>
            <a:ext cx="5281949" cy="7632875"/>
          </a:xfrm>
          <a:prstGeom prst="rect">
            <a:avLst/>
          </a:prstGeom>
        </p:spPr>
      </p:pic>
      <p:sp>
        <p:nvSpPr>
          <p:cNvPr id="4" name="Rectangle 3">
            <a:extLst>
              <a:ext uri="{FF2B5EF4-FFF2-40B4-BE49-F238E27FC236}">
                <a16:creationId xmlns:a16="http://schemas.microsoft.com/office/drawing/2014/main" id="{3D5DC38C-2969-7BF9-A62A-EDF3F0697933}"/>
              </a:ext>
            </a:extLst>
          </p:cNvPr>
          <p:cNvSpPr/>
          <p:nvPr/>
        </p:nvSpPr>
        <p:spPr>
          <a:xfrm>
            <a:off x="6610926" y="2399717"/>
            <a:ext cx="970157" cy="6036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89711738-F118-5F30-6EA0-28ACD911B18E}"/>
              </a:ext>
            </a:extLst>
          </p:cNvPr>
          <p:cNvCxnSpPr>
            <a:cxnSpLocks/>
            <a:stCxn id="4" idx="0"/>
          </p:cNvCxnSpPr>
          <p:nvPr/>
        </p:nvCxnSpPr>
        <p:spPr>
          <a:xfrm flipV="1">
            <a:off x="7096005" y="1762125"/>
            <a:ext cx="0" cy="6375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6F811E-8B43-C468-E660-A28D245F6271}"/>
              </a:ext>
            </a:extLst>
          </p:cNvPr>
          <p:cNvSpPr txBox="1"/>
          <p:nvPr/>
        </p:nvSpPr>
        <p:spPr>
          <a:xfrm>
            <a:off x="6649955" y="1419849"/>
            <a:ext cx="966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cs typeface="Calibri"/>
              </a:rPr>
              <a:t>Tag coil</a:t>
            </a:r>
          </a:p>
        </p:txBody>
      </p:sp>
      <p:sp>
        <p:nvSpPr>
          <p:cNvPr id="17" name="Rectangle 16">
            <a:extLst>
              <a:ext uri="{FF2B5EF4-FFF2-40B4-BE49-F238E27FC236}">
                <a16:creationId xmlns:a16="http://schemas.microsoft.com/office/drawing/2014/main" id="{3777FA7D-5953-552D-C0EE-6A54368F292C}"/>
              </a:ext>
            </a:extLst>
          </p:cNvPr>
          <p:cNvSpPr/>
          <p:nvPr/>
        </p:nvSpPr>
        <p:spPr>
          <a:xfrm>
            <a:off x="6355080" y="2239213"/>
            <a:ext cx="2084832" cy="39986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4EF0C992-F7CD-EF37-501B-3C43BA5F614D}"/>
              </a:ext>
            </a:extLst>
          </p:cNvPr>
          <p:cNvCxnSpPr>
            <a:cxnSpLocks/>
            <a:endCxn id="19" idx="2"/>
          </p:cNvCxnSpPr>
          <p:nvPr/>
        </p:nvCxnSpPr>
        <p:spPr>
          <a:xfrm flipV="1">
            <a:off x="8095643" y="1778157"/>
            <a:ext cx="1" cy="4970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93E72B9-3D3A-E56D-95D7-222449BA80FF}"/>
              </a:ext>
            </a:extLst>
          </p:cNvPr>
          <p:cNvSpPr txBox="1"/>
          <p:nvPr/>
        </p:nvSpPr>
        <p:spPr>
          <a:xfrm>
            <a:off x="7612424" y="1408825"/>
            <a:ext cx="966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cs typeface="Calibri"/>
              </a:rPr>
              <a:t>Tag PCB</a:t>
            </a:r>
          </a:p>
        </p:txBody>
      </p:sp>
      <p:sp>
        <p:nvSpPr>
          <p:cNvPr id="20" name="Rectangle 19">
            <a:extLst>
              <a:ext uri="{FF2B5EF4-FFF2-40B4-BE49-F238E27FC236}">
                <a16:creationId xmlns:a16="http://schemas.microsoft.com/office/drawing/2014/main" id="{03EA90E7-1531-A73A-7253-A03B75AB117F}"/>
              </a:ext>
            </a:extLst>
          </p:cNvPr>
          <p:cNvSpPr/>
          <p:nvPr/>
        </p:nvSpPr>
        <p:spPr>
          <a:xfrm>
            <a:off x="2962656" y="2865334"/>
            <a:ext cx="3202221" cy="31128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9FA989DD-99A6-89E3-D189-B768A898A7DB}"/>
              </a:ext>
            </a:extLst>
          </p:cNvPr>
          <p:cNvCxnSpPr>
            <a:cxnSpLocks/>
            <a:stCxn id="20" idx="0"/>
            <a:endCxn id="22" idx="2"/>
          </p:cNvCxnSpPr>
          <p:nvPr/>
        </p:nvCxnSpPr>
        <p:spPr>
          <a:xfrm flipV="1">
            <a:off x="4563767" y="2024077"/>
            <a:ext cx="20469" cy="8412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2B177F0-94BD-CC07-104E-835E443DBDA1}"/>
              </a:ext>
            </a:extLst>
          </p:cNvPr>
          <p:cNvSpPr txBox="1"/>
          <p:nvPr/>
        </p:nvSpPr>
        <p:spPr>
          <a:xfrm>
            <a:off x="4198589" y="1377746"/>
            <a:ext cx="7712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cs typeface="Calibri"/>
              </a:rPr>
              <a:t>Tx/Rx coil</a:t>
            </a:r>
          </a:p>
        </p:txBody>
      </p:sp>
    </p:spTree>
    <p:extLst>
      <p:ext uri="{BB962C8B-B14F-4D97-AF65-F5344CB8AC3E}">
        <p14:creationId xmlns:p14="http://schemas.microsoft.com/office/powerpoint/2010/main" val="243456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animBg="1"/>
      <p:bldP spid="19" grpId="0"/>
      <p:bldP spid="20"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2904-E705-C577-3A41-14AD29F4B25C}"/>
              </a:ext>
            </a:extLst>
          </p:cNvPr>
          <p:cNvSpPr>
            <a:spLocks noGrp="1"/>
          </p:cNvSpPr>
          <p:nvPr>
            <p:ph type="title"/>
          </p:nvPr>
        </p:nvSpPr>
        <p:spPr/>
        <p:txBody>
          <a:bodyPr/>
          <a:lstStyle/>
          <a:p>
            <a:r>
              <a:rPr lang="en-US"/>
              <a:t>Evaluation: Testbed</a:t>
            </a:r>
          </a:p>
        </p:txBody>
      </p:sp>
      <p:sp>
        <p:nvSpPr>
          <p:cNvPr id="5" name="AutoShape 2">
            <a:extLst>
              <a:ext uri="{FF2B5EF4-FFF2-40B4-BE49-F238E27FC236}">
                <a16:creationId xmlns:a16="http://schemas.microsoft.com/office/drawing/2014/main" id="{6A0D49DF-E236-FAF6-749A-9BBC5D5D1E38}"/>
              </a:ext>
            </a:extLst>
          </p:cNvPr>
          <p:cNvSpPr>
            <a:spLocks noChangeAspect="1" noChangeArrowheads="1"/>
          </p:cNvSpPr>
          <p:nvPr/>
        </p:nvSpPr>
        <p:spPr bwMode="auto">
          <a:xfrm>
            <a:off x="9350134" y="39207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picture containing wooden, wood&#10;&#10;Description automatically generated">
            <a:extLst>
              <a:ext uri="{FF2B5EF4-FFF2-40B4-BE49-F238E27FC236}">
                <a16:creationId xmlns:a16="http://schemas.microsoft.com/office/drawing/2014/main" id="{2DC79F78-7300-B078-B5EF-18C1866C0784}"/>
              </a:ext>
            </a:extLst>
          </p:cNvPr>
          <p:cNvPicPr>
            <a:picLocks noChangeAspect="1"/>
          </p:cNvPicPr>
          <p:nvPr/>
        </p:nvPicPr>
        <p:blipFill rotWithShape="1">
          <a:blip r:embed="rId3"/>
          <a:srcRect b="10255"/>
          <a:stretch/>
        </p:blipFill>
        <p:spPr>
          <a:xfrm flipH="1">
            <a:off x="7355805" y="1566461"/>
            <a:ext cx="3988658" cy="4772828"/>
          </a:xfrm>
          <a:prstGeom prst="rect">
            <a:avLst/>
          </a:prstGeom>
        </p:spPr>
      </p:pic>
      <p:sp>
        <p:nvSpPr>
          <p:cNvPr id="7" name="TextBox 6">
            <a:extLst>
              <a:ext uri="{FF2B5EF4-FFF2-40B4-BE49-F238E27FC236}">
                <a16:creationId xmlns:a16="http://schemas.microsoft.com/office/drawing/2014/main" id="{E684E29E-EF49-0638-B374-6535CD6E2FE0}"/>
              </a:ext>
            </a:extLst>
          </p:cNvPr>
          <p:cNvSpPr txBox="1"/>
          <p:nvPr/>
        </p:nvSpPr>
        <p:spPr>
          <a:xfrm>
            <a:off x="8664333" y="4739087"/>
            <a:ext cx="765313" cy="461665"/>
          </a:xfrm>
          <a:prstGeom prst="rect">
            <a:avLst/>
          </a:prstGeom>
          <a:noFill/>
        </p:spPr>
        <p:txBody>
          <a:bodyPr wrap="square" rtlCol="0">
            <a:spAutoFit/>
          </a:bodyPr>
          <a:lstStyle/>
          <a:p>
            <a:r>
              <a:rPr lang="en-US" sz="2400" b="1">
                <a:solidFill>
                  <a:srgbClr val="FF0000"/>
                </a:solidFill>
              </a:rPr>
              <a:t>Tag</a:t>
            </a:r>
          </a:p>
        </p:txBody>
      </p:sp>
      <p:cxnSp>
        <p:nvCxnSpPr>
          <p:cNvPr id="8" name="Straight Arrow Connector 7">
            <a:extLst>
              <a:ext uri="{FF2B5EF4-FFF2-40B4-BE49-F238E27FC236}">
                <a16:creationId xmlns:a16="http://schemas.microsoft.com/office/drawing/2014/main" id="{B75511B4-FB7F-FBDB-5DF1-6AE25973EBFA}"/>
              </a:ext>
            </a:extLst>
          </p:cNvPr>
          <p:cNvCxnSpPr>
            <a:cxnSpLocks/>
          </p:cNvCxnSpPr>
          <p:nvPr/>
        </p:nvCxnSpPr>
        <p:spPr>
          <a:xfrm flipH="1" flipV="1">
            <a:off x="8934450" y="4533900"/>
            <a:ext cx="306354" cy="3443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D70E44F-F38B-48CF-8D77-0AD5FE9F0B9D}"/>
              </a:ext>
            </a:extLst>
          </p:cNvPr>
          <p:cNvSpPr txBox="1"/>
          <p:nvPr/>
        </p:nvSpPr>
        <p:spPr>
          <a:xfrm>
            <a:off x="7582626" y="1807043"/>
            <a:ext cx="2319752" cy="461665"/>
          </a:xfrm>
          <a:prstGeom prst="rect">
            <a:avLst/>
          </a:prstGeom>
          <a:noFill/>
        </p:spPr>
        <p:txBody>
          <a:bodyPr wrap="square" rtlCol="0">
            <a:spAutoFit/>
          </a:bodyPr>
          <a:lstStyle/>
          <a:p>
            <a:pPr algn="ctr"/>
            <a:r>
              <a:rPr lang="en-US" sz="2400" b="1">
                <a:solidFill>
                  <a:srgbClr val="FF0000"/>
                </a:solidFill>
              </a:rPr>
              <a:t>Tx Coils </a:t>
            </a:r>
          </a:p>
        </p:txBody>
      </p:sp>
      <p:cxnSp>
        <p:nvCxnSpPr>
          <p:cNvPr id="10" name="Straight Arrow Connector 9">
            <a:extLst>
              <a:ext uri="{FF2B5EF4-FFF2-40B4-BE49-F238E27FC236}">
                <a16:creationId xmlns:a16="http://schemas.microsoft.com/office/drawing/2014/main" id="{C48893AE-34A8-5522-3FB2-9036D16A5D01}"/>
              </a:ext>
            </a:extLst>
          </p:cNvPr>
          <p:cNvCxnSpPr>
            <a:cxnSpLocks/>
          </p:cNvCxnSpPr>
          <p:nvPr/>
        </p:nvCxnSpPr>
        <p:spPr>
          <a:xfrm flipH="1">
            <a:off x="8073783" y="2381351"/>
            <a:ext cx="509381" cy="14819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CF55C4-7E5E-7464-A8AA-70FC6DFF0E06}"/>
              </a:ext>
            </a:extLst>
          </p:cNvPr>
          <p:cNvCxnSpPr>
            <a:cxnSpLocks/>
          </p:cNvCxnSpPr>
          <p:nvPr/>
        </p:nvCxnSpPr>
        <p:spPr>
          <a:xfrm>
            <a:off x="8583164" y="2381351"/>
            <a:ext cx="2203464" cy="28194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6F46D0-B46F-2852-684F-4FBDCEF34C89}"/>
              </a:ext>
            </a:extLst>
          </p:cNvPr>
          <p:cNvSpPr txBox="1"/>
          <p:nvPr/>
        </p:nvSpPr>
        <p:spPr>
          <a:xfrm>
            <a:off x="8638612" y="2290663"/>
            <a:ext cx="2454965" cy="461665"/>
          </a:xfrm>
          <a:prstGeom prst="rect">
            <a:avLst/>
          </a:prstGeom>
          <a:noFill/>
        </p:spPr>
        <p:txBody>
          <a:bodyPr wrap="square" rtlCol="0">
            <a:spAutoFit/>
          </a:bodyPr>
          <a:lstStyle/>
          <a:p>
            <a:pPr algn="ctr"/>
            <a:r>
              <a:rPr lang="en-US" sz="2400" b="1">
                <a:solidFill>
                  <a:srgbClr val="FF0000"/>
                </a:solidFill>
              </a:rPr>
              <a:t>Rx Coils  </a:t>
            </a:r>
          </a:p>
        </p:txBody>
      </p:sp>
      <p:cxnSp>
        <p:nvCxnSpPr>
          <p:cNvPr id="13" name="Straight Arrow Connector 12">
            <a:extLst>
              <a:ext uri="{FF2B5EF4-FFF2-40B4-BE49-F238E27FC236}">
                <a16:creationId xmlns:a16="http://schemas.microsoft.com/office/drawing/2014/main" id="{2A49E257-0343-73DA-ACCB-D8FF109383B5}"/>
              </a:ext>
            </a:extLst>
          </p:cNvPr>
          <p:cNvCxnSpPr>
            <a:cxnSpLocks/>
            <a:stCxn id="12" idx="2"/>
          </p:cNvCxnSpPr>
          <p:nvPr/>
        </p:nvCxnSpPr>
        <p:spPr>
          <a:xfrm>
            <a:off x="9866095" y="2752328"/>
            <a:ext cx="828262" cy="14107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7C859E-0034-0DFE-DE67-DE953514F1C8}"/>
              </a:ext>
            </a:extLst>
          </p:cNvPr>
          <p:cNvCxnSpPr>
            <a:cxnSpLocks/>
            <a:stCxn id="12" idx="2"/>
          </p:cNvCxnSpPr>
          <p:nvPr/>
        </p:nvCxnSpPr>
        <p:spPr>
          <a:xfrm flipH="1">
            <a:off x="7960743" y="2752328"/>
            <a:ext cx="1905352" cy="2448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machine with a piece of wood&#10;&#10;Description automatically generated">
            <a:extLst>
              <a:ext uri="{FF2B5EF4-FFF2-40B4-BE49-F238E27FC236}">
                <a16:creationId xmlns:a16="http://schemas.microsoft.com/office/drawing/2014/main" id="{A532901A-BDBB-FF75-B728-D744F82DC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51" y="1752140"/>
            <a:ext cx="5899184" cy="4424388"/>
          </a:xfrm>
          <a:prstGeom prst="rect">
            <a:avLst/>
          </a:prstGeom>
        </p:spPr>
      </p:pic>
      <p:sp>
        <p:nvSpPr>
          <p:cNvPr id="4" name="Rectangle 3">
            <a:extLst>
              <a:ext uri="{FF2B5EF4-FFF2-40B4-BE49-F238E27FC236}">
                <a16:creationId xmlns:a16="http://schemas.microsoft.com/office/drawing/2014/main" id="{0880DB7F-3194-3BFE-CAEF-FF3F0BE46CD7}"/>
              </a:ext>
            </a:extLst>
          </p:cNvPr>
          <p:cNvSpPr/>
          <p:nvPr/>
        </p:nvSpPr>
        <p:spPr>
          <a:xfrm>
            <a:off x="8543723" y="3803466"/>
            <a:ext cx="1605082" cy="1561188"/>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Test Field</a:t>
            </a:r>
          </a:p>
        </p:txBody>
      </p:sp>
    </p:spTree>
    <p:extLst>
      <p:ext uri="{BB962C8B-B14F-4D97-AF65-F5344CB8AC3E}">
        <p14:creationId xmlns:p14="http://schemas.microsoft.com/office/powerpoint/2010/main" val="46459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3DE17-278D-46F7-D377-9D53188343BE}"/>
              </a:ext>
            </a:extLst>
          </p:cNvPr>
          <p:cNvSpPr>
            <a:spLocks noGrp="1"/>
          </p:cNvSpPr>
          <p:nvPr>
            <p:ph type="title"/>
          </p:nvPr>
        </p:nvSpPr>
        <p:spPr/>
        <p:txBody>
          <a:bodyPr/>
          <a:lstStyle/>
          <a:p>
            <a:r>
              <a:rPr lang="en-US"/>
              <a:t>Model Accuracy</a:t>
            </a:r>
          </a:p>
        </p:txBody>
      </p:sp>
      <p:pic>
        <p:nvPicPr>
          <p:cNvPr id="4" name="Picture 3">
            <a:extLst>
              <a:ext uri="{FF2B5EF4-FFF2-40B4-BE49-F238E27FC236}">
                <a16:creationId xmlns:a16="http://schemas.microsoft.com/office/drawing/2014/main" id="{DAA37860-6A48-BA94-6C68-15B32F6EEF9B}"/>
              </a:ext>
            </a:extLst>
          </p:cNvPr>
          <p:cNvPicPr>
            <a:picLocks noChangeAspect="1"/>
          </p:cNvPicPr>
          <p:nvPr/>
        </p:nvPicPr>
        <p:blipFill>
          <a:blip r:embed="rId3"/>
          <a:stretch>
            <a:fillRect/>
          </a:stretch>
        </p:blipFill>
        <p:spPr>
          <a:xfrm>
            <a:off x="1206992" y="2635736"/>
            <a:ext cx="4223727" cy="3857139"/>
          </a:xfrm>
          <a:prstGeom prst="rect">
            <a:avLst/>
          </a:prstGeom>
        </p:spPr>
      </p:pic>
      <p:pic>
        <p:nvPicPr>
          <p:cNvPr id="5" name="Picture 4">
            <a:extLst>
              <a:ext uri="{FF2B5EF4-FFF2-40B4-BE49-F238E27FC236}">
                <a16:creationId xmlns:a16="http://schemas.microsoft.com/office/drawing/2014/main" id="{D745C56D-240F-A5DA-FFE6-94AD6D2F28C3}"/>
              </a:ext>
            </a:extLst>
          </p:cNvPr>
          <p:cNvPicPr>
            <a:picLocks noChangeAspect="1"/>
          </p:cNvPicPr>
          <p:nvPr/>
        </p:nvPicPr>
        <p:blipFill>
          <a:blip r:embed="rId4"/>
          <a:stretch>
            <a:fillRect/>
          </a:stretch>
        </p:blipFill>
        <p:spPr>
          <a:xfrm>
            <a:off x="6761283" y="2635736"/>
            <a:ext cx="4223726" cy="3857138"/>
          </a:xfrm>
          <a:prstGeom prst="rect">
            <a:avLst/>
          </a:prstGeom>
        </p:spPr>
      </p:pic>
      <p:sp>
        <p:nvSpPr>
          <p:cNvPr id="6" name="TextBox 5">
            <a:extLst>
              <a:ext uri="{FF2B5EF4-FFF2-40B4-BE49-F238E27FC236}">
                <a16:creationId xmlns:a16="http://schemas.microsoft.com/office/drawing/2014/main" id="{60F4118D-0957-A895-40C9-CADD8C6BAA8C}"/>
              </a:ext>
            </a:extLst>
          </p:cNvPr>
          <p:cNvSpPr txBox="1"/>
          <p:nvPr/>
        </p:nvSpPr>
        <p:spPr>
          <a:xfrm>
            <a:off x="1787773" y="2095212"/>
            <a:ext cx="3067031" cy="584775"/>
          </a:xfrm>
          <a:prstGeom prst="rect">
            <a:avLst/>
          </a:prstGeom>
          <a:noFill/>
        </p:spPr>
        <p:txBody>
          <a:bodyPr wrap="square" rtlCol="0">
            <a:spAutoFit/>
          </a:bodyPr>
          <a:lstStyle/>
          <a:p>
            <a:pPr algn="ctr"/>
            <a:r>
              <a:rPr lang="en-US" sz="3200"/>
              <a:t>Model Predicted</a:t>
            </a:r>
          </a:p>
        </p:txBody>
      </p:sp>
      <p:sp>
        <p:nvSpPr>
          <p:cNvPr id="7" name="TextBox 6">
            <a:extLst>
              <a:ext uri="{FF2B5EF4-FFF2-40B4-BE49-F238E27FC236}">
                <a16:creationId xmlns:a16="http://schemas.microsoft.com/office/drawing/2014/main" id="{777C82AA-E251-A1E0-A513-D5436D2D6F40}"/>
              </a:ext>
            </a:extLst>
          </p:cNvPr>
          <p:cNvSpPr txBox="1"/>
          <p:nvPr/>
        </p:nvSpPr>
        <p:spPr>
          <a:xfrm>
            <a:off x="7051673" y="2095212"/>
            <a:ext cx="3642946" cy="584775"/>
          </a:xfrm>
          <a:prstGeom prst="rect">
            <a:avLst/>
          </a:prstGeom>
          <a:noFill/>
        </p:spPr>
        <p:txBody>
          <a:bodyPr wrap="square" rtlCol="0">
            <a:spAutoFit/>
          </a:bodyPr>
          <a:lstStyle/>
          <a:p>
            <a:pPr algn="ctr"/>
            <a:r>
              <a:rPr lang="en-US" sz="3200"/>
              <a:t>Measured</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7EB0EEB-5B29-B78B-B06B-CA8D4A37A926}"/>
                  </a:ext>
                </a:extLst>
              </p:cNvPr>
              <p:cNvSpPr txBox="1"/>
              <p:nvPr/>
            </p:nvSpPr>
            <p:spPr>
              <a:xfrm>
                <a:off x="4185698" y="3429000"/>
                <a:ext cx="3525156" cy="1569660"/>
              </a:xfrm>
              <a:prstGeom prst="rect">
                <a:avLst/>
              </a:prstGeom>
              <a:solidFill>
                <a:schemeClr val="accent6">
                  <a:lumMod val="75000"/>
                </a:schemeClr>
              </a:solidFill>
            </p:spPr>
            <p:txBody>
              <a:bodyPr wrap="square" rtlCol="0">
                <a:spAutoFit/>
              </a:bodyPr>
              <a:lstStyle/>
              <a:p>
                <a:pPr algn="ctr"/>
                <a14:m>
                  <m:oMath xmlns:m="http://schemas.openxmlformats.org/officeDocument/2006/math">
                    <m:r>
                      <a:rPr lang="en-US" sz="3200" i="1" smtClean="0">
                        <a:solidFill>
                          <a:schemeClr val="bg1"/>
                        </a:solidFill>
                        <a:latin typeface="Cambria Math" panose="02040503050406030204" pitchFamily="18" charset="0"/>
                      </a:rPr>
                      <m:t>1</m:t>
                    </m:r>
                    <m:r>
                      <a:rPr lang="en-US" sz="3200" b="0" i="1" smtClean="0">
                        <a:solidFill>
                          <a:schemeClr val="bg1"/>
                        </a:solidFill>
                        <a:latin typeface="Cambria Math" panose="02040503050406030204" pitchFamily="18" charset="0"/>
                      </a:rPr>
                      <m:t>.73</m:t>
                    </m:r>
                    <m:r>
                      <a:rPr lang="en-US" sz="3200" b="0" i="1" smtClean="0">
                        <a:solidFill>
                          <a:schemeClr val="bg1"/>
                        </a:solidFill>
                        <a:latin typeface="Cambria Math" panose="02040503050406030204" pitchFamily="18" charset="0"/>
                      </a:rPr>
                      <m:t>𝑑𝐵</m:t>
                    </m:r>
                  </m:oMath>
                </a14:m>
                <a:r>
                  <a:rPr lang="en-US" sz="3200">
                    <a:solidFill>
                      <a:schemeClr val="bg1"/>
                    </a:solidFill>
                  </a:rPr>
                  <a:t> Error</a:t>
                </a:r>
              </a:p>
              <a:p>
                <a:pPr algn="ctr"/>
                <a:r>
                  <a:rPr lang="en-US" sz="3200">
                    <a:solidFill>
                      <a:schemeClr val="bg1"/>
                    </a:solidFill>
                  </a:rPr>
                  <a:t>=</a:t>
                </a:r>
              </a:p>
              <a:p>
                <a:pPr algn="ctr"/>
                <a:r>
                  <a:rPr lang="en-US" sz="3200">
                    <a:solidFill>
                      <a:schemeClr val="bg1"/>
                    </a:solidFill>
                  </a:rPr>
                  <a:t>6mm displacement</a:t>
                </a:r>
              </a:p>
            </p:txBody>
          </p:sp>
        </mc:Choice>
        <mc:Fallback xmlns="">
          <p:sp>
            <p:nvSpPr>
              <p:cNvPr id="3" name="TextBox 2">
                <a:extLst>
                  <a:ext uri="{FF2B5EF4-FFF2-40B4-BE49-F238E27FC236}">
                    <a16:creationId xmlns:a16="http://schemas.microsoft.com/office/drawing/2014/main" id="{E7EB0EEB-5B29-B78B-B06B-CA8D4A37A926}"/>
                  </a:ext>
                </a:extLst>
              </p:cNvPr>
              <p:cNvSpPr txBox="1">
                <a:spLocks noRot="1" noChangeAspect="1" noMove="1" noResize="1" noEditPoints="1" noAdjustHandles="1" noChangeArrowheads="1" noChangeShapeType="1" noTextEdit="1"/>
              </p:cNvSpPr>
              <p:nvPr/>
            </p:nvSpPr>
            <p:spPr>
              <a:xfrm>
                <a:off x="4185698" y="3429000"/>
                <a:ext cx="3525156" cy="1569660"/>
              </a:xfrm>
              <a:prstGeom prst="rect">
                <a:avLst/>
              </a:prstGeom>
              <a:blipFill>
                <a:blip r:embed="rId5"/>
                <a:stretch>
                  <a:fillRect l="-1903" t="-4669" r="-1730" b="-11673"/>
                </a:stretch>
              </a:blipFill>
            </p:spPr>
            <p:txBody>
              <a:bodyPr/>
              <a:lstStyle/>
              <a:p>
                <a:r>
                  <a:rPr lang="en-US">
                    <a:noFill/>
                  </a:rPr>
                  <a:t> </a:t>
                </a:r>
              </a:p>
            </p:txBody>
          </p:sp>
        </mc:Fallback>
      </mc:AlternateContent>
    </p:spTree>
    <p:extLst>
      <p:ext uri="{BB962C8B-B14F-4D97-AF65-F5344CB8AC3E}">
        <p14:creationId xmlns:p14="http://schemas.microsoft.com/office/powerpoint/2010/main" val="23615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6752-C406-7ADB-ACB2-AE1221E6F751}"/>
              </a:ext>
            </a:extLst>
          </p:cNvPr>
          <p:cNvSpPr>
            <a:spLocks noGrp="1"/>
          </p:cNvSpPr>
          <p:nvPr>
            <p:ph type="title"/>
          </p:nvPr>
        </p:nvSpPr>
        <p:spPr/>
        <p:txBody>
          <a:bodyPr/>
          <a:lstStyle/>
          <a:p>
            <a:r>
              <a:rPr lang="en-US"/>
              <a:t>Localization</a:t>
            </a:r>
          </a:p>
        </p:txBody>
      </p:sp>
      <p:graphicFrame>
        <p:nvGraphicFramePr>
          <p:cNvPr id="6" name="Chart 5">
            <a:extLst>
              <a:ext uri="{FF2B5EF4-FFF2-40B4-BE49-F238E27FC236}">
                <a16:creationId xmlns:a16="http://schemas.microsoft.com/office/drawing/2014/main" id="{D19E4B7C-605E-8585-D11E-47B8E3593B51}"/>
              </a:ext>
            </a:extLst>
          </p:cNvPr>
          <p:cNvGraphicFramePr>
            <a:graphicFrameLocks/>
          </p:cNvGraphicFramePr>
          <p:nvPr>
            <p:extLst>
              <p:ext uri="{D42A27DB-BD31-4B8C-83A1-F6EECF244321}">
                <p14:modId xmlns:p14="http://schemas.microsoft.com/office/powerpoint/2010/main" val="97510415"/>
              </p:ext>
            </p:extLst>
          </p:nvPr>
        </p:nvGraphicFramePr>
        <p:xfrm>
          <a:off x="1429612" y="803735"/>
          <a:ext cx="9286875" cy="5572125"/>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id="{20A8C2E2-F698-5E5B-377D-E9DE16DC64B3}"/>
              </a:ext>
            </a:extLst>
          </p:cNvPr>
          <p:cNvSpPr/>
          <p:nvPr/>
        </p:nvSpPr>
        <p:spPr>
          <a:xfrm>
            <a:off x="4596995" y="2727362"/>
            <a:ext cx="624689" cy="5613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10FB5B-33BA-B664-258B-772976FC8D9A}"/>
              </a:ext>
            </a:extLst>
          </p:cNvPr>
          <p:cNvSpPr txBox="1"/>
          <p:nvPr/>
        </p:nvSpPr>
        <p:spPr>
          <a:xfrm>
            <a:off x="5380395" y="3136612"/>
            <a:ext cx="3641212" cy="584775"/>
          </a:xfrm>
          <a:prstGeom prst="rect">
            <a:avLst/>
          </a:prstGeom>
          <a:solidFill>
            <a:schemeClr val="accent6">
              <a:lumMod val="50000"/>
            </a:schemeClr>
          </a:solidFill>
        </p:spPr>
        <p:txBody>
          <a:bodyPr wrap="square" rtlCol="0">
            <a:spAutoFit/>
          </a:bodyPr>
          <a:lstStyle/>
          <a:p>
            <a:r>
              <a:rPr lang="en-US" sz="3200">
                <a:solidFill>
                  <a:schemeClr val="bg1"/>
                </a:solidFill>
              </a:rPr>
              <a:t>5.3mm median error</a:t>
            </a:r>
          </a:p>
        </p:txBody>
      </p:sp>
      <p:sp>
        <p:nvSpPr>
          <p:cNvPr id="9" name="TextBox 8">
            <a:extLst>
              <a:ext uri="{FF2B5EF4-FFF2-40B4-BE49-F238E27FC236}">
                <a16:creationId xmlns:a16="http://schemas.microsoft.com/office/drawing/2014/main" id="{E595FBC6-7290-BC66-0EDF-997BB0AED102}"/>
              </a:ext>
            </a:extLst>
          </p:cNvPr>
          <p:cNvSpPr txBox="1"/>
          <p:nvPr/>
        </p:nvSpPr>
        <p:spPr>
          <a:xfrm>
            <a:off x="5380394" y="3892516"/>
            <a:ext cx="3641213" cy="584775"/>
          </a:xfrm>
          <a:prstGeom prst="rect">
            <a:avLst/>
          </a:prstGeom>
          <a:solidFill>
            <a:schemeClr val="accent6">
              <a:lumMod val="50000"/>
            </a:schemeClr>
          </a:solidFill>
        </p:spPr>
        <p:txBody>
          <a:bodyPr wrap="square" rtlCol="0">
            <a:spAutoFit/>
          </a:bodyPr>
          <a:lstStyle/>
          <a:p>
            <a:r>
              <a:rPr lang="en-US" sz="3200">
                <a:solidFill>
                  <a:schemeClr val="bg1"/>
                </a:solidFill>
              </a:rPr>
              <a:t>Capsule is 1cmx2cm</a:t>
            </a:r>
          </a:p>
        </p:txBody>
      </p:sp>
    </p:spTree>
    <p:extLst>
      <p:ext uri="{BB962C8B-B14F-4D97-AF65-F5344CB8AC3E}">
        <p14:creationId xmlns:p14="http://schemas.microsoft.com/office/powerpoint/2010/main" val="42266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09CA971-67B2-293F-5EAD-E3360F252ECC}"/>
              </a:ext>
            </a:extLst>
          </p:cNvPr>
          <p:cNvGraphicFramePr>
            <a:graphicFrameLocks/>
          </p:cNvGraphicFramePr>
          <p:nvPr>
            <p:extLst>
              <p:ext uri="{D42A27DB-BD31-4B8C-83A1-F6EECF244321}">
                <p14:modId xmlns:p14="http://schemas.microsoft.com/office/powerpoint/2010/main" val="2777120583"/>
              </p:ext>
            </p:extLst>
          </p:nvPr>
        </p:nvGraphicFramePr>
        <p:xfrm>
          <a:off x="5915891" y="1162049"/>
          <a:ext cx="6248115" cy="54832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BE2DDF6-3F06-2411-0D8B-5838A7437480}"/>
              </a:ext>
            </a:extLst>
          </p:cNvPr>
          <p:cNvSpPr>
            <a:spLocks noGrp="1"/>
          </p:cNvSpPr>
          <p:nvPr>
            <p:ph type="title"/>
          </p:nvPr>
        </p:nvSpPr>
        <p:spPr/>
        <p:txBody>
          <a:bodyPr/>
          <a:lstStyle/>
          <a:p>
            <a:r>
              <a:rPr lang="en-US"/>
              <a:t>Generalizability</a:t>
            </a:r>
          </a:p>
        </p:txBody>
      </p:sp>
      <p:sp>
        <p:nvSpPr>
          <p:cNvPr id="5" name="Oval 4">
            <a:extLst>
              <a:ext uri="{FF2B5EF4-FFF2-40B4-BE49-F238E27FC236}">
                <a16:creationId xmlns:a16="http://schemas.microsoft.com/office/drawing/2014/main" id="{DE47239A-4697-35D2-4DB0-6EDC251A0F60}"/>
              </a:ext>
            </a:extLst>
          </p:cNvPr>
          <p:cNvSpPr/>
          <p:nvPr/>
        </p:nvSpPr>
        <p:spPr>
          <a:xfrm>
            <a:off x="7758552" y="3051358"/>
            <a:ext cx="1690254" cy="5613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639EC0-8BE5-B195-340E-728656D4C64E}"/>
              </a:ext>
            </a:extLst>
          </p:cNvPr>
          <p:cNvSpPr txBox="1"/>
          <p:nvPr/>
        </p:nvSpPr>
        <p:spPr>
          <a:xfrm>
            <a:off x="9628909" y="2969822"/>
            <a:ext cx="2521242" cy="1077218"/>
          </a:xfrm>
          <a:prstGeom prst="rect">
            <a:avLst/>
          </a:prstGeom>
          <a:solidFill>
            <a:srgbClr val="C00000"/>
          </a:solidFill>
        </p:spPr>
        <p:txBody>
          <a:bodyPr wrap="square" rtlCol="0">
            <a:spAutoFit/>
          </a:bodyPr>
          <a:lstStyle/>
          <a:p>
            <a:r>
              <a:rPr lang="en-US" sz="3200">
                <a:solidFill>
                  <a:schemeClr val="bg1"/>
                </a:solidFill>
              </a:rPr>
              <a:t>LUP do not generalize</a:t>
            </a:r>
          </a:p>
        </p:txBody>
      </p:sp>
      <p:graphicFrame>
        <p:nvGraphicFramePr>
          <p:cNvPr id="7" name="Chart 6">
            <a:extLst>
              <a:ext uri="{FF2B5EF4-FFF2-40B4-BE49-F238E27FC236}">
                <a16:creationId xmlns:a16="http://schemas.microsoft.com/office/drawing/2014/main" id="{34DD76B0-2CED-12E5-A50C-BB0C7AB8878E}"/>
              </a:ext>
            </a:extLst>
          </p:cNvPr>
          <p:cNvGraphicFramePr>
            <a:graphicFrameLocks/>
          </p:cNvGraphicFramePr>
          <p:nvPr>
            <p:extLst>
              <p:ext uri="{D42A27DB-BD31-4B8C-83A1-F6EECF244321}">
                <p14:modId xmlns:p14="http://schemas.microsoft.com/office/powerpoint/2010/main" val="2701522589"/>
              </p:ext>
            </p:extLst>
          </p:nvPr>
        </p:nvGraphicFramePr>
        <p:xfrm>
          <a:off x="166256" y="1162049"/>
          <a:ext cx="6470072" cy="54832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009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fade">
                                      <p:cBhvr>
                                        <p:cTn id="12" dur="500"/>
                                        <p:tgtEl>
                                          <p:spTgt spid="3">
                                            <p:graphicEl>
                                              <a:chart seriesIdx="0" categoryIdx="-4" bldStep="series"/>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fade">
                                      <p:cBhvr>
                                        <p:cTn id="15" dur="500"/>
                                        <p:tgtEl>
                                          <p:spTgt spid="3">
                                            <p:graphicEl>
                                              <a:chart seriesIdx="1"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p:bldSub>
      </p:bldGraphic>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New MIT system wirelessly powers medical implants using radio waves">
            <a:extLst>
              <a:ext uri="{FF2B5EF4-FFF2-40B4-BE49-F238E27FC236}">
                <a16:creationId xmlns:a16="http://schemas.microsoft.com/office/drawing/2014/main" id="{D0326B7A-DE63-47E3-6D7F-E07A4E0752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24" r="2" b="8476"/>
          <a:stretch/>
        </p:blipFill>
        <p:spPr bwMode="auto">
          <a:xfrm>
            <a:off x="192526" y="550518"/>
            <a:ext cx="5799477" cy="27834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oodbye Colonoscopy: The Capsule Endoscopy Will Completely Change The ...">
            <a:extLst>
              <a:ext uri="{FF2B5EF4-FFF2-40B4-BE49-F238E27FC236}">
                <a16:creationId xmlns:a16="http://schemas.microsoft.com/office/drawing/2014/main" id="{3C3C9AB5-8BA0-DACE-D292-8FBB68A262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33" r="-3" b="6404"/>
          <a:stretch/>
        </p:blipFill>
        <p:spPr bwMode="auto">
          <a:xfrm>
            <a:off x="6191622" y="550517"/>
            <a:ext cx="5796945" cy="27834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EF4D5E8-542C-66B8-B0A2-1AFA39CABC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84" r="2" b="9647"/>
          <a:stretch/>
        </p:blipFill>
        <p:spPr bwMode="auto">
          <a:xfrm>
            <a:off x="196714" y="3514856"/>
            <a:ext cx="5799477" cy="27926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 wireless pacemaker technology to help patients">
            <a:extLst>
              <a:ext uri="{FF2B5EF4-FFF2-40B4-BE49-F238E27FC236}">
                <a16:creationId xmlns:a16="http://schemas.microsoft.com/office/drawing/2014/main" id="{0EF704EE-F401-5CBC-33FA-E41242F837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689" r="3" b="31608"/>
          <a:stretch/>
        </p:blipFill>
        <p:spPr bwMode="auto">
          <a:xfrm>
            <a:off x="6195810" y="3514855"/>
            <a:ext cx="5796945" cy="27926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64A9939-8D27-B885-3B0F-0623A38DC73B}"/>
              </a:ext>
            </a:extLst>
          </p:cNvPr>
          <p:cNvSpPr/>
          <p:nvPr/>
        </p:nvSpPr>
        <p:spPr>
          <a:xfrm>
            <a:off x="554736" y="2761488"/>
            <a:ext cx="11082528"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Need: Communication and Localization</a:t>
            </a:r>
          </a:p>
        </p:txBody>
      </p:sp>
    </p:spTree>
    <p:extLst>
      <p:ext uri="{BB962C8B-B14F-4D97-AF65-F5344CB8AC3E}">
        <p14:creationId xmlns:p14="http://schemas.microsoft.com/office/powerpoint/2010/main" val="106726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154D3-00FD-A81B-7BBE-7A71A69AEA0E}"/>
              </a:ext>
            </a:extLst>
          </p:cNvPr>
          <p:cNvSpPr>
            <a:spLocks noGrp="1"/>
          </p:cNvSpPr>
          <p:nvPr>
            <p:ph type="title"/>
          </p:nvPr>
        </p:nvSpPr>
        <p:spPr/>
        <p:txBody>
          <a:bodyPr/>
          <a:lstStyle/>
          <a:p>
            <a:r>
              <a:rPr lang="en-US"/>
              <a:t>Communication</a:t>
            </a:r>
          </a:p>
        </p:txBody>
      </p:sp>
      <p:pic>
        <p:nvPicPr>
          <p:cNvPr id="5" name="Picture 4" descr="A chart of different colored circles&#10;&#10;Description automatically generated">
            <a:extLst>
              <a:ext uri="{FF2B5EF4-FFF2-40B4-BE49-F238E27FC236}">
                <a16:creationId xmlns:a16="http://schemas.microsoft.com/office/drawing/2014/main" id="{64C82B6E-FDFC-0764-731B-F32B379BE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50" y="3161310"/>
            <a:ext cx="3592917" cy="3239381"/>
          </a:xfrm>
          <a:prstGeom prst="rect">
            <a:avLst/>
          </a:prstGeom>
        </p:spPr>
      </p:pic>
      <p:pic>
        <p:nvPicPr>
          <p:cNvPr id="7" name="Picture 6" descr="A diagram of a number of dots&#10;&#10;Description automatically generated with medium confidence">
            <a:extLst>
              <a:ext uri="{FF2B5EF4-FFF2-40B4-BE49-F238E27FC236}">
                <a16:creationId xmlns:a16="http://schemas.microsoft.com/office/drawing/2014/main" id="{8853735C-80DE-71CC-8F77-F19DDEC4D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3566" y="3161310"/>
            <a:ext cx="3592917" cy="3240187"/>
          </a:xfrm>
          <a:prstGeom prst="rect">
            <a:avLst/>
          </a:prstGeom>
        </p:spPr>
      </p:pic>
      <p:sp>
        <p:nvSpPr>
          <p:cNvPr id="3" name="TextBox 2">
            <a:extLst>
              <a:ext uri="{FF2B5EF4-FFF2-40B4-BE49-F238E27FC236}">
                <a16:creationId xmlns:a16="http://schemas.microsoft.com/office/drawing/2014/main" id="{5F57D4A6-F273-47AD-5CB9-87204E41F317}"/>
              </a:ext>
            </a:extLst>
          </p:cNvPr>
          <p:cNvSpPr txBox="1"/>
          <p:nvPr/>
        </p:nvSpPr>
        <p:spPr>
          <a:xfrm>
            <a:off x="4554196" y="3469939"/>
            <a:ext cx="3449370" cy="584775"/>
          </a:xfrm>
          <a:prstGeom prst="rect">
            <a:avLst/>
          </a:prstGeom>
          <a:solidFill>
            <a:schemeClr val="accent6">
              <a:lumMod val="50000"/>
            </a:schemeClr>
          </a:solidFill>
        </p:spPr>
        <p:txBody>
          <a:bodyPr wrap="square" rtlCol="0">
            <a:spAutoFit/>
          </a:bodyPr>
          <a:lstStyle/>
          <a:p>
            <a:pPr algn="ctr"/>
            <a:r>
              <a:rPr lang="en-US" sz="3200">
                <a:solidFill>
                  <a:schemeClr val="bg1"/>
                </a:solidFill>
              </a:rPr>
              <a:t>10X Lower BER</a:t>
            </a:r>
          </a:p>
        </p:txBody>
      </p:sp>
      <p:cxnSp>
        <p:nvCxnSpPr>
          <p:cNvPr id="6" name="Straight Arrow Connector 5">
            <a:extLst>
              <a:ext uri="{FF2B5EF4-FFF2-40B4-BE49-F238E27FC236}">
                <a16:creationId xmlns:a16="http://schemas.microsoft.com/office/drawing/2014/main" id="{745A242F-D787-09A1-33CC-E3EA5EC618E9}"/>
              </a:ext>
            </a:extLst>
          </p:cNvPr>
          <p:cNvCxnSpPr>
            <a:cxnSpLocks/>
          </p:cNvCxnSpPr>
          <p:nvPr/>
        </p:nvCxnSpPr>
        <p:spPr>
          <a:xfrm flipH="1">
            <a:off x="1969769" y="4054714"/>
            <a:ext cx="3283718" cy="123946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09405F4-D5B0-6AB5-5A9C-7E2A0BD6C1EA}"/>
              </a:ext>
            </a:extLst>
          </p:cNvPr>
          <p:cNvCxnSpPr>
            <a:cxnSpLocks/>
          </p:cNvCxnSpPr>
          <p:nvPr/>
        </p:nvCxnSpPr>
        <p:spPr>
          <a:xfrm>
            <a:off x="7026316" y="4054714"/>
            <a:ext cx="2162458" cy="98327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15" name="Group 14">
            <a:extLst>
              <a:ext uri="{FF2B5EF4-FFF2-40B4-BE49-F238E27FC236}">
                <a16:creationId xmlns:a16="http://schemas.microsoft.com/office/drawing/2014/main" id="{A411314B-E031-60DF-7E48-55612F611F2C}"/>
              </a:ext>
            </a:extLst>
          </p:cNvPr>
          <p:cNvGrpSpPr/>
          <p:nvPr/>
        </p:nvGrpSpPr>
        <p:grpSpPr>
          <a:xfrm rot="5400000">
            <a:off x="2259339" y="663431"/>
            <a:ext cx="1357536" cy="3329595"/>
            <a:chOff x="2191787" y="1690688"/>
            <a:chExt cx="1957938" cy="4802187"/>
          </a:xfrm>
        </p:grpSpPr>
        <p:pic>
          <p:nvPicPr>
            <p:cNvPr id="8" name="Picture 7" descr="A black background with a black square&#10;&#10;Description automatically generated with medium confidence">
              <a:extLst>
                <a:ext uri="{FF2B5EF4-FFF2-40B4-BE49-F238E27FC236}">
                  <a16:creationId xmlns:a16="http://schemas.microsoft.com/office/drawing/2014/main" id="{83C22D16-3422-5331-5433-78FDB55B6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1787" y="1690688"/>
              <a:ext cx="1957938" cy="1957938"/>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1A7BFF33-D477-C2BF-6ECC-8453535D7C4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315150" y="4008841"/>
              <a:ext cx="1711760" cy="83105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063E8427-6D00-1247-955D-700C2D7E633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346325" y="5576506"/>
              <a:ext cx="1680586" cy="583216"/>
            </a:xfrm>
            <a:prstGeom prst="rect">
              <a:avLst/>
            </a:prstGeom>
          </p:spPr>
        </p:pic>
        <p:cxnSp>
          <p:nvCxnSpPr>
            <p:cNvPr id="11" name="Straight Connector 10">
              <a:extLst>
                <a:ext uri="{FF2B5EF4-FFF2-40B4-BE49-F238E27FC236}">
                  <a16:creationId xmlns:a16="http://schemas.microsoft.com/office/drawing/2014/main" id="{73FDFC2F-6888-CDBC-8A74-916A999B4EF8}"/>
                </a:ext>
              </a:extLst>
            </p:cNvPr>
            <p:cNvCxnSpPr>
              <a:cxnSpLocks/>
            </p:cNvCxnSpPr>
            <p:nvPr/>
          </p:nvCxnSpPr>
          <p:spPr>
            <a:xfrm>
              <a:off x="2346325" y="3610526"/>
              <a:ext cx="0" cy="2809324"/>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5A37560-ECA8-71C5-7E01-A89492C63B61}"/>
                </a:ext>
              </a:extLst>
            </p:cNvPr>
            <p:cNvCxnSpPr>
              <a:cxnSpLocks/>
            </p:cNvCxnSpPr>
            <p:nvPr/>
          </p:nvCxnSpPr>
          <p:spPr>
            <a:xfrm>
              <a:off x="3995738" y="3602906"/>
              <a:ext cx="31173" cy="2889969"/>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8A2B07B9-1338-A117-7EDC-10F92F43D322}"/>
              </a:ext>
            </a:extLst>
          </p:cNvPr>
          <p:cNvGrpSpPr/>
          <p:nvPr/>
        </p:nvGrpSpPr>
        <p:grpSpPr>
          <a:xfrm rot="16200000">
            <a:off x="9010625" y="663820"/>
            <a:ext cx="1480221" cy="3206131"/>
            <a:chOff x="8097544" y="1690688"/>
            <a:chExt cx="2217096" cy="4802187"/>
          </a:xfrm>
        </p:grpSpPr>
        <p:pic>
          <p:nvPicPr>
            <p:cNvPr id="16" name="Picture 15" descr="A black background with a black square&#10;&#10;Description automatically generated with medium confidence">
              <a:extLst>
                <a:ext uri="{FF2B5EF4-FFF2-40B4-BE49-F238E27FC236}">
                  <a16:creationId xmlns:a16="http://schemas.microsoft.com/office/drawing/2014/main" id="{28B33315-4F66-E0A1-B70C-3A635C23E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7544" y="1690688"/>
              <a:ext cx="1957938" cy="1957938"/>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3B3CAB0B-B2DA-788C-3181-6D2A035C5C2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5400000">
              <a:off x="9043232" y="4305098"/>
              <a:ext cx="1711760" cy="831057"/>
            </a:xfrm>
            <a:prstGeom prst="rect">
              <a:avLst/>
            </a:prstGeom>
          </p:spPr>
        </p:pic>
        <p:cxnSp>
          <p:nvCxnSpPr>
            <p:cNvPr id="18" name="Straight Connector 17">
              <a:extLst>
                <a:ext uri="{FF2B5EF4-FFF2-40B4-BE49-F238E27FC236}">
                  <a16:creationId xmlns:a16="http://schemas.microsoft.com/office/drawing/2014/main" id="{043050B7-0066-3425-59A8-67C91B3511B2}"/>
                </a:ext>
              </a:extLst>
            </p:cNvPr>
            <p:cNvCxnSpPr>
              <a:cxnSpLocks/>
            </p:cNvCxnSpPr>
            <p:nvPr/>
          </p:nvCxnSpPr>
          <p:spPr>
            <a:xfrm>
              <a:off x="9905462" y="3602906"/>
              <a:ext cx="0" cy="405935"/>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BAA125D-4BC8-F9D4-9609-72BAADE78669}"/>
                </a:ext>
              </a:extLst>
            </p:cNvPr>
            <p:cNvCxnSpPr>
              <a:cxnSpLocks/>
            </p:cNvCxnSpPr>
            <p:nvPr/>
          </p:nvCxnSpPr>
          <p:spPr>
            <a:xfrm>
              <a:off x="8248650" y="3602906"/>
              <a:ext cx="0" cy="2889969"/>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D12EE91-33A4-C0F5-4B35-B456CD764138}"/>
                </a:ext>
              </a:extLst>
            </p:cNvPr>
            <p:cNvCxnSpPr>
              <a:cxnSpLocks/>
            </p:cNvCxnSpPr>
            <p:nvPr/>
          </p:nvCxnSpPr>
          <p:spPr>
            <a:xfrm>
              <a:off x="9905462" y="5454650"/>
              <a:ext cx="0" cy="1038225"/>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9781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BBC0-C425-C673-A0FB-609577DEFA39}"/>
              </a:ext>
            </a:extLst>
          </p:cNvPr>
          <p:cNvSpPr>
            <a:spLocks noGrp="1"/>
          </p:cNvSpPr>
          <p:nvPr>
            <p:ph type="title"/>
          </p:nvPr>
        </p:nvSpPr>
        <p:spPr/>
        <p:txBody>
          <a:bodyPr/>
          <a:lstStyle/>
          <a:p>
            <a:r>
              <a:rPr lang="en-US"/>
              <a:t>Conclusion</a:t>
            </a:r>
          </a:p>
        </p:txBody>
      </p:sp>
      <p:grpSp>
        <p:nvGrpSpPr>
          <p:cNvPr id="29" name="Group 28">
            <a:extLst>
              <a:ext uri="{FF2B5EF4-FFF2-40B4-BE49-F238E27FC236}">
                <a16:creationId xmlns:a16="http://schemas.microsoft.com/office/drawing/2014/main" id="{FA7C0400-68B7-B6D8-4270-F6F83357FA42}"/>
              </a:ext>
            </a:extLst>
          </p:cNvPr>
          <p:cNvGrpSpPr/>
          <p:nvPr/>
        </p:nvGrpSpPr>
        <p:grpSpPr>
          <a:xfrm>
            <a:off x="516980" y="1241460"/>
            <a:ext cx="5294844" cy="2731743"/>
            <a:chOff x="516980" y="1532411"/>
            <a:chExt cx="5294844" cy="2731743"/>
          </a:xfrm>
        </p:grpSpPr>
        <p:sp>
          <p:nvSpPr>
            <p:cNvPr id="4" name="TextBox 3">
              <a:extLst>
                <a:ext uri="{FF2B5EF4-FFF2-40B4-BE49-F238E27FC236}">
                  <a16:creationId xmlns:a16="http://schemas.microsoft.com/office/drawing/2014/main" id="{B5417B7A-CEAD-35E0-7994-E06FBB245667}"/>
                </a:ext>
              </a:extLst>
            </p:cNvPr>
            <p:cNvSpPr txBox="1"/>
            <p:nvPr/>
          </p:nvSpPr>
          <p:spPr>
            <a:xfrm>
              <a:off x="2567956" y="3340824"/>
              <a:ext cx="1317665" cy="923330"/>
            </a:xfrm>
            <a:prstGeom prst="rect">
              <a:avLst/>
            </a:prstGeom>
            <a:noFill/>
          </p:spPr>
          <p:txBody>
            <a:bodyPr wrap="square" rtlCol="0">
              <a:spAutoFit/>
            </a:bodyPr>
            <a:lstStyle/>
            <a:p>
              <a:r>
                <a:rPr lang="en-US"/>
                <a:t>Need mm-scale accuracy</a:t>
              </a:r>
            </a:p>
          </p:txBody>
        </p:sp>
        <p:sp>
          <p:nvSpPr>
            <p:cNvPr id="5" name="TextBox 4">
              <a:extLst>
                <a:ext uri="{FF2B5EF4-FFF2-40B4-BE49-F238E27FC236}">
                  <a16:creationId xmlns:a16="http://schemas.microsoft.com/office/drawing/2014/main" id="{E0A60B5C-27FC-3BCF-A10B-4B66AD703A8F}"/>
                </a:ext>
              </a:extLst>
            </p:cNvPr>
            <p:cNvSpPr txBox="1"/>
            <p:nvPr/>
          </p:nvSpPr>
          <p:spPr>
            <a:xfrm>
              <a:off x="516980" y="3342846"/>
              <a:ext cx="1317665" cy="176352"/>
            </a:xfrm>
            <a:prstGeom prst="rect">
              <a:avLst/>
            </a:prstGeom>
            <a:noFill/>
          </p:spPr>
          <p:txBody>
            <a:bodyPr wrap="square" rtlCol="0">
              <a:spAutoFit/>
            </a:bodyPr>
            <a:lstStyle/>
            <a:p>
              <a:r>
                <a:rPr lang="en-US"/>
                <a:t>Human body is complex</a:t>
              </a:r>
            </a:p>
          </p:txBody>
        </p:sp>
        <p:sp>
          <p:nvSpPr>
            <p:cNvPr id="6" name="TextBox 5">
              <a:extLst>
                <a:ext uri="{FF2B5EF4-FFF2-40B4-BE49-F238E27FC236}">
                  <a16:creationId xmlns:a16="http://schemas.microsoft.com/office/drawing/2014/main" id="{DBA04458-EDEA-607D-B884-93B020842EF3}"/>
                </a:ext>
              </a:extLst>
            </p:cNvPr>
            <p:cNvSpPr txBox="1"/>
            <p:nvPr/>
          </p:nvSpPr>
          <p:spPr>
            <a:xfrm>
              <a:off x="4693854" y="3340823"/>
              <a:ext cx="1117970" cy="923330"/>
            </a:xfrm>
            <a:prstGeom prst="rect">
              <a:avLst/>
            </a:prstGeom>
            <a:noFill/>
          </p:spPr>
          <p:txBody>
            <a:bodyPr wrap="square" rtlCol="0">
              <a:spAutoFit/>
            </a:bodyPr>
            <a:lstStyle/>
            <a:p>
              <a:r>
                <a:rPr lang="en-US"/>
                <a:t>Need ultra-low power</a:t>
              </a:r>
            </a:p>
          </p:txBody>
        </p:sp>
        <p:pic>
          <p:nvPicPr>
            <p:cNvPr id="7" name="Picture 4">
              <a:extLst>
                <a:ext uri="{FF2B5EF4-FFF2-40B4-BE49-F238E27FC236}">
                  <a16:creationId xmlns:a16="http://schemas.microsoft.com/office/drawing/2014/main" id="{A562D57D-8715-BF90-5B73-0155073AD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19" y="1561835"/>
              <a:ext cx="666571" cy="16918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holding a heart model&#10;&#10;Description automatically generated">
              <a:extLst>
                <a:ext uri="{FF2B5EF4-FFF2-40B4-BE49-F238E27FC236}">
                  <a16:creationId xmlns:a16="http://schemas.microsoft.com/office/drawing/2014/main" id="{F1F6DF6D-E915-65CA-25ED-2887A33DC15E}"/>
                </a:ext>
              </a:extLst>
            </p:cNvPr>
            <p:cNvPicPr>
              <a:picLocks noChangeAspect="1"/>
            </p:cNvPicPr>
            <p:nvPr/>
          </p:nvPicPr>
          <p:blipFill rotWithShape="1">
            <a:blip r:embed="rId4">
              <a:extLst>
                <a:ext uri="{28A0092B-C50C-407E-A947-70E740481C1C}">
                  <a14:useLocalDpi xmlns:a14="http://schemas.microsoft.com/office/drawing/2010/main" val="0"/>
                </a:ext>
              </a:extLst>
            </a:blip>
            <a:srcRect l="16693" t="16000" r="25966" b="31201"/>
            <a:stretch/>
          </p:blipFill>
          <p:spPr>
            <a:xfrm>
              <a:off x="1881744" y="1769660"/>
              <a:ext cx="2472286" cy="1517869"/>
            </a:xfrm>
            <a:prstGeom prst="rect">
              <a:avLst/>
            </a:prstGeom>
          </p:spPr>
        </p:pic>
        <p:pic>
          <p:nvPicPr>
            <p:cNvPr id="9" name="Picture 8" descr="A hand holding a pill&#10;&#10;Description automatically generated">
              <a:extLst>
                <a:ext uri="{FF2B5EF4-FFF2-40B4-BE49-F238E27FC236}">
                  <a16:creationId xmlns:a16="http://schemas.microsoft.com/office/drawing/2014/main" id="{0CB13C49-8983-5655-C181-55EC8969F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17" y="1532411"/>
              <a:ext cx="1166007" cy="1750731"/>
            </a:xfrm>
            <a:prstGeom prst="rect">
              <a:avLst/>
            </a:prstGeom>
          </p:spPr>
        </p:pic>
      </p:grpSp>
      <p:pic>
        <p:nvPicPr>
          <p:cNvPr id="26" name="Picture 25">
            <a:extLst>
              <a:ext uri="{FF2B5EF4-FFF2-40B4-BE49-F238E27FC236}">
                <a16:creationId xmlns:a16="http://schemas.microsoft.com/office/drawing/2014/main" id="{FD2BFA72-50A0-DE4D-24BE-9C70450D4FB9}"/>
              </a:ext>
            </a:extLst>
          </p:cNvPr>
          <p:cNvPicPr>
            <a:picLocks noChangeAspect="1"/>
          </p:cNvPicPr>
          <p:nvPr/>
        </p:nvPicPr>
        <p:blipFill>
          <a:blip r:embed="rId6"/>
          <a:stretch>
            <a:fillRect/>
          </a:stretch>
        </p:blipFill>
        <p:spPr>
          <a:xfrm>
            <a:off x="582433" y="3987055"/>
            <a:ext cx="2441496" cy="2229592"/>
          </a:xfrm>
          <a:prstGeom prst="rect">
            <a:avLst/>
          </a:prstGeom>
        </p:spPr>
      </p:pic>
      <p:pic>
        <p:nvPicPr>
          <p:cNvPr id="27" name="Picture 26">
            <a:extLst>
              <a:ext uri="{FF2B5EF4-FFF2-40B4-BE49-F238E27FC236}">
                <a16:creationId xmlns:a16="http://schemas.microsoft.com/office/drawing/2014/main" id="{8F1DE3A5-0061-A2B4-1181-A39AF4187975}"/>
              </a:ext>
            </a:extLst>
          </p:cNvPr>
          <p:cNvPicPr>
            <a:picLocks noChangeAspect="1"/>
          </p:cNvPicPr>
          <p:nvPr/>
        </p:nvPicPr>
        <p:blipFill>
          <a:blip r:embed="rId7"/>
          <a:stretch>
            <a:fillRect/>
          </a:stretch>
        </p:blipFill>
        <p:spPr>
          <a:xfrm>
            <a:off x="3280430" y="3987055"/>
            <a:ext cx="2441495" cy="2229591"/>
          </a:xfrm>
          <a:prstGeom prst="rect">
            <a:avLst/>
          </a:prstGeom>
        </p:spPr>
      </p:pic>
      <p:grpSp>
        <p:nvGrpSpPr>
          <p:cNvPr id="39" name="Group 38">
            <a:extLst>
              <a:ext uri="{FF2B5EF4-FFF2-40B4-BE49-F238E27FC236}">
                <a16:creationId xmlns:a16="http://schemas.microsoft.com/office/drawing/2014/main" id="{B4F60921-0010-AFE3-B6AB-7F6D4CE4CC09}"/>
              </a:ext>
            </a:extLst>
          </p:cNvPr>
          <p:cNvGrpSpPr/>
          <p:nvPr/>
        </p:nvGrpSpPr>
        <p:grpSpPr>
          <a:xfrm>
            <a:off x="6451196" y="1295984"/>
            <a:ext cx="4970930" cy="2321356"/>
            <a:chOff x="6229523" y="1406821"/>
            <a:chExt cx="4970930" cy="2321356"/>
          </a:xfrm>
        </p:grpSpPr>
        <p:grpSp>
          <p:nvGrpSpPr>
            <p:cNvPr id="37" name="Group 36">
              <a:extLst>
                <a:ext uri="{FF2B5EF4-FFF2-40B4-BE49-F238E27FC236}">
                  <a16:creationId xmlns:a16="http://schemas.microsoft.com/office/drawing/2014/main" id="{85A8DAD3-23CA-0462-3D99-9B6C928D1BB4}"/>
                </a:ext>
              </a:extLst>
            </p:cNvPr>
            <p:cNvGrpSpPr/>
            <p:nvPr/>
          </p:nvGrpSpPr>
          <p:grpSpPr>
            <a:xfrm>
              <a:off x="6229523" y="1406821"/>
              <a:ext cx="2835732" cy="2321356"/>
              <a:chOff x="6783709" y="1406821"/>
              <a:chExt cx="2835732" cy="2321356"/>
            </a:xfrm>
          </p:grpSpPr>
          <p:grpSp>
            <p:nvGrpSpPr>
              <p:cNvPr id="36" name="Group 35">
                <a:extLst>
                  <a:ext uri="{FF2B5EF4-FFF2-40B4-BE49-F238E27FC236}">
                    <a16:creationId xmlns:a16="http://schemas.microsoft.com/office/drawing/2014/main" id="{E6F1834A-A81C-FDE2-916E-2FA5A2140471}"/>
                  </a:ext>
                </a:extLst>
              </p:cNvPr>
              <p:cNvGrpSpPr/>
              <p:nvPr/>
            </p:nvGrpSpPr>
            <p:grpSpPr>
              <a:xfrm>
                <a:off x="6783709" y="1670875"/>
                <a:ext cx="2835732" cy="1785578"/>
                <a:chOff x="6783709" y="1670875"/>
                <a:chExt cx="2835732" cy="1785578"/>
              </a:xfrm>
            </p:grpSpPr>
            <p:sp>
              <p:nvSpPr>
                <p:cNvPr id="15" name="Arc 14">
                  <a:extLst>
                    <a:ext uri="{FF2B5EF4-FFF2-40B4-BE49-F238E27FC236}">
                      <a16:creationId xmlns:a16="http://schemas.microsoft.com/office/drawing/2014/main" id="{89BA0C33-3C8B-B095-6176-5B4FBE043600}"/>
                    </a:ext>
                  </a:extLst>
                </p:cNvPr>
                <p:cNvSpPr/>
                <p:nvPr/>
              </p:nvSpPr>
              <p:spPr>
                <a:xfrm>
                  <a:off x="6859107" y="2722281"/>
                  <a:ext cx="2760334" cy="734172"/>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107FF87B-45A1-F01E-A13A-6589FB1A2F73}"/>
                    </a:ext>
                  </a:extLst>
                </p:cNvPr>
                <p:cNvSpPr/>
                <p:nvPr/>
              </p:nvSpPr>
              <p:spPr>
                <a:xfrm>
                  <a:off x="6783709" y="1670875"/>
                  <a:ext cx="2760334" cy="734172"/>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6E3EC965-4488-F4AD-F674-9BDDDBDDF4BA}"/>
                  </a:ext>
                </a:extLst>
              </p:cNvPr>
              <p:cNvGrpSpPr/>
              <p:nvPr/>
            </p:nvGrpSpPr>
            <p:grpSpPr>
              <a:xfrm>
                <a:off x="7196571" y="1406821"/>
                <a:ext cx="2114335" cy="2321356"/>
                <a:chOff x="7196571" y="1406821"/>
                <a:chExt cx="2114335" cy="2321356"/>
              </a:xfrm>
            </p:grpSpPr>
            <p:sp>
              <p:nvSpPr>
                <p:cNvPr id="11" name="Oval 10">
                  <a:extLst>
                    <a:ext uri="{FF2B5EF4-FFF2-40B4-BE49-F238E27FC236}">
                      <a16:creationId xmlns:a16="http://schemas.microsoft.com/office/drawing/2014/main" id="{F1FBDAE0-5F8A-245F-BEFC-A764136CA8E4}"/>
                    </a:ext>
                  </a:extLst>
                </p:cNvPr>
                <p:cNvSpPr/>
                <p:nvPr/>
              </p:nvSpPr>
              <p:spPr>
                <a:xfrm>
                  <a:off x="8163876" y="2065141"/>
                  <a:ext cx="358798" cy="1021794"/>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441B38B-E584-B5D4-1F4C-3A65AB4CBF4B}"/>
                    </a:ext>
                  </a:extLst>
                </p:cNvPr>
                <p:cNvSpPr/>
                <p:nvPr/>
              </p:nvSpPr>
              <p:spPr>
                <a:xfrm>
                  <a:off x="8595170" y="2085430"/>
                  <a:ext cx="358798" cy="1021794"/>
                </a:xfrm>
                <a:prstGeom prst="ellipse">
                  <a:avLst/>
                </a:prstGeom>
                <a:solidFill>
                  <a:schemeClr val="accent6">
                    <a:lumMod val="60000"/>
                    <a:lumOff val="4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84635800-E5FC-21BA-A4C3-F96B5D78F18E}"/>
                    </a:ext>
                  </a:extLst>
                </p:cNvPr>
                <p:cNvSpPr/>
                <p:nvPr/>
              </p:nvSpPr>
              <p:spPr>
                <a:xfrm>
                  <a:off x="7255555" y="2881297"/>
                  <a:ext cx="1944831" cy="734172"/>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FE226356-0329-C83C-5E8B-22E2EAE7DB74}"/>
                    </a:ext>
                  </a:extLst>
                </p:cNvPr>
                <p:cNvSpPr/>
                <p:nvPr/>
              </p:nvSpPr>
              <p:spPr>
                <a:xfrm>
                  <a:off x="7625806" y="2994005"/>
                  <a:ext cx="1188482" cy="734172"/>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D571649A-3FDB-7E09-60D1-9C4973CEA984}"/>
                    </a:ext>
                  </a:extLst>
                </p:cNvPr>
                <p:cNvSpPr/>
                <p:nvPr/>
              </p:nvSpPr>
              <p:spPr>
                <a:xfrm>
                  <a:off x="7196571" y="1508615"/>
                  <a:ext cx="1934609" cy="734172"/>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B8803F1C-E688-5CF1-56AA-91F5C595B52F}"/>
                    </a:ext>
                  </a:extLst>
                </p:cNvPr>
                <p:cNvSpPr/>
                <p:nvPr/>
              </p:nvSpPr>
              <p:spPr>
                <a:xfrm>
                  <a:off x="7722009" y="1406821"/>
                  <a:ext cx="1131746" cy="734172"/>
                </a:xfrm>
                <a:prstGeom prst="arc">
                  <a:avLst>
                    <a:gd name="adj1" fmla="val 1081686"/>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5541F09-C2F0-E075-1390-9C742C9CA489}"/>
                    </a:ext>
                  </a:extLst>
                </p:cNvPr>
                <p:cNvCxnSpPr/>
                <p:nvPr/>
              </p:nvCxnSpPr>
              <p:spPr>
                <a:xfrm>
                  <a:off x="7375527" y="2561899"/>
                  <a:ext cx="1935379" cy="14139"/>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Isosceles Triangle 13">
                  <a:extLst>
                    <a:ext uri="{FF2B5EF4-FFF2-40B4-BE49-F238E27FC236}">
                      <a16:creationId xmlns:a16="http://schemas.microsoft.com/office/drawing/2014/main" id="{BDF4827C-C907-4AE3-8EA6-A4917C08DF38}"/>
                    </a:ext>
                  </a:extLst>
                </p:cNvPr>
                <p:cNvSpPr/>
                <p:nvPr/>
              </p:nvSpPr>
              <p:spPr>
                <a:xfrm rot="11569979">
                  <a:off x="8135019" y="2204784"/>
                  <a:ext cx="110150" cy="180983"/>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A471E2C-747F-5176-208F-973A9B6DB8CD}"/>
                    </a:ext>
                  </a:extLst>
                </p:cNvPr>
                <p:cNvSpPr txBox="1"/>
                <p:nvPr/>
              </p:nvSpPr>
              <p:spPr>
                <a:xfrm>
                  <a:off x="8217165" y="2188494"/>
                  <a:ext cx="314998" cy="272908"/>
                </a:xfrm>
                <a:prstGeom prst="rect">
                  <a:avLst/>
                </a:prstGeom>
                <a:noFill/>
              </p:spPr>
              <p:txBody>
                <a:bodyPr wrap="square" rtlCol="0">
                  <a:spAutoFit/>
                </a:bodyPr>
                <a:lstStyle/>
                <a:p>
                  <a:r>
                    <a:rPr lang="en-US" sz="3600"/>
                    <a:t>I</a:t>
                  </a:r>
                </a:p>
              </p:txBody>
            </p:sp>
          </p:grpSp>
        </p:grpSp>
        <p:grpSp>
          <p:nvGrpSpPr>
            <p:cNvPr id="30" name="Group 29">
              <a:extLst>
                <a:ext uri="{FF2B5EF4-FFF2-40B4-BE49-F238E27FC236}">
                  <a16:creationId xmlns:a16="http://schemas.microsoft.com/office/drawing/2014/main" id="{F228515C-F4D4-CA77-4C8E-DF5F1933C445}"/>
                </a:ext>
              </a:extLst>
            </p:cNvPr>
            <p:cNvGrpSpPr/>
            <p:nvPr/>
          </p:nvGrpSpPr>
          <p:grpSpPr>
            <a:xfrm rot="16200000">
              <a:off x="9678138" y="1484680"/>
              <a:ext cx="961670" cy="2082960"/>
              <a:chOff x="8097544" y="1690688"/>
              <a:chExt cx="2217096" cy="4802187"/>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94198AE4-22F3-D184-0A26-DBF42F554D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7544" y="1690688"/>
                <a:ext cx="1957938" cy="1957938"/>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D80A941B-94D8-E19D-B804-7C29AB79D11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5400000">
                <a:off x="9043232" y="4305098"/>
                <a:ext cx="1711760" cy="831057"/>
              </a:xfrm>
              <a:prstGeom prst="rect">
                <a:avLst/>
              </a:prstGeom>
            </p:spPr>
          </p:pic>
          <p:cxnSp>
            <p:nvCxnSpPr>
              <p:cNvPr id="33" name="Straight Connector 32">
                <a:extLst>
                  <a:ext uri="{FF2B5EF4-FFF2-40B4-BE49-F238E27FC236}">
                    <a16:creationId xmlns:a16="http://schemas.microsoft.com/office/drawing/2014/main" id="{077C64BF-D54A-659E-B28B-6C6302326731}"/>
                  </a:ext>
                </a:extLst>
              </p:cNvPr>
              <p:cNvCxnSpPr>
                <a:cxnSpLocks/>
              </p:cNvCxnSpPr>
              <p:nvPr/>
            </p:nvCxnSpPr>
            <p:spPr>
              <a:xfrm>
                <a:off x="9905462" y="3602906"/>
                <a:ext cx="0" cy="405935"/>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62E0EC1-6A3D-1749-7A1B-C910BE2A3D47}"/>
                  </a:ext>
                </a:extLst>
              </p:cNvPr>
              <p:cNvCxnSpPr>
                <a:cxnSpLocks/>
              </p:cNvCxnSpPr>
              <p:nvPr/>
            </p:nvCxnSpPr>
            <p:spPr>
              <a:xfrm>
                <a:off x="8248650" y="3602906"/>
                <a:ext cx="0" cy="2889969"/>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2B08BD5-FE88-4C15-904F-7474D19925A5}"/>
                  </a:ext>
                </a:extLst>
              </p:cNvPr>
              <p:cNvCxnSpPr>
                <a:cxnSpLocks/>
              </p:cNvCxnSpPr>
              <p:nvPr/>
            </p:nvCxnSpPr>
            <p:spPr>
              <a:xfrm>
                <a:off x="9905462" y="5454650"/>
                <a:ext cx="0" cy="1038225"/>
              </a:xfrm>
              <a:prstGeom prst="line">
                <a:avLst/>
              </a:prstGeom>
              <a:ln w="38100"/>
            </p:spPr>
            <p:style>
              <a:lnRef idx="1">
                <a:schemeClr val="dk1"/>
              </a:lnRef>
              <a:fillRef idx="0">
                <a:schemeClr val="dk1"/>
              </a:fillRef>
              <a:effectRef idx="0">
                <a:schemeClr val="dk1"/>
              </a:effectRef>
              <a:fontRef idx="minor">
                <a:schemeClr val="tx1"/>
              </a:fontRef>
            </p:style>
          </p:cxnSp>
        </p:grpSp>
      </p:grpSp>
      <p:graphicFrame>
        <p:nvGraphicFramePr>
          <p:cNvPr id="38" name="Chart 37">
            <a:extLst>
              <a:ext uri="{FF2B5EF4-FFF2-40B4-BE49-F238E27FC236}">
                <a16:creationId xmlns:a16="http://schemas.microsoft.com/office/drawing/2014/main" id="{0B3FBC4A-EBF2-30AF-897F-2D7425775284}"/>
              </a:ext>
            </a:extLst>
          </p:cNvPr>
          <p:cNvGraphicFramePr>
            <a:graphicFrameLocks/>
          </p:cNvGraphicFramePr>
          <p:nvPr>
            <p:extLst>
              <p:ext uri="{D42A27DB-BD31-4B8C-83A1-F6EECF244321}">
                <p14:modId xmlns:p14="http://schemas.microsoft.com/office/powerpoint/2010/main" val="1943702086"/>
              </p:ext>
            </p:extLst>
          </p:nvPr>
        </p:nvGraphicFramePr>
        <p:xfrm>
          <a:off x="8621455" y="4175097"/>
          <a:ext cx="3453733" cy="250355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3" name="Chart 42">
            <a:extLst>
              <a:ext uri="{FF2B5EF4-FFF2-40B4-BE49-F238E27FC236}">
                <a16:creationId xmlns:a16="http://schemas.microsoft.com/office/drawing/2014/main" id="{2B704843-4667-9193-FC10-E45581DD89A3}"/>
              </a:ext>
            </a:extLst>
          </p:cNvPr>
          <p:cNvGraphicFramePr>
            <a:graphicFrameLocks/>
          </p:cNvGraphicFramePr>
          <p:nvPr>
            <p:extLst>
              <p:ext uri="{D42A27DB-BD31-4B8C-83A1-F6EECF244321}">
                <p14:modId xmlns:p14="http://schemas.microsoft.com/office/powerpoint/2010/main" val="4100649474"/>
              </p:ext>
            </p:extLst>
          </p:nvPr>
        </p:nvGraphicFramePr>
        <p:xfrm>
          <a:off x="6096000" y="4306700"/>
          <a:ext cx="2760334" cy="2204084"/>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0889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0">
        <p:bldAsOne/>
      </p:bldGraphic>
      <p:bldGraphic spid="4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67DA62-E783-EF8B-6541-0BC2BD060F08}"/>
              </a:ext>
            </a:extLst>
          </p:cNvPr>
          <p:cNvSpPr>
            <a:spLocks noGrp="1"/>
          </p:cNvSpPr>
          <p:nvPr>
            <p:ph type="title"/>
          </p:nvPr>
        </p:nvSpPr>
        <p:spPr>
          <a:xfrm>
            <a:off x="335439" y="0"/>
            <a:ext cx="9795637" cy="1104857"/>
          </a:xfrm>
        </p:spPr>
        <p:txBody>
          <a:bodyPr vert="horz" lIns="91440" tIns="45720" rIns="91440" bIns="45720" rtlCol="0" anchor="b">
            <a:normAutofit/>
          </a:bodyPr>
          <a:lstStyle/>
          <a:p>
            <a:pPr algn="ctr"/>
            <a:r>
              <a:rPr lang="en-US"/>
              <a:t>Future: Continuous Intelligent Medicine</a:t>
            </a:r>
          </a:p>
        </p:txBody>
      </p:sp>
      <p:pic>
        <p:nvPicPr>
          <p:cNvPr id="15" name="Picture 14" descr="A grey shirt with a black background&#10;&#10;Description automatically generated">
            <a:extLst>
              <a:ext uri="{FF2B5EF4-FFF2-40B4-BE49-F238E27FC236}">
                <a16:creationId xmlns:a16="http://schemas.microsoft.com/office/drawing/2014/main" id="{EB3FFC2B-AB3F-A769-1BBB-55BA4323E0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5439" y="2785950"/>
            <a:ext cx="3514855" cy="3514855"/>
          </a:xfrm>
          <a:prstGeom prst="rect">
            <a:avLst/>
          </a:prstGeom>
        </p:spPr>
      </p:pic>
      <p:pic>
        <p:nvPicPr>
          <p:cNvPr id="26" name="Picture 25" descr="A bed with pillows and a table&#10;&#10;Description automatically generated">
            <a:extLst>
              <a:ext uri="{FF2B5EF4-FFF2-40B4-BE49-F238E27FC236}">
                <a16:creationId xmlns:a16="http://schemas.microsoft.com/office/drawing/2014/main" id="{0AA087E7-6DBF-D351-40F3-F0733A5D068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193386" y="3280697"/>
            <a:ext cx="3797536" cy="2525361"/>
          </a:xfrm>
          <a:prstGeom prst="rect">
            <a:avLst/>
          </a:prstGeom>
        </p:spPr>
      </p:pic>
      <p:pic>
        <p:nvPicPr>
          <p:cNvPr id="18" name="Picture 17" descr="A close-up of a person's stomach&#10;&#10;Description automatically generated">
            <a:extLst>
              <a:ext uri="{FF2B5EF4-FFF2-40B4-BE49-F238E27FC236}">
                <a16:creationId xmlns:a16="http://schemas.microsoft.com/office/drawing/2014/main" id="{BBCB0DC8-232A-2FE4-5DEF-14B0CD4C149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192673" y="3451586"/>
            <a:ext cx="3797536" cy="2183583"/>
          </a:xfrm>
          <a:prstGeom prst="rect">
            <a:avLst/>
          </a:prstGeom>
        </p:spPr>
      </p:pic>
    </p:spTree>
    <p:extLst>
      <p:ext uri="{BB962C8B-B14F-4D97-AF65-F5344CB8AC3E}">
        <p14:creationId xmlns:p14="http://schemas.microsoft.com/office/powerpoint/2010/main" val="417454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7F1E-403F-0344-0425-D15CC7832932}"/>
              </a:ext>
            </a:extLst>
          </p:cNvPr>
          <p:cNvSpPr>
            <a:spLocks noGrp="1"/>
          </p:cNvSpPr>
          <p:nvPr>
            <p:ph type="title"/>
          </p:nvPr>
        </p:nvSpPr>
        <p:spPr>
          <a:xfrm>
            <a:off x="733927" y="-8384"/>
            <a:ext cx="10515600" cy="1325563"/>
          </a:xfrm>
        </p:spPr>
        <p:txBody>
          <a:bodyPr/>
          <a:lstStyle/>
          <a:p>
            <a:r>
              <a:rPr lang="en-US"/>
              <a:t>Designing such systems is challenging…</a:t>
            </a:r>
          </a:p>
        </p:txBody>
      </p:sp>
      <p:sp>
        <p:nvSpPr>
          <p:cNvPr id="4" name="TextBox 3">
            <a:extLst>
              <a:ext uri="{FF2B5EF4-FFF2-40B4-BE49-F238E27FC236}">
                <a16:creationId xmlns:a16="http://schemas.microsoft.com/office/drawing/2014/main" id="{B6EE4F1D-9CAD-8336-C341-0225EE781F28}"/>
              </a:ext>
            </a:extLst>
          </p:cNvPr>
          <p:cNvSpPr txBox="1"/>
          <p:nvPr/>
        </p:nvSpPr>
        <p:spPr>
          <a:xfrm>
            <a:off x="4840015" y="5229544"/>
            <a:ext cx="2511970" cy="369332"/>
          </a:xfrm>
          <a:prstGeom prst="rect">
            <a:avLst/>
          </a:prstGeom>
          <a:noFill/>
        </p:spPr>
        <p:txBody>
          <a:bodyPr wrap="none" rtlCol="0">
            <a:spAutoFit/>
          </a:bodyPr>
          <a:lstStyle/>
          <a:p>
            <a:r>
              <a:rPr lang="en-US"/>
              <a:t>Need mm-scale accuracy</a:t>
            </a:r>
          </a:p>
        </p:txBody>
      </p:sp>
      <p:sp>
        <p:nvSpPr>
          <p:cNvPr id="6" name="TextBox 5">
            <a:extLst>
              <a:ext uri="{FF2B5EF4-FFF2-40B4-BE49-F238E27FC236}">
                <a16:creationId xmlns:a16="http://schemas.microsoft.com/office/drawing/2014/main" id="{B8850FCB-1878-303B-75C4-5C3B6A1E8997}"/>
              </a:ext>
            </a:extLst>
          </p:cNvPr>
          <p:cNvSpPr txBox="1"/>
          <p:nvPr/>
        </p:nvSpPr>
        <p:spPr>
          <a:xfrm>
            <a:off x="544688" y="5233777"/>
            <a:ext cx="2759564" cy="369332"/>
          </a:xfrm>
          <a:prstGeom prst="rect">
            <a:avLst/>
          </a:prstGeom>
          <a:noFill/>
        </p:spPr>
        <p:txBody>
          <a:bodyPr wrap="square" rtlCol="0">
            <a:spAutoFit/>
          </a:bodyPr>
          <a:lstStyle/>
          <a:p>
            <a:r>
              <a:rPr lang="en-US"/>
              <a:t>Human body is complex</a:t>
            </a:r>
          </a:p>
        </p:txBody>
      </p:sp>
      <p:sp>
        <p:nvSpPr>
          <p:cNvPr id="7" name="TextBox 6">
            <a:extLst>
              <a:ext uri="{FF2B5EF4-FFF2-40B4-BE49-F238E27FC236}">
                <a16:creationId xmlns:a16="http://schemas.microsoft.com/office/drawing/2014/main" id="{57C53019-BA1F-9434-9E7F-30FAA01621C8}"/>
              </a:ext>
            </a:extLst>
          </p:cNvPr>
          <p:cNvSpPr txBox="1"/>
          <p:nvPr/>
        </p:nvSpPr>
        <p:spPr>
          <a:xfrm>
            <a:off x="9292249" y="5229544"/>
            <a:ext cx="2899751" cy="646331"/>
          </a:xfrm>
          <a:prstGeom prst="rect">
            <a:avLst/>
          </a:prstGeom>
          <a:noFill/>
        </p:spPr>
        <p:txBody>
          <a:bodyPr wrap="square" rtlCol="0">
            <a:spAutoFit/>
          </a:bodyPr>
          <a:lstStyle/>
          <a:p>
            <a:r>
              <a:rPr lang="en-US"/>
              <a:t>Need High Quality Communication</a:t>
            </a:r>
          </a:p>
        </p:txBody>
      </p:sp>
      <p:pic>
        <p:nvPicPr>
          <p:cNvPr id="9" name="Picture 4">
            <a:extLst>
              <a:ext uri="{FF2B5EF4-FFF2-40B4-BE49-F238E27FC236}">
                <a16:creationId xmlns:a16="http://schemas.microsoft.com/office/drawing/2014/main" id="{EAEC7DE1-F40E-4971-7139-428D08835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348" y="1503836"/>
            <a:ext cx="1395988" cy="35432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holding a heart model&#10;&#10;Description automatically generated">
            <a:extLst>
              <a:ext uri="{FF2B5EF4-FFF2-40B4-BE49-F238E27FC236}">
                <a16:creationId xmlns:a16="http://schemas.microsoft.com/office/drawing/2014/main" id="{C97079FA-C035-04C6-E09C-A00380787C8D}"/>
              </a:ext>
            </a:extLst>
          </p:cNvPr>
          <p:cNvPicPr>
            <a:picLocks noChangeAspect="1"/>
          </p:cNvPicPr>
          <p:nvPr/>
        </p:nvPicPr>
        <p:blipFill rotWithShape="1">
          <a:blip r:embed="rId4">
            <a:extLst>
              <a:ext uri="{28A0092B-C50C-407E-A947-70E740481C1C}">
                <a14:useLocalDpi xmlns:a14="http://schemas.microsoft.com/office/drawing/2010/main" val="0"/>
              </a:ext>
            </a:extLst>
          </a:blip>
          <a:srcRect l="16693" t="16000" r="25966" b="31201"/>
          <a:stretch/>
        </p:blipFill>
        <p:spPr>
          <a:xfrm>
            <a:off x="3402892" y="1939079"/>
            <a:ext cx="5177669" cy="3178848"/>
          </a:xfrm>
          <a:prstGeom prst="rect">
            <a:avLst/>
          </a:prstGeom>
        </p:spPr>
      </p:pic>
      <p:pic>
        <p:nvPicPr>
          <p:cNvPr id="10" name="Picture 9" descr="A hand holding a pill&#10;&#10;Description automatically generated">
            <a:extLst>
              <a:ext uri="{FF2B5EF4-FFF2-40B4-BE49-F238E27FC236}">
                <a16:creationId xmlns:a16="http://schemas.microsoft.com/office/drawing/2014/main" id="{F43549F1-52C3-039E-5A19-229DABBCE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1645" y="1442213"/>
            <a:ext cx="2441950" cy="3666527"/>
          </a:xfrm>
          <a:prstGeom prst="rect">
            <a:avLst/>
          </a:prstGeom>
        </p:spPr>
      </p:pic>
    </p:spTree>
    <p:extLst>
      <p:ext uri="{BB962C8B-B14F-4D97-AF65-F5344CB8AC3E}">
        <p14:creationId xmlns:p14="http://schemas.microsoft.com/office/powerpoint/2010/main" val="98232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BBCB7-8ED6-DD2F-1A07-FA92BF60C780}"/>
              </a:ext>
            </a:extLst>
          </p:cNvPr>
          <p:cNvSpPr>
            <a:spLocks noGrp="1"/>
          </p:cNvSpPr>
          <p:nvPr>
            <p:ph type="title"/>
          </p:nvPr>
        </p:nvSpPr>
        <p:spPr/>
        <p:txBody>
          <a:bodyPr/>
          <a:lstStyle/>
          <a:p>
            <a:r>
              <a:rPr lang="en-US" err="1"/>
              <a:t>InnerCompass</a:t>
            </a:r>
            <a:endParaRPr lang="en-US"/>
          </a:p>
        </p:txBody>
      </p:sp>
      <p:sp>
        <p:nvSpPr>
          <p:cNvPr id="3" name="Content Placeholder 2">
            <a:extLst>
              <a:ext uri="{FF2B5EF4-FFF2-40B4-BE49-F238E27FC236}">
                <a16:creationId xmlns:a16="http://schemas.microsoft.com/office/drawing/2014/main" id="{407957CB-A196-E637-3D8B-AF44C50CB635}"/>
              </a:ext>
            </a:extLst>
          </p:cNvPr>
          <p:cNvSpPr>
            <a:spLocks noGrp="1"/>
          </p:cNvSpPr>
          <p:nvPr>
            <p:ph idx="1"/>
          </p:nvPr>
        </p:nvSpPr>
        <p:spPr/>
        <p:txBody>
          <a:bodyPr/>
          <a:lstStyle/>
          <a:p>
            <a:r>
              <a:rPr lang="en-US"/>
              <a:t>Uses magnetic signal and analytical models to generalize across human body types</a:t>
            </a:r>
          </a:p>
          <a:p>
            <a:endParaRPr lang="en-US"/>
          </a:p>
          <a:p>
            <a:r>
              <a:rPr lang="en-US"/>
              <a:t>Achieves mm-scale localization using MIMO-inspired multiplexing</a:t>
            </a:r>
          </a:p>
          <a:p>
            <a:endParaRPr lang="en-US"/>
          </a:p>
          <a:p>
            <a:r>
              <a:rPr lang="en-US"/>
              <a:t>Design zero-impedance coil for low power long range backscatter</a:t>
            </a:r>
          </a:p>
          <a:p>
            <a:endParaRPr lang="en-US"/>
          </a:p>
        </p:txBody>
      </p:sp>
    </p:spTree>
    <p:extLst>
      <p:ext uri="{BB962C8B-B14F-4D97-AF65-F5344CB8AC3E}">
        <p14:creationId xmlns:p14="http://schemas.microsoft.com/office/powerpoint/2010/main" val="97678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AB17-5735-BD54-6F27-2E5A5F598028}"/>
              </a:ext>
            </a:extLst>
          </p:cNvPr>
          <p:cNvSpPr>
            <a:spLocks noGrp="1"/>
          </p:cNvSpPr>
          <p:nvPr>
            <p:ph type="title"/>
          </p:nvPr>
        </p:nvSpPr>
        <p:spPr/>
        <p:txBody>
          <a:bodyPr/>
          <a:lstStyle/>
          <a:p>
            <a:r>
              <a:rPr lang="en-US"/>
              <a:t>Localization in Complex Human Body</a:t>
            </a:r>
          </a:p>
        </p:txBody>
      </p:sp>
      <p:pic>
        <p:nvPicPr>
          <p:cNvPr id="1028" name="Picture 4">
            <a:extLst>
              <a:ext uri="{FF2B5EF4-FFF2-40B4-BE49-F238E27FC236}">
                <a16:creationId xmlns:a16="http://schemas.microsoft.com/office/drawing/2014/main" id="{A6F0051B-F47D-0492-06CA-787914762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580" y="1823721"/>
            <a:ext cx="1727416" cy="4384511"/>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D788A031-74E4-BDBD-0279-BBBBEE036D95}"/>
              </a:ext>
            </a:extLst>
          </p:cNvPr>
          <p:cNvGrpSpPr/>
          <p:nvPr/>
        </p:nvGrpSpPr>
        <p:grpSpPr>
          <a:xfrm>
            <a:off x="5855330" y="2192666"/>
            <a:ext cx="4331090" cy="3038390"/>
            <a:chOff x="5374603" y="2697344"/>
            <a:chExt cx="4331090" cy="3038390"/>
          </a:xfrm>
        </p:grpSpPr>
        <p:grpSp>
          <p:nvGrpSpPr>
            <p:cNvPr id="5" name="Group 4">
              <a:extLst>
                <a:ext uri="{FF2B5EF4-FFF2-40B4-BE49-F238E27FC236}">
                  <a16:creationId xmlns:a16="http://schemas.microsoft.com/office/drawing/2014/main" id="{8A3042C6-03FF-DA36-24D6-7E946AED7489}"/>
                </a:ext>
              </a:extLst>
            </p:cNvPr>
            <p:cNvGrpSpPr/>
            <p:nvPr/>
          </p:nvGrpSpPr>
          <p:grpSpPr>
            <a:xfrm>
              <a:off x="5374603" y="3556426"/>
              <a:ext cx="4331090" cy="2179308"/>
              <a:chOff x="8692893" y="3730050"/>
              <a:chExt cx="2750160" cy="1383819"/>
            </a:xfrm>
          </p:grpSpPr>
          <p:sp>
            <p:nvSpPr>
              <p:cNvPr id="6" name="Freeform 13">
                <a:extLst>
                  <a:ext uri="{FF2B5EF4-FFF2-40B4-BE49-F238E27FC236}">
                    <a16:creationId xmlns:a16="http://schemas.microsoft.com/office/drawing/2014/main" id="{18662CEE-6034-981A-3941-FAA2B45FFE06}"/>
                  </a:ext>
                </a:extLst>
              </p:cNvPr>
              <p:cNvSpPr/>
              <p:nvPr/>
            </p:nvSpPr>
            <p:spPr>
              <a:xfrm>
                <a:off x="8712907" y="4217154"/>
                <a:ext cx="2722140" cy="213333"/>
              </a:xfrm>
              <a:custGeom>
                <a:avLst/>
                <a:gdLst>
                  <a:gd name="connsiteX0" fmla="*/ 14515 w 4934857"/>
                  <a:gd name="connsiteY0" fmla="*/ 116114 h 333829"/>
                  <a:gd name="connsiteX1" fmla="*/ 420915 w 4934857"/>
                  <a:gd name="connsiteY1" fmla="*/ 101600 h 333829"/>
                  <a:gd name="connsiteX2" fmla="*/ 812800 w 4934857"/>
                  <a:gd name="connsiteY2" fmla="*/ 87086 h 333829"/>
                  <a:gd name="connsiteX3" fmla="*/ 1509486 w 4934857"/>
                  <a:gd name="connsiteY3" fmla="*/ 29029 h 333829"/>
                  <a:gd name="connsiteX4" fmla="*/ 2002972 w 4934857"/>
                  <a:gd name="connsiteY4" fmla="*/ 14514 h 333829"/>
                  <a:gd name="connsiteX5" fmla="*/ 2467429 w 4934857"/>
                  <a:gd name="connsiteY5" fmla="*/ 0 h 333829"/>
                  <a:gd name="connsiteX6" fmla="*/ 2815772 w 4934857"/>
                  <a:gd name="connsiteY6" fmla="*/ 0 h 333829"/>
                  <a:gd name="connsiteX7" fmla="*/ 3352800 w 4934857"/>
                  <a:gd name="connsiteY7" fmla="*/ 0 h 333829"/>
                  <a:gd name="connsiteX8" fmla="*/ 3585029 w 4934857"/>
                  <a:gd name="connsiteY8" fmla="*/ 43543 h 333829"/>
                  <a:gd name="connsiteX9" fmla="*/ 3773715 w 4934857"/>
                  <a:gd name="connsiteY9" fmla="*/ 43543 h 333829"/>
                  <a:gd name="connsiteX10" fmla="*/ 4005943 w 4934857"/>
                  <a:gd name="connsiteY10" fmla="*/ 72572 h 333829"/>
                  <a:gd name="connsiteX11" fmla="*/ 4412343 w 4934857"/>
                  <a:gd name="connsiteY11" fmla="*/ 101600 h 333829"/>
                  <a:gd name="connsiteX12" fmla="*/ 4615543 w 4934857"/>
                  <a:gd name="connsiteY12" fmla="*/ 101600 h 333829"/>
                  <a:gd name="connsiteX13" fmla="*/ 4862286 w 4934857"/>
                  <a:gd name="connsiteY13" fmla="*/ 116114 h 333829"/>
                  <a:gd name="connsiteX14" fmla="*/ 4934857 w 4934857"/>
                  <a:gd name="connsiteY14" fmla="*/ 145143 h 333829"/>
                  <a:gd name="connsiteX15" fmla="*/ 4934857 w 4934857"/>
                  <a:gd name="connsiteY15" fmla="*/ 319314 h 333829"/>
                  <a:gd name="connsiteX16" fmla="*/ 4717143 w 4934857"/>
                  <a:gd name="connsiteY16" fmla="*/ 304800 h 333829"/>
                  <a:gd name="connsiteX17" fmla="*/ 4325257 w 4934857"/>
                  <a:gd name="connsiteY17" fmla="*/ 261257 h 333829"/>
                  <a:gd name="connsiteX18" fmla="*/ 3991429 w 4934857"/>
                  <a:gd name="connsiteY18" fmla="*/ 232229 h 333829"/>
                  <a:gd name="connsiteX19" fmla="*/ 3628572 w 4934857"/>
                  <a:gd name="connsiteY19" fmla="*/ 217714 h 333829"/>
                  <a:gd name="connsiteX20" fmla="*/ 3251200 w 4934857"/>
                  <a:gd name="connsiteY20" fmla="*/ 203200 h 333829"/>
                  <a:gd name="connsiteX21" fmla="*/ 2931886 w 4934857"/>
                  <a:gd name="connsiteY21" fmla="*/ 188686 h 333829"/>
                  <a:gd name="connsiteX22" fmla="*/ 2714172 w 4934857"/>
                  <a:gd name="connsiteY22" fmla="*/ 188686 h 333829"/>
                  <a:gd name="connsiteX23" fmla="*/ 2438400 w 4934857"/>
                  <a:gd name="connsiteY23" fmla="*/ 188686 h 333829"/>
                  <a:gd name="connsiteX24" fmla="*/ 2278743 w 4934857"/>
                  <a:gd name="connsiteY24" fmla="*/ 188686 h 333829"/>
                  <a:gd name="connsiteX25" fmla="*/ 1959429 w 4934857"/>
                  <a:gd name="connsiteY25" fmla="*/ 203200 h 333829"/>
                  <a:gd name="connsiteX26" fmla="*/ 1770743 w 4934857"/>
                  <a:gd name="connsiteY26" fmla="*/ 217714 h 333829"/>
                  <a:gd name="connsiteX27" fmla="*/ 1509486 w 4934857"/>
                  <a:gd name="connsiteY27" fmla="*/ 217714 h 333829"/>
                  <a:gd name="connsiteX28" fmla="*/ 1335315 w 4934857"/>
                  <a:gd name="connsiteY28" fmla="*/ 232229 h 333829"/>
                  <a:gd name="connsiteX29" fmla="*/ 1059543 w 4934857"/>
                  <a:gd name="connsiteY29" fmla="*/ 246743 h 333829"/>
                  <a:gd name="connsiteX30" fmla="*/ 667657 w 4934857"/>
                  <a:gd name="connsiteY30" fmla="*/ 261257 h 333829"/>
                  <a:gd name="connsiteX31" fmla="*/ 449943 w 4934857"/>
                  <a:gd name="connsiteY31" fmla="*/ 290286 h 333829"/>
                  <a:gd name="connsiteX32" fmla="*/ 261257 w 4934857"/>
                  <a:gd name="connsiteY32" fmla="*/ 290286 h 333829"/>
                  <a:gd name="connsiteX33" fmla="*/ 87086 w 4934857"/>
                  <a:gd name="connsiteY33" fmla="*/ 304800 h 333829"/>
                  <a:gd name="connsiteX34" fmla="*/ 0 w 4934857"/>
                  <a:gd name="connsiteY34" fmla="*/ 333829 h 333829"/>
                  <a:gd name="connsiteX35" fmla="*/ 14515 w 4934857"/>
                  <a:gd name="connsiteY35" fmla="*/ 116114 h 33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934857" h="333829">
                    <a:moveTo>
                      <a:pt x="14515" y="116114"/>
                    </a:moveTo>
                    <a:lnTo>
                      <a:pt x="420915" y="101600"/>
                    </a:lnTo>
                    <a:lnTo>
                      <a:pt x="812800" y="87086"/>
                    </a:lnTo>
                    <a:lnTo>
                      <a:pt x="1509486" y="29029"/>
                    </a:lnTo>
                    <a:lnTo>
                      <a:pt x="2002972" y="14514"/>
                    </a:lnTo>
                    <a:lnTo>
                      <a:pt x="2467429" y="0"/>
                    </a:lnTo>
                    <a:lnTo>
                      <a:pt x="2815772" y="0"/>
                    </a:lnTo>
                    <a:lnTo>
                      <a:pt x="3352800" y="0"/>
                    </a:lnTo>
                    <a:lnTo>
                      <a:pt x="3585029" y="43543"/>
                    </a:lnTo>
                    <a:lnTo>
                      <a:pt x="3773715" y="43543"/>
                    </a:lnTo>
                    <a:lnTo>
                      <a:pt x="4005943" y="72572"/>
                    </a:lnTo>
                    <a:lnTo>
                      <a:pt x="4412343" y="101600"/>
                    </a:lnTo>
                    <a:lnTo>
                      <a:pt x="4615543" y="101600"/>
                    </a:lnTo>
                    <a:lnTo>
                      <a:pt x="4862286" y="116114"/>
                    </a:lnTo>
                    <a:lnTo>
                      <a:pt x="4934857" y="145143"/>
                    </a:lnTo>
                    <a:lnTo>
                      <a:pt x="4934857" y="319314"/>
                    </a:lnTo>
                    <a:lnTo>
                      <a:pt x="4717143" y="304800"/>
                    </a:lnTo>
                    <a:lnTo>
                      <a:pt x="4325257" y="261257"/>
                    </a:lnTo>
                    <a:lnTo>
                      <a:pt x="3991429" y="232229"/>
                    </a:lnTo>
                    <a:lnTo>
                      <a:pt x="3628572" y="217714"/>
                    </a:lnTo>
                    <a:lnTo>
                      <a:pt x="3251200" y="203200"/>
                    </a:lnTo>
                    <a:lnTo>
                      <a:pt x="2931886" y="188686"/>
                    </a:lnTo>
                    <a:lnTo>
                      <a:pt x="2714172" y="188686"/>
                    </a:lnTo>
                    <a:lnTo>
                      <a:pt x="2438400" y="188686"/>
                    </a:lnTo>
                    <a:lnTo>
                      <a:pt x="2278743" y="188686"/>
                    </a:lnTo>
                    <a:lnTo>
                      <a:pt x="1959429" y="203200"/>
                    </a:lnTo>
                    <a:lnTo>
                      <a:pt x="1770743" y="217714"/>
                    </a:lnTo>
                    <a:lnTo>
                      <a:pt x="1509486" y="217714"/>
                    </a:lnTo>
                    <a:lnTo>
                      <a:pt x="1335315" y="232229"/>
                    </a:lnTo>
                    <a:lnTo>
                      <a:pt x="1059543" y="246743"/>
                    </a:lnTo>
                    <a:lnTo>
                      <a:pt x="667657" y="261257"/>
                    </a:lnTo>
                    <a:lnTo>
                      <a:pt x="449943" y="290286"/>
                    </a:lnTo>
                    <a:lnTo>
                      <a:pt x="261257" y="290286"/>
                    </a:lnTo>
                    <a:lnTo>
                      <a:pt x="87086" y="304800"/>
                    </a:lnTo>
                    <a:lnTo>
                      <a:pt x="0" y="333829"/>
                    </a:lnTo>
                    <a:lnTo>
                      <a:pt x="14515" y="116114"/>
                    </a:lnTo>
                    <a:close/>
                  </a:path>
                </a:pathLst>
              </a:custGeom>
              <a:solidFill>
                <a:schemeClr val="accent2">
                  <a:lumMod val="20000"/>
                  <a:lumOff val="80000"/>
                  <a:alpha val="80000"/>
                </a:schemeClr>
              </a:solidFill>
              <a:ln w="228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
                <a:extLst>
                  <a:ext uri="{FF2B5EF4-FFF2-40B4-BE49-F238E27FC236}">
                    <a16:creationId xmlns:a16="http://schemas.microsoft.com/office/drawing/2014/main" id="{4DF30853-4E27-E239-F9AC-3AB3E26F8ED1}"/>
                  </a:ext>
                </a:extLst>
              </p:cNvPr>
              <p:cNvSpPr/>
              <p:nvPr/>
            </p:nvSpPr>
            <p:spPr>
              <a:xfrm>
                <a:off x="8698147" y="4535206"/>
                <a:ext cx="2714134" cy="278260"/>
              </a:xfrm>
              <a:custGeom>
                <a:avLst/>
                <a:gdLst>
                  <a:gd name="connsiteX0" fmla="*/ 0 w 4920343"/>
                  <a:gd name="connsiteY0" fmla="*/ 420914 h 435428"/>
                  <a:gd name="connsiteX1" fmla="*/ 0 w 4920343"/>
                  <a:gd name="connsiteY1" fmla="*/ 145143 h 435428"/>
                  <a:gd name="connsiteX2" fmla="*/ 435429 w 4920343"/>
                  <a:gd name="connsiteY2" fmla="*/ 101600 h 435428"/>
                  <a:gd name="connsiteX3" fmla="*/ 696686 w 4920343"/>
                  <a:gd name="connsiteY3" fmla="*/ 72571 h 435428"/>
                  <a:gd name="connsiteX4" fmla="*/ 986972 w 4920343"/>
                  <a:gd name="connsiteY4" fmla="*/ 58057 h 435428"/>
                  <a:gd name="connsiteX5" fmla="*/ 1291772 w 4920343"/>
                  <a:gd name="connsiteY5" fmla="*/ 43543 h 435428"/>
                  <a:gd name="connsiteX6" fmla="*/ 1727200 w 4920343"/>
                  <a:gd name="connsiteY6" fmla="*/ 14514 h 435428"/>
                  <a:gd name="connsiteX7" fmla="*/ 2061029 w 4920343"/>
                  <a:gd name="connsiteY7" fmla="*/ 14514 h 435428"/>
                  <a:gd name="connsiteX8" fmla="*/ 2540000 w 4920343"/>
                  <a:gd name="connsiteY8" fmla="*/ 0 h 435428"/>
                  <a:gd name="connsiteX9" fmla="*/ 3207657 w 4920343"/>
                  <a:gd name="connsiteY9" fmla="*/ 14514 h 435428"/>
                  <a:gd name="connsiteX10" fmla="*/ 3730172 w 4920343"/>
                  <a:gd name="connsiteY10" fmla="*/ 43543 h 435428"/>
                  <a:gd name="connsiteX11" fmla="*/ 4093029 w 4920343"/>
                  <a:gd name="connsiteY11" fmla="*/ 72571 h 435428"/>
                  <a:gd name="connsiteX12" fmla="*/ 4572000 w 4920343"/>
                  <a:gd name="connsiteY12" fmla="*/ 101600 h 435428"/>
                  <a:gd name="connsiteX13" fmla="*/ 4920343 w 4920343"/>
                  <a:gd name="connsiteY13" fmla="*/ 130628 h 435428"/>
                  <a:gd name="connsiteX14" fmla="*/ 4905829 w 4920343"/>
                  <a:gd name="connsiteY14" fmla="*/ 435428 h 435428"/>
                  <a:gd name="connsiteX15" fmla="*/ 4644572 w 4920343"/>
                  <a:gd name="connsiteY15" fmla="*/ 420914 h 435428"/>
                  <a:gd name="connsiteX16" fmla="*/ 4513943 w 4920343"/>
                  <a:gd name="connsiteY16" fmla="*/ 420914 h 435428"/>
                  <a:gd name="connsiteX17" fmla="*/ 4296229 w 4920343"/>
                  <a:gd name="connsiteY17" fmla="*/ 377371 h 435428"/>
                  <a:gd name="connsiteX18" fmla="*/ 4049486 w 4920343"/>
                  <a:gd name="connsiteY18" fmla="*/ 377371 h 435428"/>
                  <a:gd name="connsiteX19" fmla="*/ 3744686 w 4920343"/>
                  <a:gd name="connsiteY19" fmla="*/ 348343 h 435428"/>
                  <a:gd name="connsiteX20" fmla="*/ 3352800 w 4920343"/>
                  <a:gd name="connsiteY20" fmla="*/ 319314 h 435428"/>
                  <a:gd name="connsiteX21" fmla="*/ 3077029 w 4920343"/>
                  <a:gd name="connsiteY21" fmla="*/ 319314 h 435428"/>
                  <a:gd name="connsiteX22" fmla="*/ 2830286 w 4920343"/>
                  <a:gd name="connsiteY22" fmla="*/ 304800 h 435428"/>
                  <a:gd name="connsiteX23" fmla="*/ 2656115 w 4920343"/>
                  <a:gd name="connsiteY23" fmla="*/ 304800 h 435428"/>
                  <a:gd name="connsiteX24" fmla="*/ 2496457 w 4920343"/>
                  <a:gd name="connsiteY24" fmla="*/ 304800 h 435428"/>
                  <a:gd name="connsiteX25" fmla="*/ 2264229 w 4920343"/>
                  <a:gd name="connsiteY25" fmla="*/ 304800 h 435428"/>
                  <a:gd name="connsiteX26" fmla="*/ 1611086 w 4920343"/>
                  <a:gd name="connsiteY26" fmla="*/ 333828 h 435428"/>
                  <a:gd name="connsiteX27" fmla="*/ 1248229 w 4920343"/>
                  <a:gd name="connsiteY27" fmla="*/ 333828 h 435428"/>
                  <a:gd name="connsiteX28" fmla="*/ 1016000 w 4920343"/>
                  <a:gd name="connsiteY28" fmla="*/ 348343 h 435428"/>
                  <a:gd name="connsiteX29" fmla="*/ 667657 w 4920343"/>
                  <a:gd name="connsiteY29" fmla="*/ 377371 h 435428"/>
                  <a:gd name="connsiteX30" fmla="*/ 304800 w 4920343"/>
                  <a:gd name="connsiteY30" fmla="*/ 391886 h 435428"/>
                  <a:gd name="connsiteX31" fmla="*/ 130629 w 4920343"/>
                  <a:gd name="connsiteY31" fmla="*/ 406400 h 435428"/>
                  <a:gd name="connsiteX32" fmla="*/ 0 w 4920343"/>
                  <a:gd name="connsiteY32" fmla="*/ 420914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20343" h="435428">
                    <a:moveTo>
                      <a:pt x="0" y="420914"/>
                    </a:moveTo>
                    <a:lnTo>
                      <a:pt x="0" y="145143"/>
                    </a:lnTo>
                    <a:lnTo>
                      <a:pt x="435429" y="101600"/>
                    </a:lnTo>
                    <a:lnTo>
                      <a:pt x="696686" y="72571"/>
                    </a:lnTo>
                    <a:lnTo>
                      <a:pt x="986972" y="58057"/>
                    </a:lnTo>
                    <a:lnTo>
                      <a:pt x="1291772" y="43543"/>
                    </a:lnTo>
                    <a:lnTo>
                      <a:pt x="1727200" y="14514"/>
                    </a:lnTo>
                    <a:lnTo>
                      <a:pt x="2061029" y="14514"/>
                    </a:lnTo>
                    <a:lnTo>
                      <a:pt x="2540000" y="0"/>
                    </a:lnTo>
                    <a:lnTo>
                      <a:pt x="3207657" y="14514"/>
                    </a:lnTo>
                    <a:lnTo>
                      <a:pt x="3730172" y="43543"/>
                    </a:lnTo>
                    <a:lnTo>
                      <a:pt x="4093029" y="72571"/>
                    </a:lnTo>
                    <a:lnTo>
                      <a:pt x="4572000" y="101600"/>
                    </a:lnTo>
                    <a:lnTo>
                      <a:pt x="4920343" y="130628"/>
                    </a:lnTo>
                    <a:lnTo>
                      <a:pt x="4905829" y="435428"/>
                    </a:lnTo>
                    <a:lnTo>
                      <a:pt x="4644572" y="420914"/>
                    </a:lnTo>
                    <a:lnTo>
                      <a:pt x="4513943" y="420914"/>
                    </a:lnTo>
                    <a:lnTo>
                      <a:pt x="4296229" y="377371"/>
                    </a:lnTo>
                    <a:lnTo>
                      <a:pt x="4049486" y="377371"/>
                    </a:lnTo>
                    <a:lnTo>
                      <a:pt x="3744686" y="348343"/>
                    </a:lnTo>
                    <a:lnTo>
                      <a:pt x="3352800" y="319314"/>
                    </a:lnTo>
                    <a:lnTo>
                      <a:pt x="3077029" y="319314"/>
                    </a:lnTo>
                    <a:lnTo>
                      <a:pt x="2830286" y="304800"/>
                    </a:lnTo>
                    <a:lnTo>
                      <a:pt x="2656115" y="304800"/>
                    </a:lnTo>
                    <a:lnTo>
                      <a:pt x="2496457" y="304800"/>
                    </a:lnTo>
                    <a:lnTo>
                      <a:pt x="2264229" y="304800"/>
                    </a:lnTo>
                    <a:lnTo>
                      <a:pt x="1611086" y="333828"/>
                    </a:lnTo>
                    <a:lnTo>
                      <a:pt x="1248229" y="333828"/>
                    </a:lnTo>
                    <a:lnTo>
                      <a:pt x="1016000" y="348343"/>
                    </a:lnTo>
                    <a:lnTo>
                      <a:pt x="667657" y="377371"/>
                    </a:lnTo>
                    <a:lnTo>
                      <a:pt x="304800" y="391886"/>
                    </a:lnTo>
                    <a:lnTo>
                      <a:pt x="130629" y="406400"/>
                    </a:lnTo>
                    <a:lnTo>
                      <a:pt x="0" y="420914"/>
                    </a:lnTo>
                    <a:close/>
                  </a:path>
                </a:pathLst>
              </a:custGeom>
              <a:solidFill>
                <a:srgbClr val="FF0000">
                  <a:alpha val="80000"/>
                </a:srgbClr>
              </a:solidFill>
              <a:ln w="228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9">
                <a:extLst>
                  <a:ext uri="{FF2B5EF4-FFF2-40B4-BE49-F238E27FC236}">
                    <a16:creationId xmlns:a16="http://schemas.microsoft.com/office/drawing/2014/main" id="{9DA06CEE-3381-12B9-6AB7-25E1B4FF8F76}"/>
                  </a:ext>
                </a:extLst>
              </p:cNvPr>
              <p:cNvSpPr/>
              <p:nvPr/>
            </p:nvSpPr>
            <p:spPr>
              <a:xfrm>
                <a:off x="8692893" y="4723681"/>
                <a:ext cx="2724642" cy="390188"/>
              </a:xfrm>
              <a:custGeom>
                <a:avLst/>
                <a:gdLst>
                  <a:gd name="connsiteX0" fmla="*/ 0 w 4939393"/>
                  <a:gd name="connsiteY0" fmla="*/ 122464 h 889907"/>
                  <a:gd name="connsiteX1" fmla="*/ 0 w 4939393"/>
                  <a:gd name="connsiteY1" fmla="*/ 889907 h 889907"/>
                  <a:gd name="connsiteX2" fmla="*/ 4939393 w 4939393"/>
                  <a:gd name="connsiteY2" fmla="*/ 889907 h 889907"/>
                  <a:gd name="connsiteX3" fmla="*/ 4906735 w 4939393"/>
                  <a:gd name="connsiteY3" fmla="*/ 130628 h 889907"/>
                  <a:gd name="connsiteX4" fmla="*/ 4596493 w 4939393"/>
                  <a:gd name="connsiteY4" fmla="*/ 106136 h 889907"/>
                  <a:gd name="connsiteX5" fmla="*/ 4204607 w 4939393"/>
                  <a:gd name="connsiteY5" fmla="*/ 73478 h 889907"/>
                  <a:gd name="connsiteX6" fmla="*/ 3690257 w 4939393"/>
                  <a:gd name="connsiteY6" fmla="*/ 32657 h 889907"/>
                  <a:gd name="connsiteX7" fmla="*/ 3282043 w 4939393"/>
                  <a:gd name="connsiteY7" fmla="*/ 16328 h 889907"/>
                  <a:gd name="connsiteX8" fmla="*/ 2914650 w 4939393"/>
                  <a:gd name="connsiteY8" fmla="*/ 0 h 889907"/>
                  <a:gd name="connsiteX9" fmla="*/ 2514600 w 4939393"/>
                  <a:gd name="connsiteY9" fmla="*/ 0 h 889907"/>
                  <a:gd name="connsiteX10" fmla="*/ 2057400 w 4939393"/>
                  <a:gd name="connsiteY10" fmla="*/ 8164 h 889907"/>
                  <a:gd name="connsiteX11" fmla="*/ 1763485 w 4939393"/>
                  <a:gd name="connsiteY11" fmla="*/ 24493 h 889907"/>
                  <a:gd name="connsiteX12" fmla="*/ 1436914 w 4939393"/>
                  <a:gd name="connsiteY12" fmla="*/ 32657 h 889907"/>
                  <a:gd name="connsiteX13" fmla="*/ 1183821 w 4939393"/>
                  <a:gd name="connsiteY13" fmla="*/ 48986 h 889907"/>
                  <a:gd name="connsiteX14" fmla="*/ 930728 w 4939393"/>
                  <a:gd name="connsiteY14" fmla="*/ 57150 h 889907"/>
                  <a:gd name="connsiteX15" fmla="*/ 693964 w 4939393"/>
                  <a:gd name="connsiteY15" fmla="*/ 81643 h 889907"/>
                  <a:gd name="connsiteX16" fmla="*/ 359228 w 4939393"/>
                  <a:gd name="connsiteY16" fmla="*/ 106136 h 889907"/>
                  <a:gd name="connsiteX17" fmla="*/ 0 w 4939393"/>
                  <a:gd name="connsiteY17" fmla="*/ 122464 h 88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39393" h="889907">
                    <a:moveTo>
                      <a:pt x="0" y="122464"/>
                    </a:moveTo>
                    <a:lnTo>
                      <a:pt x="0" y="889907"/>
                    </a:lnTo>
                    <a:lnTo>
                      <a:pt x="4939393" y="889907"/>
                    </a:lnTo>
                    <a:lnTo>
                      <a:pt x="4906735" y="130628"/>
                    </a:lnTo>
                    <a:lnTo>
                      <a:pt x="4596493" y="106136"/>
                    </a:lnTo>
                    <a:lnTo>
                      <a:pt x="4204607" y="73478"/>
                    </a:lnTo>
                    <a:lnTo>
                      <a:pt x="3690257" y="32657"/>
                    </a:lnTo>
                    <a:lnTo>
                      <a:pt x="3282043" y="16328"/>
                    </a:lnTo>
                    <a:lnTo>
                      <a:pt x="2914650" y="0"/>
                    </a:lnTo>
                    <a:lnTo>
                      <a:pt x="2514600" y="0"/>
                    </a:lnTo>
                    <a:lnTo>
                      <a:pt x="2057400" y="8164"/>
                    </a:lnTo>
                    <a:lnTo>
                      <a:pt x="1763485" y="24493"/>
                    </a:lnTo>
                    <a:lnTo>
                      <a:pt x="1436914" y="32657"/>
                    </a:lnTo>
                    <a:lnTo>
                      <a:pt x="1183821" y="48986"/>
                    </a:lnTo>
                    <a:lnTo>
                      <a:pt x="930728" y="57150"/>
                    </a:lnTo>
                    <a:lnTo>
                      <a:pt x="693964" y="81643"/>
                    </a:lnTo>
                    <a:lnTo>
                      <a:pt x="359228" y="106136"/>
                    </a:lnTo>
                    <a:lnTo>
                      <a:pt x="0" y="122464"/>
                    </a:lnTo>
                    <a:close/>
                  </a:path>
                </a:pathLst>
              </a:custGeom>
              <a:solidFill>
                <a:schemeClr val="accent4">
                  <a:lumMod val="40000"/>
                  <a:lumOff val="60000"/>
                  <a:alpha val="80000"/>
                </a:schemeClr>
              </a:solidFill>
              <a:ln w="228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2">
                <a:extLst>
                  <a:ext uri="{FF2B5EF4-FFF2-40B4-BE49-F238E27FC236}">
                    <a16:creationId xmlns:a16="http://schemas.microsoft.com/office/drawing/2014/main" id="{BEDBAC55-6B55-A5BC-7326-054EA6F399E3}"/>
                  </a:ext>
                </a:extLst>
              </p:cNvPr>
              <p:cNvSpPr/>
              <p:nvPr/>
            </p:nvSpPr>
            <p:spPr>
              <a:xfrm>
                <a:off x="8712907" y="4337734"/>
                <a:ext cx="2714134" cy="278260"/>
              </a:xfrm>
              <a:custGeom>
                <a:avLst/>
                <a:gdLst>
                  <a:gd name="connsiteX0" fmla="*/ 0 w 4920343"/>
                  <a:gd name="connsiteY0" fmla="*/ 420914 h 435428"/>
                  <a:gd name="connsiteX1" fmla="*/ 0 w 4920343"/>
                  <a:gd name="connsiteY1" fmla="*/ 145143 h 435428"/>
                  <a:gd name="connsiteX2" fmla="*/ 435429 w 4920343"/>
                  <a:gd name="connsiteY2" fmla="*/ 101600 h 435428"/>
                  <a:gd name="connsiteX3" fmla="*/ 696686 w 4920343"/>
                  <a:gd name="connsiteY3" fmla="*/ 72571 h 435428"/>
                  <a:gd name="connsiteX4" fmla="*/ 986972 w 4920343"/>
                  <a:gd name="connsiteY4" fmla="*/ 58057 h 435428"/>
                  <a:gd name="connsiteX5" fmla="*/ 1291772 w 4920343"/>
                  <a:gd name="connsiteY5" fmla="*/ 43543 h 435428"/>
                  <a:gd name="connsiteX6" fmla="*/ 1727200 w 4920343"/>
                  <a:gd name="connsiteY6" fmla="*/ 14514 h 435428"/>
                  <a:gd name="connsiteX7" fmla="*/ 2061029 w 4920343"/>
                  <a:gd name="connsiteY7" fmla="*/ 14514 h 435428"/>
                  <a:gd name="connsiteX8" fmla="*/ 2540000 w 4920343"/>
                  <a:gd name="connsiteY8" fmla="*/ 0 h 435428"/>
                  <a:gd name="connsiteX9" fmla="*/ 3207657 w 4920343"/>
                  <a:gd name="connsiteY9" fmla="*/ 14514 h 435428"/>
                  <a:gd name="connsiteX10" fmla="*/ 3730172 w 4920343"/>
                  <a:gd name="connsiteY10" fmla="*/ 43543 h 435428"/>
                  <a:gd name="connsiteX11" fmla="*/ 4093029 w 4920343"/>
                  <a:gd name="connsiteY11" fmla="*/ 72571 h 435428"/>
                  <a:gd name="connsiteX12" fmla="*/ 4572000 w 4920343"/>
                  <a:gd name="connsiteY12" fmla="*/ 101600 h 435428"/>
                  <a:gd name="connsiteX13" fmla="*/ 4920343 w 4920343"/>
                  <a:gd name="connsiteY13" fmla="*/ 130628 h 435428"/>
                  <a:gd name="connsiteX14" fmla="*/ 4905829 w 4920343"/>
                  <a:gd name="connsiteY14" fmla="*/ 435428 h 435428"/>
                  <a:gd name="connsiteX15" fmla="*/ 4644572 w 4920343"/>
                  <a:gd name="connsiteY15" fmla="*/ 420914 h 435428"/>
                  <a:gd name="connsiteX16" fmla="*/ 4513943 w 4920343"/>
                  <a:gd name="connsiteY16" fmla="*/ 420914 h 435428"/>
                  <a:gd name="connsiteX17" fmla="*/ 4296229 w 4920343"/>
                  <a:gd name="connsiteY17" fmla="*/ 377371 h 435428"/>
                  <a:gd name="connsiteX18" fmla="*/ 4049486 w 4920343"/>
                  <a:gd name="connsiteY18" fmla="*/ 377371 h 435428"/>
                  <a:gd name="connsiteX19" fmla="*/ 3744686 w 4920343"/>
                  <a:gd name="connsiteY19" fmla="*/ 348343 h 435428"/>
                  <a:gd name="connsiteX20" fmla="*/ 3352800 w 4920343"/>
                  <a:gd name="connsiteY20" fmla="*/ 319314 h 435428"/>
                  <a:gd name="connsiteX21" fmla="*/ 3077029 w 4920343"/>
                  <a:gd name="connsiteY21" fmla="*/ 319314 h 435428"/>
                  <a:gd name="connsiteX22" fmla="*/ 2830286 w 4920343"/>
                  <a:gd name="connsiteY22" fmla="*/ 304800 h 435428"/>
                  <a:gd name="connsiteX23" fmla="*/ 2656115 w 4920343"/>
                  <a:gd name="connsiteY23" fmla="*/ 304800 h 435428"/>
                  <a:gd name="connsiteX24" fmla="*/ 2496457 w 4920343"/>
                  <a:gd name="connsiteY24" fmla="*/ 304800 h 435428"/>
                  <a:gd name="connsiteX25" fmla="*/ 2264229 w 4920343"/>
                  <a:gd name="connsiteY25" fmla="*/ 304800 h 435428"/>
                  <a:gd name="connsiteX26" fmla="*/ 1611086 w 4920343"/>
                  <a:gd name="connsiteY26" fmla="*/ 333828 h 435428"/>
                  <a:gd name="connsiteX27" fmla="*/ 1248229 w 4920343"/>
                  <a:gd name="connsiteY27" fmla="*/ 333828 h 435428"/>
                  <a:gd name="connsiteX28" fmla="*/ 1016000 w 4920343"/>
                  <a:gd name="connsiteY28" fmla="*/ 348343 h 435428"/>
                  <a:gd name="connsiteX29" fmla="*/ 667657 w 4920343"/>
                  <a:gd name="connsiteY29" fmla="*/ 377371 h 435428"/>
                  <a:gd name="connsiteX30" fmla="*/ 304800 w 4920343"/>
                  <a:gd name="connsiteY30" fmla="*/ 391886 h 435428"/>
                  <a:gd name="connsiteX31" fmla="*/ 130629 w 4920343"/>
                  <a:gd name="connsiteY31" fmla="*/ 406400 h 435428"/>
                  <a:gd name="connsiteX32" fmla="*/ 0 w 4920343"/>
                  <a:gd name="connsiteY32" fmla="*/ 420914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20343" h="435428">
                    <a:moveTo>
                      <a:pt x="0" y="420914"/>
                    </a:moveTo>
                    <a:lnTo>
                      <a:pt x="0" y="145143"/>
                    </a:lnTo>
                    <a:lnTo>
                      <a:pt x="435429" y="101600"/>
                    </a:lnTo>
                    <a:lnTo>
                      <a:pt x="696686" y="72571"/>
                    </a:lnTo>
                    <a:lnTo>
                      <a:pt x="986972" y="58057"/>
                    </a:lnTo>
                    <a:lnTo>
                      <a:pt x="1291772" y="43543"/>
                    </a:lnTo>
                    <a:lnTo>
                      <a:pt x="1727200" y="14514"/>
                    </a:lnTo>
                    <a:lnTo>
                      <a:pt x="2061029" y="14514"/>
                    </a:lnTo>
                    <a:lnTo>
                      <a:pt x="2540000" y="0"/>
                    </a:lnTo>
                    <a:lnTo>
                      <a:pt x="3207657" y="14514"/>
                    </a:lnTo>
                    <a:lnTo>
                      <a:pt x="3730172" y="43543"/>
                    </a:lnTo>
                    <a:lnTo>
                      <a:pt x="4093029" y="72571"/>
                    </a:lnTo>
                    <a:lnTo>
                      <a:pt x="4572000" y="101600"/>
                    </a:lnTo>
                    <a:lnTo>
                      <a:pt x="4920343" y="130628"/>
                    </a:lnTo>
                    <a:lnTo>
                      <a:pt x="4905829" y="435428"/>
                    </a:lnTo>
                    <a:lnTo>
                      <a:pt x="4644572" y="420914"/>
                    </a:lnTo>
                    <a:lnTo>
                      <a:pt x="4513943" y="420914"/>
                    </a:lnTo>
                    <a:lnTo>
                      <a:pt x="4296229" y="377371"/>
                    </a:lnTo>
                    <a:lnTo>
                      <a:pt x="4049486" y="377371"/>
                    </a:lnTo>
                    <a:lnTo>
                      <a:pt x="3744686" y="348343"/>
                    </a:lnTo>
                    <a:lnTo>
                      <a:pt x="3352800" y="319314"/>
                    </a:lnTo>
                    <a:lnTo>
                      <a:pt x="3077029" y="319314"/>
                    </a:lnTo>
                    <a:lnTo>
                      <a:pt x="2830286" y="304800"/>
                    </a:lnTo>
                    <a:lnTo>
                      <a:pt x="2656115" y="304800"/>
                    </a:lnTo>
                    <a:lnTo>
                      <a:pt x="2496457" y="304800"/>
                    </a:lnTo>
                    <a:lnTo>
                      <a:pt x="2264229" y="304800"/>
                    </a:lnTo>
                    <a:lnTo>
                      <a:pt x="1611086" y="333828"/>
                    </a:lnTo>
                    <a:lnTo>
                      <a:pt x="1248229" y="333828"/>
                    </a:lnTo>
                    <a:lnTo>
                      <a:pt x="1016000" y="348343"/>
                    </a:lnTo>
                    <a:lnTo>
                      <a:pt x="667657" y="377371"/>
                    </a:lnTo>
                    <a:lnTo>
                      <a:pt x="304800" y="391886"/>
                    </a:lnTo>
                    <a:lnTo>
                      <a:pt x="130629" y="406400"/>
                    </a:lnTo>
                    <a:lnTo>
                      <a:pt x="0" y="420914"/>
                    </a:lnTo>
                    <a:close/>
                  </a:path>
                </a:pathLst>
              </a:custGeom>
              <a:solidFill>
                <a:schemeClr val="accent4">
                  <a:alpha val="80000"/>
                </a:schemeClr>
              </a:solidFill>
              <a:ln w="228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263C007-5AFD-6A77-2F95-5F3499C9CDD9}"/>
                  </a:ext>
                </a:extLst>
              </p:cNvPr>
              <p:cNvCxnSpPr>
                <a:cxnSpLocks/>
              </p:cNvCxnSpPr>
              <p:nvPr/>
            </p:nvCxnSpPr>
            <p:spPr>
              <a:xfrm>
                <a:off x="8696894" y="5113869"/>
                <a:ext cx="2746159" cy="0"/>
              </a:xfrm>
              <a:prstGeom prst="line">
                <a:avLst/>
              </a:prstGeom>
              <a:ln w="228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6">
                <a:extLst>
                  <a:ext uri="{FF2B5EF4-FFF2-40B4-BE49-F238E27FC236}">
                    <a16:creationId xmlns:a16="http://schemas.microsoft.com/office/drawing/2014/main" id="{8BFD9588-A7FC-7994-2893-80D5B013CCCA}"/>
                  </a:ext>
                </a:extLst>
              </p:cNvPr>
              <p:cNvSpPr/>
              <p:nvPr/>
            </p:nvSpPr>
            <p:spPr>
              <a:xfrm>
                <a:off x="8696894" y="4217157"/>
                <a:ext cx="2738153" cy="83478"/>
              </a:xfrm>
              <a:custGeom>
                <a:avLst/>
                <a:gdLst>
                  <a:gd name="connsiteX0" fmla="*/ 0 w 4963886"/>
                  <a:gd name="connsiteY0" fmla="*/ 130629 h 130629"/>
                  <a:gd name="connsiteX1" fmla="*/ 2598057 w 4963886"/>
                  <a:gd name="connsiteY1" fmla="*/ 0 h 130629"/>
                  <a:gd name="connsiteX2" fmla="*/ 4963886 w 4963886"/>
                  <a:gd name="connsiteY2" fmla="*/ 130629 h 130629"/>
                </a:gdLst>
                <a:ahLst/>
                <a:cxnLst>
                  <a:cxn ang="0">
                    <a:pos x="connsiteX0" y="connsiteY0"/>
                  </a:cxn>
                  <a:cxn ang="0">
                    <a:pos x="connsiteX1" y="connsiteY1"/>
                  </a:cxn>
                  <a:cxn ang="0">
                    <a:pos x="connsiteX2" y="connsiteY2"/>
                  </a:cxn>
                </a:cxnLst>
                <a:rect l="l" t="t" r="r" b="b"/>
                <a:pathLst>
                  <a:path w="4963886" h="130629">
                    <a:moveTo>
                      <a:pt x="0" y="130629"/>
                    </a:moveTo>
                    <a:cubicBezTo>
                      <a:pt x="885371" y="65314"/>
                      <a:pt x="1770743" y="0"/>
                      <a:pt x="2598057" y="0"/>
                    </a:cubicBezTo>
                    <a:cubicBezTo>
                      <a:pt x="3425371" y="0"/>
                      <a:pt x="4194628" y="65314"/>
                      <a:pt x="4963886" y="130629"/>
                    </a:cubicBezTo>
                  </a:path>
                </a:pathLst>
              </a:custGeom>
              <a:noFill/>
              <a:ln w="228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7">
                <a:extLst>
                  <a:ext uri="{FF2B5EF4-FFF2-40B4-BE49-F238E27FC236}">
                    <a16:creationId xmlns:a16="http://schemas.microsoft.com/office/drawing/2014/main" id="{AAC6F092-47AB-6E2C-903E-E3A9CE535BC3}"/>
                  </a:ext>
                </a:extLst>
              </p:cNvPr>
              <p:cNvSpPr/>
              <p:nvPr/>
            </p:nvSpPr>
            <p:spPr>
              <a:xfrm>
                <a:off x="8700899" y="4333099"/>
                <a:ext cx="2738153" cy="83478"/>
              </a:xfrm>
              <a:custGeom>
                <a:avLst/>
                <a:gdLst>
                  <a:gd name="connsiteX0" fmla="*/ 0 w 4963886"/>
                  <a:gd name="connsiteY0" fmla="*/ 130629 h 130629"/>
                  <a:gd name="connsiteX1" fmla="*/ 2598057 w 4963886"/>
                  <a:gd name="connsiteY1" fmla="*/ 0 h 130629"/>
                  <a:gd name="connsiteX2" fmla="*/ 4963886 w 4963886"/>
                  <a:gd name="connsiteY2" fmla="*/ 130629 h 130629"/>
                </a:gdLst>
                <a:ahLst/>
                <a:cxnLst>
                  <a:cxn ang="0">
                    <a:pos x="connsiteX0" y="connsiteY0"/>
                  </a:cxn>
                  <a:cxn ang="0">
                    <a:pos x="connsiteX1" y="connsiteY1"/>
                  </a:cxn>
                  <a:cxn ang="0">
                    <a:pos x="connsiteX2" y="connsiteY2"/>
                  </a:cxn>
                </a:cxnLst>
                <a:rect l="l" t="t" r="r" b="b"/>
                <a:pathLst>
                  <a:path w="4963886" h="130629">
                    <a:moveTo>
                      <a:pt x="0" y="130629"/>
                    </a:moveTo>
                    <a:cubicBezTo>
                      <a:pt x="885371" y="65314"/>
                      <a:pt x="1770743" y="0"/>
                      <a:pt x="2598057" y="0"/>
                    </a:cubicBezTo>
                    <a:cubicBezTo>
                      <a:pt x="3425371" y="0"/>
                      <a:pt x="4194628" y="65314"/>
                      <a:pt x="4963886" y="130629"/>
                    </a:cubicBezTo>
                  </a:path>
                </a:pathLst>
              </a:custGeom>
              <a:noFill/>
              <a:ln w="228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8">
                <a:extLst>
                  <a:ext uri="{FF2B5EF4-FFF2-40B4-BE49-F238E27FC236}">
                    <a16:creationId xmlns:a16="http://schemas.microsoft.com/office/drawing/2014/main" id="{842680E2-A664-D898-D54B-BD937E96BF41}"/>
                  </a:ext>
                </a:extLst>
              </p:cNvPr>
              <p:cNvSpPr/>
              <p:nvPr/>
            </p:nvSpPr>
            <p:spPr>
              <a:xfrm>
                <a:off x="8692893" y="4537153"/>
                <a:ext cx="2738153" cy="83478"/>
              </a:xfrm>
              <a:custGeom>
                <a:avLst/>
                <a:gdLst>
                  <a:gd name="connsiteX0" fmla="*/ 0 w 4963886"/>
                  <a:gd name="connsiteY0" fmla="*/ 130629 h 130629"/>
                  <a:gd name="connsiteX1" fmla="*/ 2598057 w 4963886"/>
                  <a:gd name="connsiteY1" fmla="*/ 0 h 130629"/>
                  <a:gd name="connsiteX2" fmla="*/ 4963886 w 4963886"/>
                  <a:gd name="connsiteY2" fmla="*/ 130629 h 130629"/>
                </a:gdLst>
                <a:ahLst/>
                <a:cxnLst>
                  <a:cxn ang="0">
                    <a:pos x="connsiteX0" y="connsiteY0"/>
                  </a:cxn>
                  <a:cxn ang="0">
                    <a:pos x="connsiteX1" y="connsiteY1"/>
                  </a:cxn>
                  <a:cxn ang="0">
                    <a:pos x="connsiteX2" y="connsiteY2"/>
                  </a:cxn>
                </a:cxnLst>
                <a:rect l="l" t="t" r="r" b="b"/>
                <a:pathLst>
                  <a:path w="4963886" h="130629">
                    <a:moveTo>
                      <a:pt x="0" y="130629"/>
                    </a:moveTo>
                    <a:cubicBezTo>
                      <a:pt x="885371" y="65314"/>
                      <a:pt x="1770743" y="0"/>
                      <a:pt x="2598057" y="0"/>
                    </a:cubicBezTo>
                    <a:cubicBezTo>
                      <a:pt x="3425371" y="0"/>
                      <a:pt x="4194628" y="65314"/>
                      <a:pt x="4963886" y="130629"/>
                    </a:cubicBezTo>
                  </a:path>
                </a:pathLst>
              </a:custGeom>
              <a:noFill/>
              <a:ln w="228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id="{40641D67-E480-3D8C-15FF-A3DD375DD5AF}"/>
                  </a:ext>
                </a:extLst>
              </p:cNvPr>
              <p:cNvSpPr/>
              <p:nvPr/>
            </p:nvSpPr>
            <p:spPr>
              <a:xfrm>
                <a:off x="8696034" y="4722422"/>
                <a:ext cx="2738153" cy="83478"/>
              </a:xfrm>
              <a:custGeom>
                <a:avLst/>
                <a:gdLst>
                  <a:gd name="connsiteX0" fmla="*/ 0 w 4963886"/>
                  <a:gd name="connsiteY0" fmla="*/ 130629 h 130629"/>
                  <a:gd name="connsiteX1" fmla="*/ 2598057 w 4963886"/>
                  <a:gd name="connsiteY1" fmla="*/ 0 h 130629"/>
                  <a:gd name="connsiteX2" fmla="*/ 4963886 w 4963886"/>
                  <a:gd name="connsiteY2" fmla="*/ 130629 h 130629"/>
                </a:gdLst>
                <a:ahLst/>
                <a:cxnLst>
                  <a:cxn ang="0">
                    <a:pos x="connsiteX0" y="connsiteY0"/>
                  </a:cxn>
                  <a:cxn ang="0">
                    <a:pos x="connsiteX1" y="connsiteY1"/>
                  </a:cxn>
                  <a:cxn ang="0">
                    <a:pos x="connsiteX2" y="connsiteY2"/>
                  </a:cxn>
                </a:cxnLst>
                <a:rect l="l" t="t" r="r" b="b"/>
                <a:pathLst>
                  <a:path w="4963886" h="130629">
                    <a:moveTo>
                      <a:pt x="0" y="130629"/>
                    </a:moveTo>
                    <a:cubicBezTo>
                      <a:pt x="885371" y="65314"/>
                      <a:pt x="1770743" y="0"/>
                      <a:pt x="2598057" y="0"/>
                    </a:cubicBezTo>
                    <a:cubicBezTo>
                      <a:pt x="3425371" y="0"/>
                      <a:pt x="4194628" y="65314"/>
                      <a:pt x="4963886" y="130629"/>
                    </a:cubicBezTo>
                  </a:path>
                </a:pathLst>
              </a:custGeom>
              <a:noFill/>
              <a:ln w="2286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33F91C6A-8BC9-9C92-D22D-5FF4E1BCCBC7}"/>
                  </a:ext>
                </a:extLst>
              </p:cNvPr>
              <p:cNvCxnSpPr>
                <a:cxnSpLocks/>
              </p:cNvCxnSpPr>
              <p:nvPr/>
            </p:nvCxnSpPr>
            <p:spPr>
              <a:xfrm flipH="1">
                <a:off x="10051565" y="4743331"/>
                <a:ext cx="114102" cy="1248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A365DC4-8DA4-A373-ACD3-DB45CCFEDE28}"/>
                  </a:ext>
                </a:extLst>
              </p:cNvPr>
              <p:cNvPicPr>
                <a:picLocks noChangeAspect="1"/>
              </p:cNvPicPr>
              <p:nvPr/>
            </p:nvPicPr>
            <p:blipFill rotWithShape="1">
              <a:blip r:embed="rId4">
                <a:extLst>
                  <a:ext uri="{BEBA8EAE-BF5A-486C-A8C5-ECC9F3942E4B}">
                    <a14:imgProps xmlns:a14="http://schemas.microsoft.com/office/drawing/2010/main">
                      <a14:imgLayer>
                        <a14:imgEffect>
                          <a14:backgroundRemoval t="7037" b="96296" l="33750" r="66042">
                            <a14:foregroundMark x1="47708" y1="10370" x2="47708" y2="10370"/>
                            <a14:foregroundMark x1="49375" y1="10370" x2="49375" y2="10370"/>
                            <a14:foregroundMark x1="50000" y1="8519" x2="50000" y2="8519"/>
                            <a14:foregroundMark x1="49375" y1="7407" x2="49375" y2="7407"/>
                            <a14:foregroundMark x1="47708" y1="96296" x2="47708" y2="96296"/>
                          </a14:backgroundRemoval>
                        </a14:imgEffect>
                      </a14:imgLayer>
                    </a14:imgProps>
                  </a:ext>
                </a:extLst>
              </a:blip>
              <a:srcRect l="30134" r="29853"/>
              <a:stretch/>
            </p:blipFill>
            <p:spPr>
              <a:xfrm>
                <a:off x="9957477" y="4845674"/>
                <a:ext cx="188176" cy="264537"/>
              </a:xfrm>
              <a:prstGeom prst="rect">
                <a:avLst/>
              </a:prstGeom>
            </p:spPr>
          </p:pic>
          <p:cxnSp>
            <p:nvCxnSpPr>
              <p:cNvPr id="19" name="Straight Arrow Connector 18">
                <a:extLst>
                  <a:ext uri="{FF2B5EF4-FFF2-40B4-BE49-F238E27FC236}">
                    <a16:creationId xmlns:a16="http://schemas.microsoft.com/office/drawing/2014/main" id="{DB863E01-FA7A-136C-D7F4-BD95330B948F}"/>
                  </a:ext>
                </a:extLst>
              </p:cNvPr>
              <p:cNvCxnSpPr>
                <a:cxnSpLocks/>
              </p:cNvCxnSpPr>
              <p:nvPr/>
            </p:nvCxnSpPr>
            <p:spPr>
              <a:xfrm flipH="1">
                <a:off x="10164973" y="4557374"/>
                <a:ext cx="46168" cy="1778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CC59F86-A29C-85F2-8578-2C379BEEDB3F}"/>
                  </a:ext>
                </a:extLst>
              </p:cNvPr>
              <p:cNvCxnSpPr>
                <a:cxnSpLocks/>
              </p:cNvCxnSpPr>
              <p:nvPr/>
            </p:nvCxnSpPr>
            <p:spPr>
              <a:xfrm flipH="1">
                <a:off x="10217297" y="4337734"/>
                <a:ext cx="176831" cy="198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48DF378-D194-D5B7-B794-1EF9B64D4DB5}"/>
                  </a:ext>
                </a:extLst>
              </p:cNvPr>
              <p:cNvCxnSpPr>
                <a:cxnSpLocks/>
              </p:cNvCxnSpPr>
              <p:nvPr/>
            </p:nvCxnSpPr>
            <p:spPr>
              <a:xfrm flipH="1">
                <a:off x="10403626" y="4217154"/>
                <a:ext cx="31236" cy="1203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043568-A803-2B7C-0FB0-34639A8D36F5}"/>
                  </a:ext>
                </a:extLst>
              </p:cNvPr>
              <p:cNvCxnSpPr>
                <a:cxnSpLocks/>
              </p:cNvCxnSpPr>
              <p:nvPr/>
            </p:nvCxnSpPr>
            <p:spPr>
              <a:xfrm flipH="1">
                <a:off x="10436062" y="3730050"/>
                <a:ext cx="597194" cy="4884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16B5C35-AC2D-DF5B-7363-EE88A0943857}"/>
                  </a:ext>
                </a:extLst>
              </p:cNvPr>
              <p:cNvCxnSpPr>
                <a:cxnSpLocks/>
                <a:endCxn id="18" idx="0"/>
              </p:cNvCxnSpPr>
              <p:nvPr/>
            </p:nvCxnSpPr>
            <p:spPr>
              <a:xfrm>
                <a:off x="9985581" y="4738456"/>
                <a:ext cx="65984" cy="1072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1E36387-1BB9-8779-B156-395C52292286}"/>
                  </a:ext>
                </a:extLst>
              </p:cNvPr>
              <p:cNvCxnSpPr>
                <a:cxnSpLocks/>
              </p:cNvCxnSpPr>
              <p:nvPr/>
            </p:nvCxnSpPr>
            <p:spPr>
              <a:xfrm>
                <a:off x="9957477" y="4542914"/>
                <a:ext cx="28104" cy="2047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BF73581-57CF-901B-1240-97CD306228AC}"/>
                  </a:ext>
                </a:extLst>
              </p:cNvPr>
              <p:cNvCxnSpPr>
                <a:cxnSpLocks/>
              </p:cNvCxnSpPr>
              <p:nvPr/>
            </p:nvCxnSpPr>
            <p:spPr>
              <a:xfrm>
                <a:off x="9844070" y="4353443"/>
                <a:ext cx="127945" cy="1939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86CE1A7-F76F-5D66-3170-84374EF59CF9}"/>
                  </a:ext>
                </a:extLst>
              </p:cNvPr>
              <p:cNvCxnSpPr>
                <a:cxnSpLocks/>
              </p:cNvCxnSpPr>
              <p:nvPr/>
            </p:nvCxnSpPr>
            <p:spPr>
              <a:xfrm>
                <a:off x="9828146" y="4217154"/>
                <a:ext cx="18222" cy="1327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4BAB699-BF41-ED4C-13B0-F02CC71C1BC5}"/>
                  </a:ext>
                </a:extLst>
              </p:cNvPr>
              <p:cNvCxnSpPr>
                <a:cxnSpLocks/>
              </p:cNvCxnSpPr>
              <p:nvPr/>
            </p:nvCxnSpPr>
            <p:spPr>
              <a:xfrm>
                <a:off x="9343224" y="3752994"/>
                <a:ext cx="482948" cy="4721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Graphic 27" descr="Wireless router with solid fill">
              <a:extLst>
                <a:ext uri="{FF2B5EF4-FFF2-40B4-BE49-F238E27FC236}">
                  <a16:creationId xmlns:a16="http://schemas.microsoft.com/office/drawing/2014/main" id="{59F9328D-915B-5099-2133-F8220D379F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6016" y="2701850"/>
              <a:ext cx="1083826" cy="1083826"/>
            </a:xfrm>
            <a:prstGeom prst="rect">
              <a:avLst/>
            </a:prstGeom>
          </p:spPr>
        </p:pic>
        <p:pic>
          <p:nvPicPr>
            <p:cNvPr id="29" name="Graphic 28" descr="Wireless router with solid fill">
              <a:extLst>
                <a:ext uri="{FF2B5EF4-FFF2-40B4-BE49-F238E27FC236}">
                  <a16:creationId xmlns:a16="http://schemas.microsoft.com/office/drawing/2014/main" id="{77B31D0F-55C2-6A8A-E712-96A625672C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90078" y="2697344"/>
              <a:ext cx="1083826" cy="1083826"/>
            </a:xfrm>
            <a:prstGeom prst="rect">
              <a:avLst/>
            </a:prstGeom>
          </p:spPr>
        </p:pic>
      </p:grpSp>
      <p:sp>
        <p:nvSpPr>
          <p:cNvPr id="4" name="Rectangle 3">
            <a:extLst>
              <a:ext uri="{FF2B5EF4-FFF2-40B4-BE49-F238E27FC236}">
                <a16:creationId xmlns:a16="http://schemas.microsoft.com/office/drawing/2014/main" id="{028AB7C5-EDBB-CBF3-2E25-C4BBC90E83BE}"/>
              </a:ext>
            </a:extLst>
          </p:cNvPr>
          <p:cNvSpPr/>
          <p:nvPr/>
        </p:nvSpPr>
        <p:spPr>
          <a:xfrm>
            <a:off x="554736" y="4587313"/>
            <a:ext cx="11082528"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Idea: Use magnetic communication</a:t>
            </a:r>
          </a:p>
        </p:txBody>
      </p:sp>
    </p:spTree>
    <p:extLst>
      <p:ext uri="{BB962C8B-B14F-4D97-AF65-F5344CB8AC3E}">
        <p14:creationId xmlns:p14="http://schemas.microsoft.com/office/powerpoint/2010/main" val="269812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n holding cup">
            <a:extLst>
              <a:ext uri="{FF2B5EF4-FFF2-40B4-BE49-F238E27FC236}">
                <a16:creationId xmlns:a16="http://schemas.microsoft.com/office/drawing/2014/main" id="{7079259D-7F31-9C56-D07F-E6DC36CA32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36257" y="881116"/>
            <a:ext cx="2617543" cy="5915647"/>
          </a:xfrm>
          <a:prstGeom prst="rect">
            <a:avLst/>
          </a:prstGeom>
        </p:spPr>
      </p:pic>
      <p:sp>
        <p:nvSpPr>
          <p:cNvPr id="2" name="Title 1">
            <a:extLst>
              <a:ext uri="{FF2B5EF4-FFF2-40B4-BE49-F238E27FC236}">
                <a16:creationId xmlns:a16="http://schemas.microsoft.com/office/drawing/2014/main" id="{F8A214D0-20AA-0201-1012-69774CBB1B5F}"/>
              </a:ext>
            </a:extLst>
          </p:cNvPr>
          <p:cNvSpPr>
            <a:spLocks noGrp="1"/>
          </p:cNvSpPr>
          <p:nvPr>
            <p:ph type="title"/>
          </p:nvPr>
        </p:nvSpPr>
        <p:spPr/>
        <p:txBody>
          <a:bodyPr/>
          <a:lstStyle/>
          <a:p>
            <a:r>
              <a:rPr lang="en-US"/>
              <a:t>Idea: Use Magnetic Communication</a:t>
            </a:r>
          </a:p>
        </p:txBody>
      </p:sp>
      <p:sp>
        <p:nvSpPr>
          <p:cNvPr id="3" name="Content Placeholder 2">
            <a:extLst>
              <a:ext uri="{FF2B5EF4-FFF2-40B4-BE49-F238E27FC236}">
                <a16:creationId xmlns:a16="http://schemas.microsoft.com/office/drawing/2014/main" id="{24F69C2B-D960-BABA-B135-5ED0C9AD1C23}"/>
              </a:ext>
            </a:extLst>
          </p:cNvPr>
          <p:cNvSpPr>
            <a:spLocks noGrp="1"/>
          </p:cNvSpPr>
          <p:nvPr>
            <p:ph idx="1"/>
          </p:nvPr>
        </p:nvSpPr>
        <p:spPr>
          <a:xfrm>
            <a:off x="838200" y="1825625"/>
            <a:ext cx="5571744" cy="4351338"/>
          </a:xfrm>
        </p:spPr>
        <p:txBody>
          <a:bodyPr/>
          <a:lstStyle/>
          <a:p>
            <a:r>
              <a:rPr lang="en-US"/>
              <a:t>Transparent in human body</a:t>
            </a:r>
          </a:p>
          <a:p>
            <a:endParaRPr lang="en-US"/>
          </a:p>
          <a:p>
            <a:r>
              <a:rPr lang="en-US"/>
              <a:t>Operate in near-field </a:t>
            </a:r>
            <a:r>
              <a:rPr lang="en-US">
                <a:sym typeface="Wingdings" pitchFamily="2" charset="2"/>
              </a:rPr>
              <a:t> do not have phase</a:t>
            </a:r>
          </a:p>
          <a:p>
            <a:endParaRPr lang="en-US">
              <a:sym typeface="Wingdings" pitchFamily="2" charset="2"/>
            </a:endParaRPr>
          </a:p>
          <a:p>
            <a:r>
              <a:rPr lang="en-US">
                <a:sym typeface="Wingdings" pitchFamily="2" charset="2"/>
              </a:rPr>
              <a:t>RSSI-based models require fingerprinting</a:t>
            </a: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4FA14A11-55DB-26A1-4D76-1B3F198AE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5412" y="2195058"/>
            <a:ext cx="402492" cy="402492"/>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5A0367E9-AA99-F6F5-557A-66AAA8B8458A}"/>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rot="7403078">
            <a:off x="9977190" y="3161570"/>
            <a:ext cx="352886" cy="154945"/>
          </a:xfrm>
          <a:prstGeom prst="rect">
            <a:avLst/>
          </a:prstGeom>
        </p:spPr>
      </p:pic>
      <p:sp>
        <p:nvSpPr>
          <p:cNvPr id="9" name="Rectangle 8">
            <a:extLst>
              <a:ext uri="{FF2B5EF4-FFF2-40B4-BE49-F238E27FC236}">
                <a16:creationId xmlns:a16="http://schemas.microsoft.com/office/drawing/2014/main" id="{4BDD30B7-1ADE-B481-BE94-D49579878B61}"/>
              </a:ext>
            </a:extLst>
          </p:cNvPr>
          <p:cNvSpPr/>
          <p:nvPr/>
        </p:nvSpPr>
        <p:spPr>
          <a:xfrm>
            <a:off x="9459812" y="2599810"/>
            <a:ext cx="1170432" cy="117043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71BA483-7ECC-7990-F932-68D39AE08EF6}"/>
              </a:ext>
            </a:extLst>
          </p:cNvPr>
          <p:cNvGrpSpPr/>
          <p:nvPr/>
        </p:nvGrpSpPr>
        <p:grpSpPr>
          <a:xfrm>
            <a:off x="9459812" y="2689053"/>
            <a:ext cx="1170432" cy="1022506"/>
            <a:chOff x="9459812" y="2689053"/>
            <a:chExt cx="1170432" cy="1022506"/>
          </a:xfrm>
        </p:grpSpPr>
        <p:pic>
          <p:nvPicPr>
            <p:cNvPr id="10" name="Picture 9" descr="A black background with a black square&#10;&#10;Description automatically generated with medium confidence">
              <a:extLst>
                <a:ext uri="{FF2B5EF4-FFF2-40B4-BE49-F238E27FC236}">
                  <a16:creationId xmlns:a16="http://schemas.microsoft.com/office/drawing/2014/main" id="{B4CB817B-1681-09B4-59D2-C3090C64B7E9}"/>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459812" y="2689054"/>
              <a:ext cx="352886" cy="154945"/>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B6733D58-510B-3411-6400-3E21518A1591}"/>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868585" y="2689054"/>
              <a:ext cx="352886" cy="154945"/>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602B9EA2-E273-3728-C8BA-F6726092C125}"/>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10277358" y="2689053"/>
              <a:ext cx="352886" cy="154945"/>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05CAEF84-B72E-F5B3-014B-6303A15967E3}"/>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459812" y="2990360"/>
              <a:ext cx="352886" cy="154945"/>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E14E2A11-FA4A-389E-3BB7-A6DEDE77187C}"/>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868585" y="2990360"/>
              <a:ext cx="352886" cy="154945"/>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EBA48BCE-F1DF-686B-2EB5-F9C1CDD11696}"/>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10277358" y="2990359"/>
              <a:ext cx="352886" cy="154945"/>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AD9F4DBE-E805-ED07-29B2-E7B380253226}"/>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459812" y="3291665"/>
              <a:ext cx="352886" cy="154945"/>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8ADECF87-2B5F-8223-A5A8-6586C80EAEA2}"/>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868585" y="3291665"/>
              <a:ext cx="352886" cy="154945"/>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5F5F9FB6-B547-7A26-1E8B-AB4EB274DCB6}"/>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10277358" y="3291664"/>
              <a:ext cx="352886" cy="154945"/>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B3EB9516-7024-9103-5E02-13FCD61434F2}"/>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459812" y="3556614"/>
              <a:ext cx="352886" cy="154945"/>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CDFF791D-8756-130C-081E-F94A541DD8F8}"/>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9868585" y="3556614"/>
              <a:ext cx="352886" cy="154945"/>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C50EF11B-09C3-721E-1B12-1B68CD3FB2FE}"/>
                </a:ext>
              </a:extLst>
            </p:cNvPr>
            <p:cNvPicPr>
              <a:picLocks noChangeAspect="1"/>
            </p:cNvPicPr>
            <p:nvPr/>
          </p:nvPicPr>
          <p:blipFill rotWithShape="1">
            <a:blip r:embed="rId6">
              <a:extLst>
                <a:ext uri="{28A0092B-C50C-407E-A947-70E740481C1C}">
                  <a14:useLocalDpi xmlns:a14="http://schemas.microsoft.com/office/drawing/2010/main" val="0"/>
                </a:ext>
              </a:extLst>
            </a:blip>
            <a:srcRect t="1613" r="71155" b="61918"/>
            <a:stretch/>
          </p:blipFill>
          <p:spPr>
            <a:xfrm>
              <a:off x="10277358" y="3556613"/>
              <a:ext cx="352886" cy="154945"/>
            </a:xfrm>
            <a:prstGeom prst="rect">
              <a:avLst/>
            </a:prstGeom>
          </p:spPr>
        </p:pic>
      </p:grpSp>
      <p:pic>
        <p:nvPicPr>
          <p:cNvPr id="23" name="Picture 22" descr="A black background with a black square&#10;&#10;Description automatically generated with medium confidence">
            <a:extLst>
              <a:ext uri="{FF2B5EF4-FFF2-40B4-BE49-F238E27FC236}">
                <a16:creationId xmlns:a16="http://schemas.microsoft.com/office/drawing/2014/main" id="{859F24D5-6CF8-403A-4D3D-E012EDDFA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5029" y="3456994"/>
            <a:ext cx="402492" cy="402492"/>
          </a:xfrm>
          <a:prstGeom prst="rect">
            <a:avLst/>
          </a:prstGeom>
        </p:spPr>
      </p:pic>
      <p:sp>
        <p:nvSpPr>
          <p:cNvPr id="24" name="Arrow: Left-Right 23">
            <a:extLst>
              <a:ext uri="{FF2B5EF4-FFF2-40B4-BE49-F238E27FC236}">
                <a16:creationId xmlns:a16="http://schemas.microsoft.com/office/drawing/2014/main" id="{FE0896A1-7DFC-85D1-A83D-AA9B0BFE87B6}"/>
              </a:ext>
            </a:extLst>
          </p:cNvPr>
          <p:cNvSpPr/>
          <p:nvPr/>
        </p:nvSpPr>
        <p:spPr>
          <a:xfrm rot="20426499">
            <a:off x="9601177" y="3400153"/>
            <a:ext cx="328494" cy="134433"/>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Left-Right 24">
            <a:extLst>
              <a:ext uri="{FF2B5EF4-FFF2-40B4-BE49-F238E27FC236}">
                <a16:creationId xmlns:a16="http://schemas.microsoft.com/office/drawing/2014/main" id="{297BA128-1C60-D9ED-A7BB-560B466DDAA4}"/>
              </a:ext>
            </a:extLst>
          </p:cNvPr>
          <p:cNvSpPr/>
          <p:nvPr/>
        </p:nvSpPr>
        <p:spPr>
          <a:xfrm rot="17637899">
            <a:off x="10086690" y="2769886"/>
            <a:ext cx="501977" cy="134433"/>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41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oy wearing backpack">
            <a:extLst>
              <a:ext uri="{FF2B5EF4-FFF2-40B4-BE49-F238E27FC236}">
                <a16:creationId xmlns:a16="http://schemas.microsoft.com/office/drawing/2014/main" id="{2E607D2D-CB30-8537-52A3-8E88D86E8E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1195" y="1448490"/>
            <a:ext cx="1834693" cy="4556357"/>
          </a:xfrm>
          <a:prstGeom prst="rect">
            <a:avLst/>
          </a:prstGeom>
        </p:spPr>
      </p:pic>
      <p:pic>
        <p:nvPicPr>
          <p:cNvPr id="5" name="Graphic 4" descr="Man holding cup">
            <a:extLst>
              <a:ext uri="{FF2B5EF4-FFF2-40B4-BE49-F238E27FC236}">
                <a16:creationId xmlns:a16="http://schemas.microsoft.com/office/drawing/2014/main" id="{8F9A0632-AE5B-AE0E-8293-D4A2949958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2961" y="89200"/>
            <a:ext cx="2617543" cy="5915647"/>
          </a:xfrm>
          <a:prstGeom prst="rect">
            <a:avLst/>
          </a:prstGeom>
        </p:spPr>
      </p:pic>
      <p:pic>
        <p:nvPicPr>
          <p:cNvPr id="6" name="Graphic 5" descr="Woman wearing long dress">
            <a:extLst>
              <a:ext uri="{FF2B5EF4-FFF2-40B4-BE49-F238E27FC236}">
                <a16:creationId xmlns:a16="http://schemas.microsoft.com/office/drawing/2014/main" id="{0D960BDA-9B13-BB22-193C-81DEC3B114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32139" y="-2385"/>
            <a:ext cx="3077921" cy="6034664"/>
          </a:xfrm>
          <a:prstGeom prst="rect">
            <a:avLst/>
          </a:prstGeom>
        </p:spPr>
      </p:pic>
      <p:sp>
        <p:nvSpPr>
          <p:cNvPr id="13" name="Rectangle 12">
            <a:extLst>
              <a:ext uri="{FF2B5EF4-FFF2-40B4-BE49-F238E27FC236}">
                <a16:creationId xmlns:a16="http://schemas.microsoft.com/office/drawing/2014/main" id="{08D328DD-D1E6-D29E-8D5F-C07CA379DEF7}"/>
              </a:ext>
            </a:extLst>
          </p:cNvPr>
          <p:cNvSpPr/>
          <p:nvPr/>
        </p:nvSpPr>
        <p:spPr>
          <a:xfrm>
            <a:off x="628309" y="5335252"/>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Problem: Fingerprinting does not generalize</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6A1FA099-288E-748D-F144-2074C32F268D}"/>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756337" y="2563498"/>
            <a:ext cx="428566" cy="428566"/>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63951932-5EE6-8EB0-63C0-371BE70C9F32}"/>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42054" y="3429000"/>
            <a:ext cx="428566" cy="428566"/>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A309A7B0-4A32-16D5-0D82-9583F9C114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9573" y="1431924"/>
            <a:ext cx="479500" cy="479500"/>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11FEACB4-85FB-D6EF-7A32-C65C4364CF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2012" y="2567523"/>
            <a:ext cx="479500" cy="479500"/>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F83E4637-938B-9BB7-5F9C-3889AA1C3262}"/>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56821" y="1281311"/>
            <a:ext cx="479500" cy="479500"/>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DA97DDCD-6F30-4974-FE3F-94FD76D5BBFE}"/>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003751" y="2528374"/>
            <a:ext cx="479500" cy="479500"/>
          </a:xfrm>
          <a:prstGeom prst="rect">
            <a:avLst/>
          </a:prstGeom>
        </p:spPr>
      </p:pic>
      <p:sp>
        <p:nvSpPr>
          <p:cNvPr id="2" name="Rectangle 1">
            <a:extLst>
              <a:ext uri="{FF2B5EF4-FFF2-40B4-BE49-F238E27FC236}">
                <a16:creationId xmlns:a16="http://schemas.microsoft.com/office/drawing/2014/main" id="{FE46CF02-5904-6455-E8A8-C276446CBD1B}"/>
              </a:ext>
            </a:extLst>
          </p:cNvPr>
          <p:cNvSpPr/>
          <p:nvPr/>
        </p:nvSpPr>
        <p:spPr>
          <a:xfrm>
            <a:off x="628309" y="3580094"/>
            <a:ext cx="11082528"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Idea: Use analytical model</a:t>
            </a:r>
          </a:p>
        </p:txBody>
      </p:sp>
      <p:grpSp>
        <p:nvGrpSpPr>
          <p:cNvPr id="14" name="Group 13">
            <a:extLst>
              <a:ext uri="{FF2B5EF4-FFF2-40B4-BE49-F238E27FC236}">
                <a16:creationId xmlns:a16="http://schemas.microsoft.com/office/drawing/2014/main" id="{E9AEEF99-E209-6384-D4BF-ED0E1FB997E5}"/>
              </a:ext>
            </a:extLst>
          </p:cNvPr>
          <p:cNvGrpSpPr/>
          <p:nvPr/>
        </p:nvGrpSpPr>
        <p:grpSpPr>
          <a:xfrm>
            <a:off x="4339649" y="609600"/>
            <a:ext cx="3834946" cy="2033448"/>
            <a:chOff x="1993423" y="923098"/>
            <a:chExt cx="6715897" cy="5497696"/>
          </a:xfrm>
        </p:grpSpPr>
        <p:sp>
          <p:nvSpPr>
            <p:cNvPr id="3" name="Arc 2">
              <a:extLst>
                <a:ext uri="{FF2B5EF4-FFF2-40B4-BE49-F238E27FC236}">
                  <a16:creationId xmlns:a16="http://schemas.microsoft.com/office/drawing/2014/main" id="{7659334A-EFE1-2C54-88A0-CB28892BD625}"/>
                </a:ext>
              </a:extLst>
            </p:cNvPr>
            <p:cNvSpPr/>
            <p:nvPr/>
          </p:nvSpPr>
          <p:spPr>
            <a:xfrm>
              <a:off x="3110901" y="4415117"/>
              <a:ext cx="4605966" cy="1738749"/>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649367D5-DD94-2838-14FC-124AD84D3D1E}"/>
                </a:ext>
              </a:extLst>
            </p:cNvPr>
            <p:cNvSpPr/>
            <p:nvPr/>
          </p:nvSpPr>
          <p:spPr>
            <a:xfrm>
              <a:off x="3987771" y="4682045"/>
              <a:ext cx="2814696" cy="1738749"/>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AFB881C3-2D3D-F6A3-4189-19335868357C}"/>
                </a:ext>
              </a:extLst>
            </p:cNvPr>
            <p:cNvSpPr/>
            <p:nvPr/>
          </p:nvSpPr>
          <p:spPr>
            <a:xfrm>
              <a:off x="2171990" y="4038518"/>
              <a:ext cx="6537330" cy="2312168"/>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EF5CD1A9-5DB9-2981-34D8-995193144431}"/>
                </a:ext>
              </a:extLst>
            </p:cNvPr>
            <p:cNvSpPr/>
            <p:nvPr/>
          </p:nvSpPr>
          <p:spPr>
            <a:xfrm>
              <a:off x="1993423" y="1548461"/>
              <a:ext cx="6537330"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8AA5101B-E9BF-EECB-1334-F0898144291C}"/>
                </a:ext>
              </a:extLst>
            </p:cNvPr>
            <p:cNvSpPr/>
            <p:nvPr/>
          </p:nvSpPr>
          <p:spPr>
            <a:xfrm>
              <a:off x="2971210" y="1164177"/>
              <a:ext cx="4581756"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63235705-1A6E-9595-49A7-625BF9F68DAE}"/>
                </a:ext>
              </a:extLst>
            </p:cNvPr>
            <p:cNvSpPr/>
            <p:nvPr/>
          </p:nvSpPr>
          <p:spPr>
            <a:xfrm>
              <a:off x="4215609" y="923098"/>
              <a:ext cx="2680326" cy="1738749"/>
            </a:xfrm>
            <a:prstGeom prst="arc">
              <a:avLst>
                <a:gd name="adj1" fmla="val 1081686"/>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E934739-CE12-E773-7725-411D6174E895}"/>
                </a:ext>
              </a:extLst>
            </p:cNvPr>
            <p:cNvCxnSpPr/>
            <p:nvPr/>
          </p:nvCxnSpPr>
          <p:spPr>
            <a:xfrm>
              <a:off x="3395033" y="3658684"/>
              <a:ext cx="4583581" cy="33486"/>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39697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 0 L 0.28281 -0.16111 " pathEditMode="relative" ptsTypes="AA">
                                      <p:cBhvr>
                                        <p:cTn id="37" dur="2000" fill="hold"/>
                                        <p:tgtEl>
                                          <p:spTgt spid="16"/>
                                        </p:tgtEl>
                                        <p:attrNameLst>
                                          <p:attrName>ppt_x</p:attrName>
                                          <p:attrName>ppt_y</p:attrName>
                                        </p:attrNameLst>
                                      </p:cBhvr>
                                    </p:animMotion>
                                  </p:childTnLst>
                                </p:cTn>
                              </p:par>
                              <p:par>
                                <p:cTn id="38" presetID="0" presetClass="path" presetSubtype="0" accel="50000" decel="50000" fill="hold" nodeType="withEffect">
                                  <p:stCondLst>
                                    <p:cond delay="0"/>
                                  </p:stCondLst>
                                  <p:childTnLst>
                                    <p:animMotion origin="layout" path="M 0 0 L 0.28281 -0.16111 " pathEditMode="relative" ptsTypes="AA">
                                      <p:cBhvr>
                                        <p:cTn id="39" dur="2000" fill="hold"/>
                                        <p:tgtEl>
                                          <p:spTgt spid="17"/>
                                        </p:tgtEl>
                                        <p:attrNameLst>
                                          <p:attrName>ppt_x</p:attrName>
                                          <p:attrName>ppt_y</p:attrName>
                                        </p:attrNameLst>
                                      </p:cBhvr>
                                    </p:animMotion>
                                  </p:childTnLst>
                                </p:cTn>
                              </p:par>
                              <p:par>
                                <p:cTn id="40" presetID="0" presetClass="path" presetSubtype="0" accel="50000" decel="50000" fill="hold" nodeType="withEffect">
                                  <p:stCondLst>
                                    <p:cond delay="0"/>
                                  </p:stCondLst>
                                  <p:childTnLst>
                                    <p:animMotion origin="layout" path="M 0 0 L -0.32656 0.02361 " pathEditMode="relative" ptsTypes="AA">
                                      <p:cBhvr>
                                        <p:cTn id="41" dur="2000" fill="hold"/>
                                        <p:tgtEl>
                                          <p:spTgt spid="20"/>
                                        </p:tgtEl>
                                        <p:attrNameLst>
                                          <p:attrName>ppt_x</p:attrName>
                                          <p:attrName>ppt_y</p:attrName>
                                        </p:attrNameLst>
                                      </p:cBhvr>
                                    </p:animMotion>
                                  </p:childTnLst>
                                </p:cTn>
                              </p:par>
                              <p:par>
                                <p:cTn id="42" presetID="0" presetClass="path" presetSubtype="0" accel="50000" decel="50000" fill="hold" nodeType="withEffect">
                                  <p:stCondLst>
                                    <p:cond delay="0"/>
                                  </p:stCondLst>
                                  <p:childTnLst>
                                    <p:animMotion origin="layout" path="M 0 0 L -0.32656 0.02361 " pathEditMode="relative" ptsTypes="AA">
                                      <p:cBhvr>
                                        <p:cTn id="43" dur="2000" fill="hold"/>
                                        <p:tgtEl>
                                          <p:spTgt spid="21"/>
                                        </p:tgtEl>
                                        <p:attrNameLst>
                                          <p:attrName>ppt_x</p:attrName>
                                          <p:attrName>ppt_y</p:attrName>
                                        </p:attrNameLst>
                                      </p:cBhvr>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BB4C-D15A-944B-0F1D-C200008B7363}"/>
              </a:ext>
            </a:extLst>
          </p:cNvPr>
          <p:cNvSpPr>
            <a:spLocks noGrp="1"/>
          </p:cNvSpPr>
          <p:nvPr>
            <p:ph type="title"/>
          </p:nvPr>
        </p:nvSpPr>
        <p:spPr/>
        <p:txBody>
          <a:bodyPr/>
          <a:lstStyle/>
          <a:p>
            <a:r>
              <a:rPr lang="en-US"/>
              <a:t>Analytical Model for Magnetic Coupling</a:t>
            </a:r>
          </a:p>
        </p:txBody>
      </p:sp>
      <p:sp>
        <p:nvSpPr>
          <p:cNvPr id="4" name="Oval 3">
            <a:extLst>
              <a:ext uri="{FF2B5EF4-FFF2-40B4-BE49-F238E27FC236}">
                <a16:creationId xmlns:a16="http://schemas.microsoft.com/office/drawing/2014/main" id="{08731C8B-125F-4295-3596-5B7F6CC2ACDD}"/>
              </a:ext>
            </a:extLst>
          </p:cNvPr>
          <p:cNvSpPr/>
          <p:nvPr/>
        </p:nvSpPr>
        <p:spPr>
          <a:xfrm>
            <a:off x="5262088" y="2482206"/>
            <a:ext cx="849746" cy="241992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D1DC4A5-4AC4-E699-3DD0-60B08C93840F}"/>
              </a:ext>
            </a:extLst>
          </p:cNvPr>
          <p:cNvSpPr/>
          <p:nvPr/>
        </p:nvSpPr>
        <p:spPr>
          <a:xfrm>
            <a:off x="6283526" y="2530256"/>
            <a:ext cx="849746" cy="2419928"/>
          </a:xfrm>
          <a:prstGeom prst="ellipse">
            <a:avLst/>
          </a:prstGeom>
          <a:solidFill>
            <a:schemeClr val="accent6">
              <a:lumMod val="60000"/>
              <a:lumOff val="4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867FC5B5-3973-E107-F142-8C93C288CD37}"/>
              </a:ext>
            </a:extLst>
          </p:cNvPr>
          <p:cNvSpPr/>
          <p:nvPr/>
        </p:nvSpPr>
        <p:spPr>
          <a:xfrm>
            <a:off x="3110901" y="4415117"/>
            <a:ext cx="4605966" cy="1738749"/>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C7ED4C4D-C63E-81F1-AF09-4D1ADF9E995D}"/>
              </a:ext>
            </a:extLst>
          </p:cNvPr>
          <p:cNvSpPr/>
          <p:nvPr/>
        </p:nvSpPr>
        <p:spPr>
          <a:xfrm>
            <a:off x="3987771" y="4682045"/>
            <a:ext cx="2814696" cy="1738749"/>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A23C0083-CC78-A698-ECDC-8CDC73D331D7}"/>
              </a:ext>
            </a:extLst>
          </p:cNvPr>
          <p:cNvSpPr/>
          <p:nvPr/>
        </p:nvSpPr>
        <p:spPr>
          <a:xfrm>
            <a:off x="2171990" y="4038518"/>
            <a:ext cx="6537330" cy="1738749"/>
          </a:xfrm>
          <a:prstGeom prst="arc">
            <a:avLst>
              <a:gd name="adj1" fmla="val 11999734"/>
              <a:gd name="adj2" fmla="val 20843455"/>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65F1E2EC-FA3C-E4E2-3E74-EE5EB3C5B965}"/>
              </a:ext>
            </a:extLst>
          </p:cNvPr>
          <p:cNvSpPr/>
          <p:nvPr/>
        </p:nvSpPr>
        <p:spPr>
          <a:xfrm>
            <a:off x="1993423" y="1548461"/>
            <a:ext cx="6537330"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B9B5033-11AC-5D26-C904-0084BFFBF855}"/>
              </a:ext>
            </a:extLst>
          </p:cNvPr>
          <p:cNvSpPr/>
          <p:nvPr/>
        </p:nvSpPr>
        <p:spPr>
          <a:xfrm>
            <a:off x="2971210" y="1164177"/>
            <a:ext cx="4581756" cy="1738749"/>
          </a:xfrm>
          <a:prstGeom prst="arc">
            <a:avLst>
              <a:gd name="adj1" fmla="val 639382"/>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89090BEC-DE84-1F75-A49B-B81FB8E8F2FE}"/>
              </a:ext>
            </a:extLst>
          </p:cNvPr>
          <p:cNvSpPr/>
          <p:nvPr/>
        </p:nvSpPr>
        <p:spPr>
          <a:xfrm>
            <a:off x="4215609" y="923098"/>
            <a:ext cx="2680326" cy="1738749"/>
          </a:xfrm>
          <a:prstGeom prst="arc">
            <a:avLst>
              <a:gd name="adj1" fmla="val 1081686"/>
              <a:gd name="adj2" fmla="val 9709172"/>
            </a:avLst>
          </a:prstGeom>
          <a:ln w="28575">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22E37A5-410C-F088-1351-EA62E28EBDCB}"/>
              </a:ext>
            </a:extLst>
          </p:cNvPr>
          <p:cNvCxnSpPr/>
          <p:nvPr/>
        </p:nvCxnSpPr>
        <p:spPr>
          <a:xfrm>
            <a:off x="3395033" y="3658684"/>
            <a:ext cx="4583581" cy="33486"/>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76094ABC-4454-DB1F-B0F6-A7E55C27804A}"/>
              </a:ext>
            </a:extLst>
          </p:cNvPr>
          <p:cNvSpPr/>
          <p:nvPr/>
        </p:nvSpPr>
        <p:spPr>
          <a:xfrm rot="11569979">
            <a:off x="5193747" y="2812923"/>
            <a:ext cx="260869" cy="42862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031D08A-8838-1597-9C08-BA138DD684FB}"/>
              </a:ext>
            </a:extLst>
          </p:cNvPr>
          <p:cNvSpPr txBox="1"/>
          <p:nvPr/>
        </p:nvSpPr>
        <p:spPr>
          <a:xfrm>
            <a:off x="5388293" y="2774343"/>
            <a:ext cx="746014" cy="646331"/>
          </a:xfrm>
          <a:prstGeom prst="rect">
            <a:avLst/>
          </a:prstGeom>
          <a:noFill/>
        </p:spPr>
        <p:txBody>
          <a:bodyPr wrap="square" rtlCol="0">
            <a:spAutoFit/>
          </a:bodyPr>
          <a:lstStyle/>
          <a:p>
            <a:r>
              <a:rPr lang="en-US" sz="3600"/>
              <a:t>I</a:t>
            </a:r>
          </a:p>
        </p:txBody>
      </p:sp>
      <p:sp>
        <p:nvSpPr>
          <p:cNvPr id="3" name="Arc 2">
            <a:extLst>
              <a:ext uri="{FF2B5EF4-FFF2-40B4-BE49-F238E27FC236}">
                <a16:creationId xmlns:a16="http://schemas.microsoft.com/office/drawing/2014/main" id="{70D1A122-6557-0966-412D-A296E039C047}"/>
              </a:ext>
            </a:extLst>
          </p:cNvPr>
          <p:cNvSpPr/>
          <p:nvPr/>
        </p:nvSpPr>
        <p:spPr>
          <a:xfrm>
            <a:off x="5905357" y="4267930"/>
            <a:ext cx="584646" cy="1346267"/>
          </a:xfrm>
          <a:prstGeom prst="arc">
            <a:avLst>
              <a:gd name="adj1" fmla="val 21440744"/>
              <a:gd name="adj2" fmla="val 10940766"/>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B926631-8E98-F1A0-4FB8-873A2100E750}"/>
                  </a:ext>
                </a:extLst>
              </p:cNvPr>
              <p:cNvSpPr txBox="1"/>
              <p:nvPr/>
            </p:nvSpPr>
            <p:spPr>
              <a:xfrm>
                <a:off x="5680776" y="5427070"/>
                <a:ext cx="903284" cy="10156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6000" b="0" i="1" smtClean="0">
                          <a:solidFill>
                            <a:schemeClr val="tx1"/>
                          </a:solidFill>
                          <a:latin typeface="Cambria Math" panose="02040503050406030204" pitchFamily="18" charset="0"/>
                          <a:ea typeface="Cambria Math" panose="02040503050406030204" pitchFamily="18" charset="0"/>
                        </a:rPr>
                        <m:t>𝑀</m:t>
                      </m:r>
                    </m:oMath>
                  </m:oMathPara>
                </a14:m>
                <a:endParaRPr lang="en-US" sz="6000"/>
              </a:p>
            </p:txBody>
          </p:sp>
        </mc:Choice>
        <mc:Fallback xmlns="">
          <p:sp>
            <p:nvSpPr>
              <p:cNvPr id="16" name="TextBox 15">
                <a:extLst>
                  <a:ext uri="{FF2B5EF4-FFF2-40B4-BE49-F238E27FC236}">
                    <a16:creationId xmlns:a16="http://schemas.microsoft.com/office/drawing/2014/main" id="{FB926631-8E98-F1A0-4FB8-873A2100E750}"/>
                  </a:ext>
                </a:extLst>
              </p:cNvPr>
              <p:cNvSpPr txBox="1">
                <a:spLocks noRot="1" noChangeAspect="1" noMove="1" noResize="1" noEditPoints="1" noAdjustHandles="1" noChangeArrowheads="1" noChangeShapeType="1" noTextEdit="1"/>
              </p:cNvSpPr>
              <p:nvPr/>
            </p:nvSpPr>
            <p:spPr>
              <a:xfrm>
                <a:off x="5680776" y="5427070"/>
                <a:ext cx="903284" cy="101566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7" presetClass="emph" presetSubtype="2" fill="hold" nodeType="clickEffect">
                                  <p:stCondLst>
                                    <p:cond delay="0"/>
                                  </p:stCondLst>
                                  <p:childTnLst>
                                    <p:animClr clrSpc="rgb" dir="cw">
                                      <p:cBhvr>
                                        <p:cTn id="47" dur="2000" fill="hold"/>
                                        <p:tgtEl>
                                          <p:spTgt spid="10"/>
                                        </p:tgtEl>
                                        <p:attrNameLst>
                                          <p:attrName>stroke.color</p:attrName>
                                        </p:attrNameLst>
                                      </p:cBhvr>
                                      <p:to>
                                        <a:srgbClr val="FF0000"/>
                                      </p:to>
                                    </p:animClr>
                                    <p:set>
                                      <p:cBhvr>
                                        <p:cTn id="48" dur="2000" fill="hold"/>
                                        <p:tgtEl>
                                          <p:spTgt spid="10"/>
                                        </p:tgtEl>
                                        <p:attrNameLst>
                                          <p:attrName>stroke.on</p:attrName>
                                        </p:attrNameLst>
                                      </p:cBhvr>
                                      <p:to>
                                        <p:strVal val="true"/>
                                      </p:to>
                                    </p:set>
                                  </p:childTnLst>
                                </p:cTn>
                              </p:par>
                              <p:par>
                                <p:cTn id="49" presetID="7" presetClass="emph" presetSubtype="2" fill="hold" nodeType="withEffect">
                                  <p:stCondLst>
                                    <p:cond delay="0"/>
                                  </p:stCondLst>
                                  <p:childTnLst>
                                    <p:animClr clrSpc="rgb" dir="cw">
                                      <p:cBhvr>
                                        <p:cTn id="50" dur="2000" fill="hold"/>
                                        <p:tgtEl>
                                          <p:spTgt spid="9"/>
                                        </p:tgtEl>
                                        <p:attrNameLst>
                                          <p:attrName>stroke.color</p:attrName>
                                        </p:attrNameLst>
                                      </p:cBhvr>
                                      <p:to>
                                        <a:srgbClr val="FF0000"/>
                                      </p:to>
                                    </p:animClr>
                                    <p:set>
                                      <p:cBhvr>
                                        <p:cTn id="51" dur="2000" fill="hold"/>
                                        <p:tgtEl>
                                          <p:spTgt spid="9"/>
                                        </p:tgtEl>
                                        <p:attrNameLst>
                                          <p:attrName>stroke.on</p:attrName>
                                        </p:attrNameLst>
                                      </p:cBhvr>
                                      <p:to>
                                        <p:strVal val="true"/>
                                      </p:to>
                                    </p:set>
                                  </p:childTnLst>
                                </p:cTn>
                              </p:par>
                              <p:par>
                                <p:cTn id="52" presetID="7" presetClass="emph" presetSubtype="2" fill="hold" nodeType="withEffect">
                                  <p:stCondLst>
                                    <p:cond delay="0"/>
                                  </p:stCondLst>
                                  <p:childTnLst>
                                    <p:animClr clrSpc="rgb" dir="cw">
                                      <p:cBhvr>
                                        <p:cTn id="53" dur="2000" fill="hold"/>
                                        <p:tgtEl>
                                          <p:spTgt spid="12"/>
                                        </p:tgtEl>
                                        <p:attrNameLst>
                                          <p:attrName>stroke.color</p:attrName>
                                        </p:attrNameLst>
                                      </p:cBhvr>
                                      <p:to>
                                        <a:srgbClr val="FF0000"/>
                                      </p:to>
                                    </p:animClr>
                                    <p:set>
                                      <p:cBhvr>
                                        <p:cTn id="54" dur="2000" fill="hold"/>
                                        <p:tgtEl>
                                          <p:spTgt spid="12"/>
                                        </p:tgtEl>
                                        <p:attrNameLst>
                                          <p:attrName>stroke.on</p:attrName>
                                        </p:attrNameLst>
                                      </p:cBhvr>
                                      <p:to>
                                        <p:strVal val="true"/>
                                      </p:to>
                                    </p:set>
                                  </p:childTnLst>
                                </p:cTn>
                              </p:par>
                              <p:par>
                                <p:cTn id="55" presetID="7" presetClass="emph" presetSubtype="2" fill="hold" nodeType="withEffect">
                                  <p:stCondLst>
                                    <p:cond delay="0"/>
                                  </p:stCondLst>
                                  <p:childTnLst>
                                    <p:animClr clrSpc="rgb" dir="cw">
                                      <p:cBhvr>
                                        <p:cTn id="56" dur="2000" fill="hold"/>
                                        <p:tgtEl>
                                          <p:spTgt spid="8"/>
                                        </p:tgtEl>
                                        <p:attrNameLst>
                                          <p:attrName>stroke.color</p:attrName>
                                        </p:attrNameLst>
                                      </p:cBhvr>
                                      <p:to>
                                        <a:srgbClr val="FF0000"/>
                                      </p:to>
                                    </p:animClr>
                                    <p:set>
                                      <p:cBhvr>
                                        <p:cTn id="57" dur="2000" fill="hold"/>
                                        <p:tgtEl>
                                          <p:spTgt spid="8"/>
                                        </p:tgtEl>
                                        <p:attrNameLst>
                                          <p:attrName>stroke.on</p:attrName>
                                        </p:attrNameLst>
                                      </p:cBhvr>
                                      <p:to>
                                        <p:strVal val="true"/>
                                      </p:to>
                                    </p:set>
                                  </p:childTnLst>
                                </p:cTn>
                              </p:par>
                              <p:par>
                                <p:cTn id="58" presetID="7" presetClass="emph" presetSubtype="2" fill="hold" nodeType="withEffect">
                                  <p:stCondLst>
                                    <p:cond delay="0"/>
                                  </p:stCondLst>
                                  <p:childTnLst>
                                    <p:animClr clrSpc="rgb" dir="cw">
                                      <p:cBhvr>
                                        <p:cTn id="59" dur="2000" fill="hold"/>
                                        <p:tgtEl>
                                          <p:spTgt spid="6"/>
                                        </p:tgtEl>
                                        <p:attrNameLst>
                                          <p:attrName>stroke.color</p:attrName>
                                        </p:attrNameLst>
                                      </p:cBhvr>
                                      <p:to>
                                        <a:srgbClr val="FF0000"/>
                                      </p:to>
                                    </p:animClr>
                                    <p:set>
                                      <p:cBhvr>
                                        <p:cTn id="60" dur="2000" fill="hold"/>
                                        <p:tgtEl>
                                          <p:spTgt spid="6"/>
                                        </p:tgtEl>
                                        <p:attrNameLst>
                                          <p:attrName>stroke.on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4" grpId="0" animBg="1"/>
      <p:bldP spid="15" grpId="0"/>
      <p:bldP spid="3"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1A5D9909732549A66247828B928C29" ma:contentTypeVersion="16" ma:contentTypeDescription="Create a new document." ma:contentTypeScope="" ma:versionID="798e7657def4ed5734318544a39fa7b7">
  <xsd:schema xmlns:xsd="http://www.w3.org/2001/XMLSchema" xmlns:xs="http://www.w3.org/2001/XMLSchema" xmlns:p="http://schemas.microsoft.com/office/2006/metadata/properties" xmlns:ns3="d35e99a7-655a-44fa-abd8-7c2e481406ec" xmlns:ns4="cc36cc52-8ec4-480f-9726-0f4f9a875e2c" targetNamespace="http://schemas.microsoft.com/office/2006/metadata/properties" ma:root="true" ma:fieldsID="1fc899bec20d66eb5f5fb90d7f5b4792" ns3:_="" ns4:_="">
    <xsd:import namespace="d35e99a7-655a-44fa-abd8-7c2e481406ec"/>
    <xsd:import namespace="cc36cc52-8ec4-480f-9726-0f4f9a875e2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e99a7-655a-44fa-abd8-7c2e481406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6cc52-8ec4-480f-9726-0f4f9a875e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35e99a7-655a-44fa-abd8-7c2e481406ec" xsi:nil="true"/>
  </documentManagement>
</p:properties>
</file>

<file path=customXml/itemProps1.xml><?xml version="1.0" encoding="utf-8"?>
<ds:datastoreItem xmlns:ds="http://schemas.openxmlformats.org/officeDocument/2006/customXml" ds:itemID="{BD7D7404-C982-48C5-8089-F74A069EBA9A}">
  <ds:schemaRefs>
    <ds:schemaRef ds:uri="http://schemas.microsoft.com/sharepoint/v3/contenttype/forms"/>
  </ds:schemaRefs>
</ds:datastoreItem>
</file>

<file path=customXml/itemProps2.xml><?xml version="1.0" encoding="utf-8"?>
<ds:datastoreItem xmlns:ds="http://schemas.openxmlformats.org/officeDocument/2006/customXml" ds:itemID="{01A6C2BE-921A-4CD7-AC27-791AFD359470}">
  <ds:schemaRefs>
    <ds:schemaRef ds:uri="cc36cc52-8ec4-480f-9726-0f4f9a875e2c"/>
    <ds:schemaRef ds:uri="d35e99a7-655a-44fa-abd8-7c2e481406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28DFBE-2C13-4038-BAA0-886FC8F428BA}">
  <ds:schemaRefs>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http://purl.org/dc/elements/1.1/"/>
    <ds:schemaRef ds:uri="d35e99a7-655a-44fa-abd8-7c2e481406ec"/>
    <ds:schemaRef ds:uri="http://schemas.openxmlformats.org/package/2006/metadata/core-properties"/>
    <ds:schemaRef ds:uri="cc36cc52-8ec4-480f-9726-0f4f9a875e2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1915</Words>
  <Application>Microsoft Office PowerPoint</Application>
  <PresentationFormat>Widescreen</PresentationFormat>
  <Paragraphs>136</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Cambria Math</vt:lpstr>
      <vt:lpstr>Office Theme</vt:lpstr>
      <vt:lpstr>Precise Localization &amp; Communication In Body</vt:lpstr>
      <vt:lpstr>PowerPoint Presentation</vt:lpstr>
      <vt:lpstr>Future: Continuous Intelligent Medicine</vt:lpstr>
      <vt:lpstr>Designing such systems is challenging…</vt:lpstr>
      <vt:lpstr>InnerCompass</vt:lpstr>
      <vt:lpstr>Localization in Complex Human Body</vt:lpstr>
      <vt:lpstr>Idea: Use Magnetic Communication</vt:lpstr>
      <vt:lpstr>PowerPoint Presentation</vt:lpstr>
      <vt:lpstr>Analytical Model for Magnetic Coupling</vt:lpstr>
      <vt:lpstr>Analytical Model for Magnetic Coupling</vt:lpstr>
      <vt:lpstr>Analytical Model for Magnetic Coupling</vt:lpstr>
      <vt:lpstr>Modeling Magnetic Signal Strength</vt:lpstr>
      <vt:lpstr>Long Range Magnetic Communication</vt:lpstr>
      <vt:lpstr>Long Range Magnetic Communication</vt:lpstr>
      <vt:lpstr>Evaluation: Prototype</vt:lpstr>
      <vt:lpstr>Evaluation: Testbed</vt:lpstr>
      <vt:lpstr>Model Accuracy</vt:lpstr>
      <vt:lpstr>Localization</vt:lpstr>
      <vt:lpstr>Generalizability</vt:lpstr>
      <vt:lpstr>Communication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Precise Localization &amp; Communication In Body</dc:title>
  <dc:creator>Tao, Bill</dc:creator>
  <cp:lastModifiedBy>Tao, Bill</cp:lastModifiedBy>
  <cp:revision>1</cp:revision>
  <dcterms:created xsi:type="dcterms:W3CDTF">2023-09-14T14:35:28Z</dcterms:created>
  <dcterms:modified xsi:type="dcterms:W3CDTF">2023-10-08T19:26:50Z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0x010100E61A5D9909732549A66247828B928C29</vt:lpwstr>
  </property>
</Properties>
</file>