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0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1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0"/>
  </p:notesMasterIdLst>
  <p:sldIdLst>
    <p:sldId id="256" r:id="rId2"/>
    <p:sldId id="321" r:id="rId3"/>
    <p:sldId id="342" r:id="rId4"/>
    <p:sldId id="440" r:id="rId5"/>
    <p:sldId id="419" r:id="rId6"/>
    <p:sldId id="441" r:id="rId7"/>
    <p:sldId id="442" r:id="rId8"/>
    <p:sldId id="444" r:id="rId9"/>
    <p:sldId id="445" r:id="rId10"/>
    <p:sldId id="446" r:id="rId11"/>
    <p:sldId id="447" r:id="rId12"/>
    <p:sldId id="449" r:id="rId13"/>
    <p:sldId id="468" r:id="rId14"/>
    <p:sldId id="452" r:id="rId15"/>
    <p:sldId id="469" r:id="rId16"/>
    <p:sldId id="456" r:id="rId17"/>
    <p:sldId id="459" r:id="rId18"/>
    <p:sldId id="462" r:id="rId19"/>
    <p:sldId id="458" r:id="rId20"/>
    <p:sldId id="464" r:id="rId21"/>
    <p:sldId id="465" r:id="rId22"/>
    <p:sldId id="362" r:id="rId23"/>
    <p:sldId id="437" r:id="rId24"/>
    <p:sldId id="438" r:id="rId25"/>
    <p:sldId id="467" r:id="rId26"/>
    <p:sldId id="466" r:id="rId27"/>
    <p:sldId id="365" r:id="rId28"/>
    <p:sldId id="394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000099"/>
    <a:srgbClr val="800000"/>
    <a:srgbClr val="0000FF"/>
    <a:srgbClr val="CC0000"/>
    <a:srgbClr val="0066CC"/>
    <a:srgbClr val="0000CC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67445" autoAdjust="0"/>
  </p:normalViewPr>
  <p:slideViewPr>
    <p:cSldViewPr snapToGrid="0">
      <p:cViewPr varScale="1">
        <p:scale>
          <a:sx n="74" d="100"/>
          <a:sy n="74" d="100"/>
        </p:scale>
        <p:origin x="1956" y="72"/>
      </p:cViewPr>
      <p:guideLst/>
    </p:cSldViewPr>
  </p:slideViewPr>
  <p:outlineViewPr>
    <p:cViewPr>
      <p:scale>
        <a:sx n="33" d="100"/>
        <a:sy n="33" d="100"/>
      </p:scale>
      <p:origin x="0" y="-1152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Detect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SF8</c:v>
                </c:pt>
                <c:pt idx="1">
                  <c:v>SF10</c:v>
                </c:pt>
                <c:pt idx="2">
                  <c:v>SF12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F0-47FF-8924-718F5193C81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Decode</c:v>
                </c:pt>
              </c:strCache>
            </c:strRef>
          </c:tx>
          <c:spPr>
            <a:pattFill prst="narHorz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 cmpd="sng">
              <a:solidFill>
                <a:schemeClr val="tx1"/>
              </a:solidFill>
            </a:ln>
            <a:effectLst>
              <a:innerShdw blurRad="114300">
                <a:schemeClr val="accent3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SF8</c:v>
                </c:pt>
                <c:pt idx="1">
                  <c:v>SF10</c:v>
                </c:pt>
                <c:pt idx="2">
                  <c:v>SF12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-7</c:v>
                </c:pt>
                <c:pt idx="1">
                  <c:v>-15</c:v>
                </c:pt>
                <c:pt idx="2">
                  <c:v>-21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BF0-47FF-8924-718F5193C81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1077927088"/>
        <c:axId val="1077927504"/>
      </c:barChart>
      <c:catAx>
        <c:axId val="1077927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7927504"/>
        <c:crosses val="autoZero"/>
        <c:auto val="1"/>
        <c:lblAlgn val="ctr"/>
        <c:lblOffset val="100"/>
        <c:noMultiLvlLbl val="0"/>
      </c:catAx>
      <c:valAx>
        <c:axId val="1077927504"/>
        <c:scaling>
          <c:orientation val="minMax"/>
        </c:scaling>
        <c:delete val="0"/>
        <c:axPos val="l"/>
        <c:majorGridlines>
          <c:spPr>
            <a:ln w="12700" cmpd="dbl">
              <a:solidFill>
                <a:schemeClr val="tx1">
                  <a:lumMod val="15000"/>
                  <a:lumOff val="85000"/>
                </a:schemeClr>
              </a:solidFill>
              <a:prstDash val="sysDash"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>
                    <a:solidFill>
                      <a:schemeClr val="tx1"/>
                    </a:solidFill>
                  </a:rPr>
                  <a:t>SNR threshold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7927088"/>
        <c:crosses val="autoZero"/>
        <c:crossBetween val="between"/>
      </c:valAx>
      <c:spPr>
        <a:noFill/>
        <a:ln w="15875">
          <a:noFill/>
        </a:ln>
        <a:effectLst/>
      </c:spPr>
    </c:plotArea>
    <c:legend>
      <c:legendPos val="t"/>
      <c:legendEntry>
        <c:idx val="0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XCopy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Link #1</c:v>
                </c:pt>
                <c:pt idx="1">
                  <c:v>Link #2</c:v>
                </c:pt>
                <c:pt idx="2">
                  <c:v>Link #3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0.93333333333333302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30-4F48-A40F-DF16C71FD9F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LoRaWAN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Link #1</c:v>
                </c:pt>
                <c:pt idx="1">
                  <c:v>Link #2</c:v>
                </c:pt>
                <c:pt idx="2">
                  <c:v>Link #3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9.1666666666666702E-2</c:v>
                </c:pt>
                <c:pt idx="1">
                  <c:v>0.80833333333333302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F30-4F48-A40F-DF16C71FD9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863993232"/>
        <c:axId val="863993648"/>
      </c:barChart>
      <c:catAx>
        <c:axId val="863993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3993648"/>
        <c:crosses val="autoZero"/>
        <c:auto val="1"/>
        <c:lblAlgn val="ctr"/>
        <c:lblOffset val="100"/>
        <c:noMultiLvlLbl val="0"/>
      </c:catAx>
      <c:valAx>
        <c:axId val="86399364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PRR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3993232"/>
        <c:crosses val="autoZero"/>
        <c:crossBetween val="between"/>
        <c:majorUnit val="0.2"/>
      </c:valAx>
      <c:spPr>
        <a:noFill/>
        <a:ln w="12700">
          <a:solidFill>
            <a:schemeClr val="tx1"/>
          </a:solidFill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XCopy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triangle"/>
            <c:size val="10"/>
            <c:spPr>
              <a:noFill/>
              <a:ln w="19050">
                <a:solidFill>
                  <a:srgbClr val="00B0F0"/>
                </a:solidFill>
              </a:ln>
              <a:effectLst/>
            </c:spPr>
          </c:marker>
          <c:cat>
            <c:numRef>
              <c:f>Sheet1!$A$2:$A$122</c:f>
              <c:numCache>
                <c:formatCode>General</c:formatCode>
                <c:ptCount val="12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</c:numCache>
            </c:numRef>
          </c:cat>
          <c:val>
            <c:numRef>
              <c:f>Sheet1!$B$2:$B$122</c:f>
              <c:numCache>
                <c:formatCode>General</c:formatCode>
                <c:ptCount val="121"/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8</c:v>
                </c:pt>
                <c:pt idx="5">
                  <c:v>2</c:v>
                </c:pt>
                <c:pt idx="6">
                  <c:v>8</c:v>
                </c:pt>
                <c:pt idx="7">
                  <c:v>2</c:v>
                </c:pt>
                <c:pt idx="8">
                  <c:v>2</c:v>
                </c:pt>
                <c:pt idx="9">
                  <c:v>8</c:v>
                </c:pt>
                <c:pt idx="10">
                  <c:v>1</c:v>
                </c:pt>
                <c:pt idx="11">
                  <c:v>2</c:v>
                </c:pt>
                <c:pt idx="12">
                  <c:v>2</c:v>
                </c:pt>
                <c:pt idx="13">
                  <c:v>1</c:v>
                </c:pt>
                <c:pt idx="14">
                  <c:v>2</c:v>
                </c:pt>
                <c:pt idx="15">
                  <c:v>8</c:v>
                </c:pt>
                <c:pt idx="16">
                  <c:v>8</c:v>
                </c:pt>
                <c:pt idx="17">
                  <c:v>1</c:v>
                </c:pt>
                <c:pt idx="18">
                  <c:v>5</c:v>
                </c:pt>
                <c:pt idx="19">
                  <c:v>1</c:v>
                </c:pt>
                <c:pt idx="20">
                  <c:v>2</c:v>
                </c:pt>
                <c:pt idx="21">
                  <c:v>1</c:v>
                </c:pt>
                <c:pt idx="22">
                  <c:v>2</c:v>
                </c:pt>
                <c:pt idx="23">
                  <c:v>2</c:v>
                </c:pt>
                <c:pt idx="24">
                  <c:v>3</c:v>
                </c:pt>
                <c:pt idx="25">
                  <c:v>1</c:v>
                </c:pt>
                <c:pt idx="26">
                  <c:v>1</c:v>
                </c:pt>
                <c:pt idx="27">
                  <c:v>8</c:v>
                </c:pt>
                <c:pt idx="28">
                  <c:v>5</c:v>
                </c:pt>
                <c:pt idx="29">
                  <c:v>8</c:v>
                </c:pt>
                <c:pt idx="30">
                  <c:v>3</c:v>
                </c:pt>
                <c:pt idx="31">
                  <c:v>5</c:v>
                </c:pt>
                <c:pt idx="32">
                  <c:v>1</c:v>
                </c:pt>
                <c:pt idx="33">
                  <c:v>3</c:v>
                </c:pt>
                <c:pt idx="34">
                  <c:v>8</c:v>
                </c:pt>
                <c:pt idx="35">
                  <c:v>1</c:v>
                </c:pt>
                <c:pt idx="36">
                  <c:v>2</c:v>
                </c:pt>
                <c:pt idx="37">
                  <c:v>2</c:v>
                </c:pt>
                <c:pt idx="38">
                  <c:v>2</c:v>
                </c:pt>
                <c:pt idx="39">
                  <c:v>3</c:v>
                </c:pt>
                <c:pt idx="40">
                  <c:v>1</c:v>
                </c:pt>
                <c:pt idx="41">
                  <c:v>4</c:v>
                </c:pt>
                <c:pt idx="42">
                  <c:v>2</c:v>
                </c:pt>
                <c:pt idx="43">
                  <c:v>8</c:v>
                </c:pt>
                <c:pt idx="44">
                  <c:v>2</c:v>
                </c:pt>
                <c:pt idx="45">
                  <c:v>1</c:v>
                </c:pt>
                <c:pt idx="46">
                  <c:v>3</c:v>
                </c:pt>
                <c:pt idx="47">
                  <c:v>5</c:v>
                </c:pt>
                <c:pt idx="48">
                  <c:v>2</c:v>
                </c:pt>
                <c:pt idx="49">
                  <c:v>2</c:v>
                </c:pt>
                <c:pt idx="50">
                  <c:v>2</c:v>
                </c:pt>
                <c:pt idx="51">
                  <c:v>3</c:v>
                </c:pt>
                <c:pt idx="52">
                  <c:v>2</c:v>
                </c:pt>
                <c:pt idx="53">
                  <c:v>2</c:v>
                </c:pt>
                <c:pt idx="54">
                  <c:v>3</c:v>
                </c:pt>
                <c:pt idx="55">
                  <c:v>5</c:v>
                </c:pt>
                <c:pt idx="56">
                  <c:v>5</c:v>
                </c:pt>
                <c:pt idx="57">
                  <c:v>2</c:v>
                </c:pt>
                <c:pt idx="58">
                  <c:v>1</c:v>
                </c:pt>
                <c:pt idx="59">
                  <c:v>3</c:v>
                </c:pt>
                <c:pt idx="60">
                  <c:v>1</c:v>
                </c:pt>
                <c:pt idx="61">
                  <c:v>5</c:v>
                </c:pt>
                <c:pt idx="62">
                  <c:v>2</c:v>
                </c:pt>
                <c:pt idx="63">
                  <c:v>1</c:v>
                </c:pt>
                <c:pt idx="64">
                  <c:v>5</c:v>
                </c:pt>
                <c:pt idx="65">
                  <c:v>2</c:v>
                </c:pt>
                <c:pt idx="66">
                  <c:v>1</c:v>
                </c:pt>
                <c:pt idx="67">
                  <c:v>3</c:v>
                </c:pt>
                <c:pt idx="68">
                  <c:v>1</c:v>
                </c:pt>
                <c:pt idx="69">
                  <c:v>4</c:v>
                </c:pt>
                <c:pt idx="70">
                  <c:v>3</c:v>
                </c:pt>
                <c:pt idx="71">
                  <c:v>3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3</c:v>
                </c:pt>
                <c:pt idx="77">
                  <c:v>1</c:v>
                </c:pt>
                <c:pt idx="78">
                  <c:v>1</c:v>
                </c:pt>
                <c:pt idx="79">
                  <c:v>2</c:v>
                </c:pt>
                <c:pt idx="80">
                  <c:v>1</c:v>
                </c:pt>
                <c:pt idx="81">
                  <c:v>2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2</c:v>
                </c:pt>
                <c:pt idx="86">
                  <c:v>4</c:v>
                </c:pt>
                <c:pt idx="87">
                  <c:v>1</c:v>
                </c:pt>
                <c:pt idx="88">
                  <c:v>3</c:v>
                </c:pt>
                <c:pt idx="89">
                  <c:v>2</c:v>
                </c:pt>
                <c:pt idx="90">
                  <c:v>2</c:v>
                </c:pt>
                <c:pt idx="91">
                  <c:v>3</c:v>
                </c:pt>
                <c:pt idx="92">
                  <c:v>1</c:v>
                </c:pt>
                <c:pt idx="93">
                  <c:v>4</c:v>
                </c:pt>
                <c:pt idx="94">
                  <c:v>1</c:v>
                </c:pt>
                <c:pt idx="95">
                  <c:v>3</c:v>
                </c:pt>
                <c:pt idx="96">
                  <c:v>1</c:v>
                </c:pt>
                <c:pt idx="97">
                  <c:v>2</c:v>
                </c:pt>
                <c:pt idx="98">
                  <c:v>1</c:v>
                </c:pt>
                <c:pt idx="99">
                  <c:v>1</c:v>
                </c:pt>
                <c:pt idx="100">
                  <c:v>4</c:v>
                </c:pt>
                <c:pt idx="101">
                  <c:v>2</c:v>
                </c:pt>
                <c:pt idx="102">
                  <c:v>4</c:v>
                </c:pt>
                <c:pt idx="103">
                  <c:v>3</c:v>
                </c:pt>
                <c:pt idx="104">
                  <c:v>1</c:v>
                </c:pt>
                <c:pt idx="105">
                  <c:v>4</c:v>
                </c:pt>
                <c:pt idx="106">
                  <c:v>5</c:v>
                </c:pt>
                <c:pt idx="107">
                  <c:v>1</c:v>
                </c:pt>
                <c:pt idx="108">
                  <c:v>2</c:v>
                </c:pt>
                <c:pt idx="109">
                  <c:v>1</c:v>
                </c:pt>
                <c:pt idx="110">
                  <c:v>1</c:v>
                </c:pt>
                <c:pt idx="111">
                  <c:v>2</c:v>
                </c:pt>
                <c:pt idx="112">
                  <c:v>2</c:v>
                </c:pt>
                <c:pt idx="113">
                  <c:v>1</c:v>
                </c:pt>
                <c:pt idx="114">
                  <c:v>3</c:v>
                </c:pt>
                <c:pt idx="115">
                  <c:v>1</c:v>
                </c:pt>
                <c:pt idx="116">
                  <c:v>2</c:v>
                </c:pt>
                <c:pt idx="117">
                  <c:v>3</c:v>
                </c:pt>
                <c:pt idx="118">
                  <c:v>6</c:v>
                </c:pt>
                <c:pt idx="119">
                  <c:v>2</c:v>
                </c:pt>
                <c:pt idx="12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621-4AC7-B479-E6CAE17EE0C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LoRaWAN</c:v>
                </c:pt>
              </c:strCache>
            </c:strRef>
          </c:tx>
          <c:spPr>
            <a:ln w="2540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10"/>
            <c:spPr>
              <a:noFill/>
              <a:ln w="19050">
                <a:solidFill>
                  <a:schemeClr val="bg2">
                    <a:lumMod val="50000"/>
                  </a:schemeClr>
                </a:solidFill>
              </a:ln>
              <a:effectLst/>
            </c:spPr>
          </c:marker>
          <c:cat>
            <c:numRef>
              <c:f>Sheet1!$A$2:$A$122</c:f>
              <c:numCache>
                <c:formatCode>General</c:formatCode>
                <c:ptCount val="12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</c:numCache>
            </c:numRef>
          </c:cat>
          <c:val>
            <c:numRef>
              <c:f>Sheet1!$C$2:$C$122</c:f>
              <c:numCache>
                <c:formatCode>General</c:formatCode>
                <c:ptCount val="121"/>
                <c:pt idx="1">
                  <c:v>8</c:v>
                </c:pt>
                <c:pt idx="2">
                  <c:v>8</c:v>
                </c:pt>
                <c:pt idx="3">
                  <c:v>1</c:v>
                </c:pt>
                <c:pt idx="4">
                  <c:v>8</c:v>
                </c:pt>
                <c:pt idx="5">
                  <c:v>8</c:v>
                </c:pt>
                <c:pt idx="6">
                  <c:v>8</c:v>
                </c:pt>
                <c:pt idx="7">
                  <c:v>8</c:v>
                </c:pt>
                <c:pt idx="8">
                  <c:v>8</c:v>
                </c:pt>
                <c:pt idx="9">
                  <c:v>8</c:v>
                </c:pt>
                <c:pt idx="10">
                  <c:v>8</c:v>
                </c:pt>
                <c:pt idx="11">
                  <c:v>8</c:v>
                </c:pt>
                <c:pt idx="12">
                  <c:v>8</c:v>
                </c:pt>
                <c:pt idx="13">
                  <c:v>8</c:v>
                </c:pt>
                <c:pt idx="14">
                  <c:v>8</c:v>
                </c:pt>
                <c:pt idx="15">
                  <c:v>8</c:v>
                </c:pt>
                <c:pt idx="16">
                  <c:v>8</c:v>
                </c:pt>
                <c:pt idx="17">
                  <c:v>8</c:v>
                </c:pt>
                <c:pt idx="18">
                  <c:v>8</c:v>
                </c:pt>
                <c:pt idx="19">
                  <c:v>1</c:v>
                </c:pt>
                <c:pt idx="20">
                  <c:v>8</c:v>
                </c:pt>
                <c:pt idx="21">
                  <c:v>8</c:v>
                </c:pt>
                <c:pt idx="22">
                  <c:v>8</c:v>
                </c:pt>
                <c:pt idx="23">
                  <c:v>8</c:v>
                </c:pt>
                <c:pt idx="24">
                  <c:v>8</c:v>
                </c:pt>
                <c:pt idx="25">
                  <c:v>1</c:v>
                </c:pt>
                <c:pt idx="26">
                  <c:v>8</c:v>
                </c:pt>
                <c:pt idx="27">
                  <c:v>8</c:v>
                </c:pt>
                <c:pt idx="28">
                  <c:v>8</c:v>
                </c:pt>
                <c:pt idx="29">
                  <c:v>8</c:v>
                </c:pt>
                <c:pt idx="30">
                  <c:v>8</c:v>
                </c:pt>
                <c:pt idx="31">
                  <c:v>8</c:v>
                </c:pt>
                <c:pt idx="32">
                  <c:v>8</c:v>
                </c:pt>
                <c:pt idx="33">
                  <c:v>8</c:v>
                </c:pt>
                <c:pt idx="34">
                  <c:v>8</c:v>
                </c:pt>
                <c:pt idx="35">
                  <c:v>8</c:v>
                </c:pt>
                <c:pt idx="36">
                  <c:v>8</c:v>
                </c:pt>
                <c:pt idx="37">
                  <c:v>8</c:v>
                </c:pt>
                <c:pt idx="38">
                  <c:v>8</c:v>
                </c:pt>
                <c:pt idx="39">
                  <c:v>8</c:v>
                </c:pt>
                <c:pt idx="40">
                  <c:v>8</c:v>
                </c:pt>
                <c:pt idx="41">
                  <c:v>8</c:v>
                </c:pt>
                <c:pt idx="42">
                  <c:v>8</c:v>
                </c:pt>
                <c:pt idx="43">
                  <c:v>8</c:v>
                </c:pt>
                <c:pt idx="44">
                  <c:v>8</c:v>
                </c:pt>
                <c:pt idx="45">
                  <c:v>8</c:v>
                </c:pt>
                <c:pt idx="46">
                  <c:v>8</c:v>
                </c:pt>
                <c:pt idx="47">
                  <c:v>8</c:v>
                </c:pt>
                <c:pt idx="48">
                  <c:v>8</c:v>
                </c:pt>
                <c:pt idx="49">
                  <c:v>8</c:v>
                </c:pt>
                <c:pt idx="50">
                  <c:v>8</c:v>
                </c:pt>
                <c:pt idx="51">
                  <c:v>8</c:v>
                </c:pt>
                <c:pt idx="52">
                  <c:v>8</c:v>
                </c:pt>
                <c:pt idx="53">
                  <c:v>8</c:v>
                </c:pt>
                <c:pt idx="54">
                  <c:v>8</c:v>
                </c:pt>
                <c:pt idx="55">
                  <c:v>8</c:v>
                </c:pt>
                <c:pt idx="56">
                  <c:v>8</c:v>
                </c:pt>
                <c:pt idx="57">
                  <c:v>8</c:v>
                </c:pt>
                <c:pt idx="58">
                  <c:v>8</c:v>
                </c:pt>
                <c:pt idx="59">
                  <c:v>8</c:v>
                </c:pt>
                <c:pt idx="60">
                  <c:v>8</c:v>
                </c:pt>
                <c:pt idx="61">
                  <c:v>8</c:v>
                </c:pt>
                <c:pt idx="62">
                  <c:v>8</c:v>
                </c:pt>
                <c:pt idx="63">
                  <c:v>8</c:v>
                </c:pt>
                <c:pt idx="64">
                  <c:v>8</c:v>
                </c:pt>
                <c:pt idx="65">
                  <c:v>8</c:v>
                </c:pt>
                <c:pt idx="66">
                  <c:v>5</c:v>
                </c:pt>
                <c:pt idx="67">
                  <c:v>8</c:v>
                </c:pt>
                <c:pt idx="68">
                  <c:v>1</c:v>
                </c:pt>
                <c:pt idx="69">
                  <c:v>8</c:v>
                </c:pt>
                <c:pt idx="70">
                  <c:v>8</c:v>
                </c:pt>
                <c:pt idx="71">
                  <c:v>8</c:v>
                </c:pt>
                <c:pt idx="72">
                  <c:v>1</c:v>
                </c:pt>
                <c:pt idx="73">
                  <c:v>8</c:v>
                </c:pt>
                <c:pt idx="74">
                  <c:v>8</c:v>
                </c:pt>
                <c:pt idx="75">
                  <c:v>8</c:v>
                </c:pt>
                <c:pt idx="76">
                  <c:v>8</c:v>
                </c:pt>
                <c:pt idx="77">
                  <c:v>6</c:v>
                </c:pt>
                <c:pt idx="78">
                  <c:v>8</c:v>
                </c:pt>
                <c:pt idx="79">
                  <c:v>8</c:v>
                </c:pt>
                <c:pt idx="80">
                  <c:v>8</c:v>
                </c:pt>
                <c:pt idx="81">
                  <c:v>8</c:v>
                </c:pt>
                <c:pt idx="82">
                  <c:v>8</c:v>
                </c:pt>
                <c:pt idx="83">
                  <c:v>8</c:v>
                </c:pt>
                <c:pt idx="84">
                  <c:v>8</c:v>
                </c:pt>
                <c:pt idx="85">
                  <c:v>8</c:v>
                </c:pt>
                <c:pt idx="86">
                  <c:v>8</c:v>
                </c:pt>
                <c:pt idx="87">
                  <c:v>0</c:v>
                </c:pt>
                <c:pt idx="88">
                  <c:v>8</c:v>
                </c:pt>
                <c:pt idx="89">
                  <c:v>8</c:v>
                </c:pt>
                <c:pt idx="90">
                  <c:v>8</c:v>
                </c:pt>
                <c:pt idx="91">
                  <c:v>8</c:v>
                </c:pt>
                <c:pt idx="92">
                  <c:v>4</c:v>
                </c:pt>
                <c:pt idx="93">
                  <c:v>8</c:v>
                </c:pt>
                <c:pt idx="94">
                  <c:v>8</c:v>
                </c:pt>
                <c:pt idx="95">
                  <c:v>8</c:v>
                </c:pt>
                <c:pt idx="96">
                  <c:v>8</c:v>
                </c:pt>
                <c:pt idx="97">
                  <c:v>8</c:v>
                </c:pt>
                <c:pt idx="98">
                  <c:v>8</c:v>
                </c:pt>
                <c:pt idx="99">
                  <c:v>8</c:v>
                </c:pt>
                <c:pt idx="100">
                  <c:v>8</c:v>
                </c:pt>
                <c:pt idx="101">
                  <c:v>8</c:v>
                </c:pt>
                <c:pt idx="102">
                  <c:v>8</c:v>
                </c:pt>
                <c:pt idx="103">
                  <c:v>8</c:v>
                </c:pt>
                <c:pt idx="104">
                  <c:v>8</c:v>
                </c:pt>
                <c:pt idx="105">
                  <c:v>8</c:v>
                </c:pt>
                <c:pt idx="106">
                  <c:v>8</c:v>
                </c:pt>
                <c:pt idx="107">
                  <c:v>8</c:v>
                </c:pt>
                <c:pt idx="108">
                  <c:v>8</c:v>
                </c:pt>
                <c:pt idx="109">
                  <c:v>1</c:v>
                </c:pt>
                <c:pt idx="110">
                  <c:v>8</c:v>
                </c:pt>
                <c:pt idx="111">
                  <c:v>8</c:v>
                </c:pt>
                <c:pt idx="112">
                  <c:v>8</c:v>
                </c:pt>
                <c:pt idx="113">
                  <c:v>8</c:v>
                </c:pt>
                <c:pt idx="114">
                  <c:v>8</c:v>
                </c:pt>
                <c:pt idx="115">
                  <c:v>8</c:v>
                </c:pt>
                <c:pt idx="116">
                  <c:v>8</c:v>
                </c:pt>
                <c:pt idx="117">
                  <c:v>8</c:v>
                </c:pt>
                <c:pt idx="118">
                  <c:v>8</c:v>
                </c:pt>
                <c:pt idx="119">
                  <c:v>8</c:v>
                </c:pt>
                <c:pt idx="120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621-4AC7-B479-E6CAE17EE0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55811632"/>
        <c:axId val="955817456"/>
      </c:lineChart>
      <c:catAx>
        <c:axId val="9558116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Time (hours)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5817456"/>
        <c:crosses val="autoZero"/>
        <c:auto val="1"/>
        <c:lblAlgn val="ctr"/>
        <c:lblOffset val="100"/>
        <c:tickLblSkip val="20"/>
        <c:tickMarkSkip val="5"/>
        <c:noMultiLvlLbl val="0"/>
      </c:catAx>
      <c:valAx>
        <c:axId val="955817456"/>
        <c:scaling>
          <c:orientation val="minMax"/>
          <c:max val="9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# retransmissions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5811632"/>
        <c:crosses val="autoZero"/>
        <c:crossBetween val="between"/>
        <c:majorUnit val="2"/>
      </c:valAx>
      <c:spPr>
        <a:noFill/>
        <a:ln w="12700">
          <a:solidFill>
            <a:schemeClr val="tx1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Detect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 w="25400">
              <a:solidFill>
                <a:schemeClr val="tx1"/>
              </a:solidFill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SF8</c:v>
                </c:pt>
                <c:pt idx="1">
                  <c:v>SF10</c:v>
                </c:pt>
                <c:pt idx="2">
                  <c:v>SF12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-12.5</c:v>
                </c:pt>
                <c:pt idx="1">
                  <c:v>-17.7</c:v>
                </c:pt>
                <c:pt idx="2">
                  <c:v>-23.9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F0-47FF-8924-718F5193C81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Decode</c:v>
                </c:pt>
              </c:strCache>
            </c:strRef>
          </c:tx>
          <c:spPr>
            <a:pattFill prst="narHorz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solidFill>
                <a:schemeClr val="tx1"/>
              </a:solidFill>
            </a:ln>
            <a:effectLst>
              <a:innerShdw blurRad="114300">
                <a:schemeClr val="accent3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SF8</c:v>
                </c:pt>
                <c:pt idx="1">
                  <c:v>SF10</c:v>
                </c:pt>
                <c:pt idx="2">
                  <c:v>SF12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-7</c:v>
                </c:pt>
                <c:pt idx="1">
                  <c:v>-15</c:v>
                </c:pt>
                <c:pt idx="2">
                  <c:v>-21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BF0-47FF-8924-718F5193C81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1077927088"/>
        <c:axId val="1077927504"/>
      </c:barChart>
      <c:catAx>
        <c:axId val="1077927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7927504"/>
        <c:crosses val="autoZero"/>
        <c:auto val="1"/>
        <c:lblAlgn val="ctr"/>
        <c:lblOffset val="100"/>
        <c:noMultiLvlLbl val="0"/>
      </c:catAx>
      <c:valAx>
        <c:axId val="1077927504"/>
        <c:scaling>
          <c:orientation val="minMax"/>
        </c:scaling>
        <c:delete val="0"/>
        <c:axPos val="l"/>
        <c:majorGridlines>
          <c:spPr>
            <a:ln w="12700" cmpd="dbl">
              <a:solidFill>
                <a:schemeClr val="tx1">
                  <a:lumMod val="15000"/>
                  <a:lumOff val="85000"/>
                </a:schemeClr>
              </a:solidFill>
              <a:prstDash val="sysDash"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>
                    <a:solidFill>
                      <a:schemeClr val="tx1"/>
                    </a:solidFill>
                  </a:rPr>
                  <a:t>SNR threshold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7927088"/>
        <c:crosses val="autoZero"/>
        <c:crossBetween val="between"/>
      </c:valAx>
      <c:spPr>
        <a:noFill/>
        <a:ln w="15875"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0.125x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Sheet1!$A$2:$A$10</c:f>
              <c:strCache>
                <c:ptCount val="9"/>
                <c:pt idx="0">
                  <c:v>#16</c:v>
                </c:pt>
                <c:pt idx="1">
                  <c:v>#54</c:v>
                </c:pt>
                <c:pt idx="2">
                  <c:v>#87</c:v>
                </c:pt>
                <c:pt idx="3">
                  <c:v>#122</c:v>
                </c:pt>
                <c:pt idx="4">
                  <c:v>#161</c:v>
                </c:pt>
                <c:pt idx="5">
                  <c:v>#175</c:v>
                </c:pt>
                <c:pt idx="6">
                  <c:v>#192</c:v>
                </c:pt>
                <c:pt idx="7">
                  <c:v>#213</c:v>
                </c:pt>
                <c:pt idx="8">
                  <c:v>#249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0-2411-4954-BEC4-03A71ED76AB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0.5x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Sheet1!$A$2:$A$10</c:f>
              <c:strCache>
                <c:ptCount val="9"/>
                <c:pt idx="0">
                  <c:v>#16</c:v>
                </c:pt>
                <c:pt idx="1">
                  <c:v>#54</c:v>
                </c:pt>
                <c:pt idx="2">
                  <c:v>#87</c:v>
                </c:pt>
                <c:pt idx="3">
                  <c:v>#122</c:v>
                </c:pt>
                <c:pt idx="4">
                  <c:v>#161</c:v>
                </c:pt>
                <c:pt idx="5">
                  <c:v>#175</c:v>
                </c:pt>
                <c:pt idx="6">
                  <c:v>#192</c:v>
                </c:pt>
                <c:pt idx="7">
                  <c:v>#213</c:v>
                </c:pt>
                <c:pt idx="8">
                  <c:v>#249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-0.19454769241525899</c:v>
                </c:pt>
                <c:pt idx="1">
                  <c:v>0.90250537710985801</c:v>
                </c:pt>
                <c:pt idx="2">
                  <c:v>1.93211332676328</c:v>
                </c:pt>
                <c:pt idx="3">
                  <c:v>2.5932115872586299</c:v>
                </c:pt>
                <c:pt idx="4">
                  <c:v>2.1159943385449602</c:v>
                </c:pt>
                <c:pt idx="5">
                  <c:v>1.7701771711407199</c:v>
                </c:pt>
                <c:pt idx="6">
                  <c:v>1.1672328698810299</c:v>
                </c:pt>
                <c:pt idx="7">
                  <c:v>0.530398189085037</c:v>
                </c:pt>
                <c:pt idx="8">
                  <c:v>-0.35114104556332898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11-4954-BEC4-03A71ED76AB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0.75x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Sheet1!$A$2:$A$10</c:f>
              <c:strCache>
                <c:ptCount val="9"/>
                <c:pt idx="0">
                  <c:v>#16</c:v>
                </c:pt>
                <c:pt idx="1">
                  <c:v>#54</c:v>
                </c:pt>
                <c:pt idx="2">
                  <c:v>#87</c:v>
                </c:pt>
                <c:pt idx="3">
                  <c:v>#122</c:v>
                </c:pt>
                <c:pt idx="4">
                  <c:v>#161</c:v>
                </c:pt>
                <c:pt idx="5">
                  <c:v>#175</c:v>
                </c:pt>
                <c:pt idx="6">
                  <c:v>#192</c:v>
                </c:pt>
                <c:pt idx="7">
                  <c:v>#213</c:v>
                </c:pt>
                <c:pt idx="8">
                  <c:v>#249</c:v>
                </c:pt>
              </c:strCache>
            </c:strRef>
          </c:cat>
          <c:val>
            <c:numRef>
              <c:f>Sheet1!$D$2:$D$10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2-2411-4954-BEC4-03A71ED76A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955809136"/>
        <c:axId val="955819120"/>
      </c:barChart>
      <c:catAx>
        <c:axId val="95580913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/>
                  <a:t>Symbol ID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5819120"/>
        <c:crosses val="autoZero"/>
        <c:auto val="1"/>
        <c:lblAlgn val="ctr"/>
        <c:lblOffset val="100"/>
        <c:noMultiLvlLbl val="0"/>
      </c:catAx>
      <c:valAx>
        <c:axId val="955819120"/>
        <c:scaling>
          <c:orientation val="minMax"/>
          <c:min val="-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/>
                  <a:t>SNR Gains (dB)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5809136"/>
        <c:crosses val="autoZero"/>
        <c:crossBetween val="between"/>
      </c:valAx>
      <c:spPr>
        <a:noFill/>
        <a:ln>
          <a:solidFill>
            <a:schemeClr val="bg1"/>
          </a:solidFill>
        </a:ln>
        <a:effectLst/>
      </c:spPr>
    </c:plotArea>
    <c:legend>
      <c:legendPos val="b"/>
      <c:legendEntry>
        <c:idx val="0"/>
        <c:delete val="1"/>
      </c:legendEntry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0.125x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Sheet1!$A$2:$A$10</c:f>
              <c:strCache>
                <c:ptCount val="9"/>
                <c:pt idx="0">
                  <c:v>#16</c:v>
                </c:pt>
                <c:pt idx="1">
                  <c:v>#54</c:v>
                </c:pt>
                <c:pt idx="2">
                  <c:v>#87</c:v>
                </c:pt>
                <c:pt idx="3">
                  <c:v>#122</c:v>
                </c:pt>
                <c:pt idx="4">
                  <c:v>#161</c:v>
                </c:pt>
                <c:pt idx="5">
                  <c:v>#175</c:v>
                </c:pt>
                <c:pt idx="6">
                  <c:v>#192</c:v>
                </c:pt>
                <c:pt idx="7">
                  <c:v>#213</c:v>
                </c:pt>
                <c:pt idx="8">
                  <c:v>#249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0-2411-4954-BEC4-03A71ED76AB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0.5x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Sheet1!$A$2:$A$10</c:f>
              <c:strCache>
                <c:ptCount val="9"/>
                <c:pt idx="0">
                  <c:v>#16</c:v>
                </c:pt>
                <c:pt idx="1">
                  <c:v>#54</c:v>
                </c:pt>
                <c:pt idx="2">
                  <c:v>#87</c:v>
                </c:pt>
                <c:pt idx="3">
                  <c:v>#122</c:v>
                </c:pt>
                <c:pt idx="4">
                  <c:v>#161</c:v>
                </c:pt>
                <c:pt idx="5">
                  <c:v>#175</c:v>
                </c:pt>
                <c:pt idx="6">
                  <c:v>#192</c:v>
                </c:pt>
                <c:pt idx="7">
                  <c:v>#213</c:v>
                </c:pt>
                <c:pt idx="8">
                  <c:v>#249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-0.19454769241525899</c:v>
                </c:pt>
                <c:pt idx="1">
                  <c:v>0.90250537710985801</c:v>
                </c:pt>
                <c:pt idx="2">
                  <c:v>1.93211332676328</c:v>
                </c:pt>
                <c:pt idx="3">
                  <c:v>2.5932115872586299</c:v>
                </c:pt>
                <c:pt idx="4">
                  <c:v>2.1159943385449602</c:v>
                </c:pt>
                <c:pt idx="5">
                  <c:v>1.7701771711407199</c:v>
                </c:pt>
                <c:pt idx="6">
                  <c:v>1.1672328698810299</c:v>
                </c:pt>
                <c:pt idx="7">
                  <c:v>0.530398189085037</c:v>
                </c:pt>
                <c:pt idx="8">
                  <c:v>-0.35114104556332898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11-4954-BEC4-03A71ED76AB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0.75x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Sheet1!$A$2:$A$10</c:f>
              <c:strCache>
                <c:ptCount val="9"/>
                <c:pt idx="0">
                  <c:v>#16</c:v>
                </c:pt>
                <c:pt idx="1">
                  <c:v>#54</c:v>
                </c:pt>
                <c:pt idx="2">
                  <c:v>#87</c:v>
                </c:pt>
                <c:pt idx="3">
                  <c:v>#122</c:v>
                </c:pt>
                <c:pt idx="4">
                  <c:v>#161</c:v>
                </c:pt>
                <c:pt idx="5">
                  <c:v>#175</c:v>
                </c:pt>
                <c:pt idx="6">
                  <c:v>#192</c:v>
                </c:pt>
                <c:pt idx="7">
                  <c:v>#213</c:v>
                </c:pt>
                <c:pt idx="8">
                  <c:v>#249</c:v>
                </c:pt>
              </c:strCache>
            </c:strRef>
          </c:cat>
          <c:val>
            <c:numRef>
              <c:f>Sheet1!$D$2:$D$10</c:f>
              <c:numCache>
                <c:formatCode>General</c:formatCode>
                <c:ptCount val="9"/>
                <c:pt idx="0">
                  <c:v>-5.3670998521210604</c:v>
                </c:pt>
                <c:pt idx="1">
                  <c:v>-3.6246054161527299</c:v>
                </c:pt>
                <c:pt idx="2">
                  <c:v>-0.74791091112203201</c:v>
                </c:pt>
                <c:pt idx="3">
                  <c:v>2.3150705167837198</c:v>
                </c:pt>
                <c:pt idx="4">
                  <c:v>7.1369363397374194E-2</c:v>
                </c:pt>
                <c:pt idx="5">
                  <c:v>-1.3466051539900801</c:v>
                </c:pt>
                <c:pt idx="6">
                  <c:v>-2.9518849311706101</c:v>
                </c:pt>
                <c:pt idx="7">
                  <c:v>-4.3023938123998402</c:v>
                </c:pt>
                <c:pt idx="8">
                  <c:v>-5.6257145866318696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411-4954-BEC4-03A71ED76A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955809136"/>
        <c:axId val="955819120"/>
      </c:barChart>
      <c:catAx>
        <c:axId val="95580913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/>
                  <a:t>Symbol ID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5819120"/>
        <c:crosses val="autoZero"/>
        <c:auto val="1"/>
        <c:lblAlgn val="ctr"/>
        <c:lblOffset val="100"/>
        <c:noMultiLvlLbl val="0"/>
      </c:catAx>
      <c:valAx>
        <c:axId val="955819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/>
                  <a:t>SNR Gains (dB)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5809136"/>
        <c:crosses val="autoZero"/>
        <c:crossBetween val="between"/>
      </c:valAx>
      <c:spPr>
        <a:noFill/>
        <a:ln>
          <a:solidFill>
            <a:schemeClr val="bg1"/>
          </a:solidFill>
        </a:ln>
        <a:effectLst/>
      </c:spPr>
    </c:plotArea>
    <c:legend>
      <c:legendPos val="b"/>
      <c:legendEntry>
        <c:idx val="0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0.125x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Sheet1!$A$2:$A$10</c:f>
              <c:strCache>
                <c:ptCount val="9"/>
                <c:pt idx="0">
                  <c:v>#16</c:v>
                </c:pt>
                <c:pt idx="1">
                  <c:v>#54</c:v>
                </c:pt>
                <c:pt idx="2">
                  <c:v>#87</c:v>
                </c:pt>
                <c:pt idx="3">
                  <c:v>#122</c:v>
                </c:pt>
                <c:pt idx="4">
                  <c:v>#161</c:v>
                </c:pt>
                <c:pt idx="5">
                  <c:v>#175</c:v>
                </c:pt>
                <c:pt idx="6">
                  <c:v>#192</c:v>
                </c:pt>
                <c:pt idx="7">
                  <c:v>#213</c:v>
                </c:pt>
                <c:pt idx="8">
                  <c:v>#249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2.8968945208491799</c:v>
                </c:pt>
                <c:pt idx="1">
                  <c:v>2.75418381477742</c:v>
                </c:pt>
                <c:pt idx="2">
                  <c:v>2.8384258742370498</c:v>
                </c:pt>
                <c:pt idx="3">
                  <c:v>2.8078838333977201</c:v>
                </c:pt>
                <c:pt idx="4">
                  <c:v>2.83162168083062</c:v>
                </c:pt>
                <c:pt idx="5">
                  <c:v>2.7888559057507698</c:v>
                </c:pt>
                <c:pt idx="6">
                  <c:v>2.7727601210900699</c:v>
                </c:pt>
                <c:pt idx="7">
                  <c:v>2.6911861632427798</c:v>
                </c:pt>
                <c:pt idx="8">
                  <c:v>2.91379174344695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11-4954-BEC4-03A71ED76AB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0.5x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Sheet1!$A$2:$A$10</c:f>
              <c:strCache>
                <c:ptCount val="9"/>
                <c:pt idx="0">
                  <c:v>#16</c:v>
                </c:pt>
                <c:pt idx="1">
                  <c:v>#54</c:v>
                </c:pt>
                <c:pt idx="2">
                  <c:v>#87</c:v>
                </c:pt>
                <c:pt idx="3">
                  <c:v>#122</c:v>
                </c:pt>
                <c:pt idx="4">
                  <c:v>#161</c:v>
                </c:pt>
                <c:pt idx="5">
                  <c:v>#175</c:v>
                </c:pt>
                <c:pt idx="6">
                  <c:v>#192</c:v>
                </c:pt>
                <c:pt idx="7">
                  <c:v>#213</c:v>
                </c:pt>
                <c:pt idx="8">
                  <c:v>#249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-0.19454769241525899</c:v>
                </c:pt>
                <c:pt idx="1">
                  <c:v>0.90250537710985801</c:v>
                </c:pt>
                <c:pt idx="2">
                  <c:v>1.93211332676328</c:v>
                </c:pt>
                <c:pt idx="3">
                  <c:v>2.5932115872586299</c:v>
                </c:pt>
                <c:pt idx="4">
                  <c:v>2.1159943385449602</c:v>
                </c:pt>
                <c:pt idx="5">
                  <c:v>1.7701771711407199</c:v>
                </c:pt>
                <c:pt idx="6">
                  <c:v>1.1672328698810299</c:v>
                </c:pt>
                <c:pt idx="7">
                  <c:v>0.530398189085037</c:v>
                </c:pt>
                <c:pt idx="8">
                  <c:v>-0.35114104556332898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11-4954-BEC4-03A71ED76AB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0.75x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Sheet1!$A$2:$A$10</c:f>
              <c:strCache>
                <c:ptCount val="9"/>
                <c:pt idx="0">
                  <c:v>#16</c:v>
                </c:pt>
                <c:pt idx="1">
                  <c:v>#54</c:v>
                </c:pt>
                <c:pt idx="2">
                  <c:v>#87</c:v>
                </c:pt>
                <c:pt idx="3">
                  <c:v>#122</c:v>
                </c:pt>
                <c:pt idx="4">
                  <c:v>#161</c:v>
                </c:pt>
                <c:pt idx="5">
                  <c:v>#175</c:v>
                </c:pt>
                <c:pt idx="6">
                  <c:v>#192</c:v>
                </c:pt>
                <c:pt idx="7">
                  <c:v>#213</c:v>
                </c:pt>
                <c:pt idx="8">
                  <c:v>#249</c:v>
                </c:pt>
              </c:strCache>
            </c:strRef>
          </c:cat>
          <c:val>
            <c:numRef>
              <c:f>Sheet1!$D$2:$D$10</c:f>
              <c:numCache>
                <c:formatCode>General</c:formatCode>
                <c:ptCount val="9"/>
                <c:pt idx="0">
                  <c:v>-5.3670998521210604</c:v>
                </c:pt>
                <c:pt idx="1">
                  <c:v>-3.6246054161527299</c:v>
                </c:pt>
                <c:pt idx="2">
                  <c:v>-0.74791091112203201</c:v>
                </c:pt>
                <c:pt idx="3">
                  <c:v>2.3150705167837198</c:v>
                </c:pt>
                <c:pt idx="4">
                  <c:v>7.1369363397374194E-2</c:v>
                </c:pt>
                <c:pt idx="5">
                  <c:v>-1.3466051539900801</c:v>
                </c:pt>
                <c:pt idx="6">
                  <c:v>-2.9518849311706101</c:v>
                </c:pt>
                <c:pt idx="7">
                  <c:v>-4.3023938123998402</c:v>
                </c:pt>
                <c:pt idx="8">
                  <c:v>-5.6257145866318696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411-4954-BEC4-03A71ED76A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955809136"/>
        <c:axId val="955819120"/>
      </c:barChart>
      <c:catAx>
        <c:axId val="95580913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/>
                  <a:t>Symbol ID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5819120"/>
        <c:crosses val="autoZero"/>
        <c:auto val="1"/>
        <c:lblAlgn val="ctr"/>
        <c:lblOffset val="100"/>
        <c:noMultiLvlLbl val="0"/>
      </c:catAx>
      <c:valAx>
        <c:axId val="955819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/>
                  <a:t>SNR Gains (dB)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5809136"/>
        <c:crosses val="autoZero"/>
        <c:crossBetween val="between"/>
      </c:valAx>
      <c:spPr>
        <a:noFill/>
        <a:ln>
          <a:solidFill>
            <a:schemeClr val="bg1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-30 dB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cat>
            <c:numRef>
              <c:f>Sheet1!$A$2:$A$10</c:f>
              <c:numCache>
                <c:formatCode>General</c:formatCode>
                <c:ptCount val="9"/>
                <c:pt idx="0">
                  <c:v>0</c:v>
                </c:pt>
                <c:pt idx="1">
                  <c:v>1</c:v>
                </c:pt>
                <c:pt idx="2">
                  <c:v>3</c:v>
                </c:pt>
                <c:pt idx="3">
                  <c:v>5</c:v>
                </c:pt>
                <c:pt idx="4">
                  <c:v>7</c:v>
                </c:pt>
                <c:pt idx="5">
                  <c:v>9</c:v>
                </c:pt>
                <c:pt idx="6">
                  <c:v>11</c:v>
                </c:pt>
                <c:pt idx="7">
                  <c:v>13</c:v>
                </c:pt>
                <c:pt idx="8">
                  <c:v>15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0.98234374999999996</c:v>
                </c:pt>
                <c:pt idx="1">
                  <c:v>0.96421875000000001</c:v>
                </c:pt>
                <c:pt idx="2">
                  <c:v>0.87742187500000002</c:v>
                </c:pt>
                <c:pt idx="3">
                  <c:v>0.77046875000000004</c:v>
                </c:pt>
                <c:pt idx="4">
                  <c:v>0.621953125</c:v>
                </c:pt>
                <c:pt idx="5">
                  <c:v>0.49117187499999998</c:v>
                </c:pt>
                <c:pt idx="6">
                  <c:v>0.37507812499999998</c:v>
                </c:pt>
                <c:pt idx="7">
                  <c:v>0.27476562500000001</c:v>
                </c:pt>
                <c:pt idx="8">
                  <c:v>0.19312499999999999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A51-4417-BE99-2AE90F67497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-25 dB</c:v>
                </c:pt>
              </c:strCache>
            </c:strRef>
          </c:tx>
          <c:spPr>
            <a:ln w="22225" cap="rnd">
              <a:solidFill>
                <a:schemeClr val="accent4"/>
              </a:solidFill>
              <a:round/>
            </a:ln>
            <a:effectLst/>
          </c:spPr>
          <c:marker>
            <c:symbol val="square"/>
            <c:size val="10"/>
            <c:spPr>
              <a:solidFill>
                <a:schemeClr val="accent4"/>
              </a:solidFill>
              <a:ln w="9525">
                <a:solidFill>
                  <a:schemeClr val="accent4"/>
                </a:solidFill>
                <a:round/>
              </a:ln>
              <a:effectLst/>
            </c:spPr>
          </c:marker>
          <c:cat>
            <c:numRef>
              <c:f>Sheet1!$A$2:$A$10</c:f>
              <c:numCache>
                <c:formatCode>General</c:formatCode>
                <c:ptCount val="9"/>
                <c:pt idx="0">
                  <c:v>0</c:v>
                </c:pt>
                <c:pt idx="1">
                  <c:v>1</c:v>
                </c:pt>
                <c:pt idx="2">
                  <c:v>3</c:v>
                </c:pt>
                <c:pt idx="3">
                  <c:v>5</c:v>
                </c:pt>
                <c:pt idx="4">
                  <c:v>7</c:v>
                </c:pt>
                <c:pt idx="5">
                  <c:v>9</c:v>
                </c:pt>
                <c:pt idx="6">
                  <c:v>11</c:v>
                </c:pt>
                <c:pt idx="7">
                  <c:v>13</c:v>
                </c:pt>
                <c:pt idx="8">
                  <c:v>15</c:v>
                </c:pt>
              </c:numCache>
            </c:numRef>
          </c:cat>
          <c:val>
            <c:numRef>
              <c:f>Sheet1!$C$2:$C$10</c:f>
              <c:numCache>
                <c:formatCode>General</c:formatCode>
                <c:ptCount val="9"/>
                <c:pt idx="0">
                  <c:v>0.91851562499999995</c:v>
                </c:pt>
                <c:pt idx="1">
                  <c:v>0.73703125000000003</c:v>
                </c:pt>
                <c:pt idx="2">
                  <c:v>0.32601562499999998</c:v>
                </c:pt>
                <c:pt idx="3">
                  <c:v>0.107421875</c:v>
                </c:pt>
                <c:pt idx="4">
                  <c:v>3.2656249999999998E-2</c:v>
                </c:pt>
                <c:pt idx="5">
                  <c:v>9.0624999999999994E-3</c:v>
                </c:pt>
                <c:pt idx="6">
                  <c:v>2.5781250000000001E-3</c:v>
                </c:pt>
                <c:pt idx="7">
                  <c:v>9.3749999999999997E-4</c:v>
                </c:pt>
                <c:pt idx="8">
                  <c:v>2.3437499999999999E-4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A51-4417-BE99-2AE90F67497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-20 dB</c:v>
                </c:pt>
              </c:strCache>
            </c:strRef>
          </c:tx>
          <c:spPr>
            <a:ln w="25400" cap="rnd">
              <a:solidFill>
                <a:schemeClr val="accent6"/>
              </a:solidFill>
              <a:round/>
            </a:ln>
            <a:effectLst/>
          </c:spPr>
          <c:marker>
            <c:symbol val="triangle"/>
            <c:size val="12"/>
            <c:spPr>
              <a:solidFill>
                <a:schemeClr val="accent6"/>
              </a:solidFill>
              <a:ln w="9525">
                <a:solidFill>
                  <a:schemeClr val="accent6"/>
                </a:solidFill>
                <a:round/>
              </a:ln>
              <a:effectLst/>
            </c:spPr>
          </c:marker>
          <c:cat>
            <c:numRef>
              <c:f>Sheet1!$A$2:$A$10</c:f>
              <c:numCache>
                <c:formatCode>General</c:formatCode>
                <c:ptCount val="9"/>
                <c:pt idx="0">
                  <c:v>0</c:v>
                </c:pt>
                <c:pt idx="1">
                  <c:v>1</c:v>
                </c:pt>
                <c:pt idx="2">
                  <c:v>3</c:v>
                </c:pt>
                <c:pt idx="3">
                  <c:v>5</c:v>
                </c:pt>
                <c:pt idx="4">
                  <c:v>7</c:v>
                </c:pt>
                <c:pt idx="5">
                  <c:v>9</c:v>
                </c:pt>
                <c:pt idx="6">
                  <c:v>11</c:v>
                </c:pt>
                <c:pt idx="7">
                  <c:v>13</c:v>
                </c:pt>
                <c:pt idx="8">
                  <c:v>15</c:v>
                </c:pt>
              </c:numCache>
            </c:numRef>
          </c:cat>
          <c:val>
            <c:numRef>
              <c:f>Sheet1!$D$2:$D$10</c:f>
              <c:numCache>
                <c:formatCode>General</c:formatCode>
                <c:ptCount val="9"/>
                <c:pt idx="0">
                  <c:v>0.48226562499999998</c:v>
                </c:pt>
                <c:pt idx="1">
                  <c:v>8.8124999999999995E-2</c:v>
                </c:pt>
                <c:pt idx="2">
                  <c:v>1.484375E-3</c:v>
                </c:pt>
                <c:pt idx="3">
                  <c:v>3.1250000000000001E-4</c:v>
                </c:pt>
                <c:pt idx="4">
                  <c:v>3.1250000000000001E-4</c:v>
                </c:pt>
                <c:pt idx="5">
                  <c:v>2.3437499999999999E-4</c:v>
                </c:pt>
                <c:pt idx="6">
                  <c:v>1.5625E-4</c:v>
                </c:pt>
                <c:pt idx="7">
                  <c:v>0</c:v>
                </c:pt>
                <c:pt idx="8" formatCode="0.00E+00">
                  <c:v>7.8125000000000002E-5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A51-4417-BE99-2AE90F6749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55821200"/>
        <c:axId val="955819536"/>
      </c:lineChart>
      <c:catAx>
        <c:axId val="9558212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cap="all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/>
                  <a:t># of retransmissions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1" i="0" u="none" strike="noStrike" kern="1200" cap="all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cap="all" spc="1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5819536"/>
        <c:crosses val="autoZero"/>
        <c:auto val="1"/>
        <c:lblAlgn val="ctr"/>
        <c:lblOffset val="100"/>
        <c:noMultiLvlLbl val="0"/>
      </c:catAx>
      <c:valAx>
        <c:axId val="95581953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cap="all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/>
                  <a:t>Symbol Error Rate (ser)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cap="all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5821200"/>
        <c:crosses val="autoZero"/>
        <c:crossBetween val="between"/>
        <c:majorUnit val="0.2"/>
      </c:valAx>
      <c:spPr>
        <a:noFill/>
        <a:ln w="9525">
          <a:solidFill>
            <a:schemeClr val="tx1"/>
          </a:solidFill>
        </a:ln>
        <a:effectLst/>
      </c:spPr>
    </c:plotArea>
    <c:legend>
      <c:legendPos val="t"/>
      <c:layout>
        <c:manualLayout>
          <c:xMode val="edge"/>
          <c:yMode val="edge"/>
          <c:x val="0.25103248031496062"/>
          <c:y val="1.4062499134934847E-2"/>
          <c:w val="0.55731003937007872"/>
          <c:h val="7.071277862249147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LoRaWAN (SF10)</c:v>
                </c:pt>
              </c:strCache>
            </c:strRef>
          </c:tx>
          <c:spPr>
            <a:ln w="22225" cap="rnd">
              <a:solidFill>
                <a:schemeClr val="accent6">
                  <a:lumMod val="50000"/>
                </a:schemeClr>
              </a:solidFill>
              <a:round/>
            </a:ln>
            <a:effectLst/>
          </c:spPr>
          <c:marker>
            <c:symbol val="diamond"/>
            <c:size val="12"/>
            <c:spPr>
              <a:noFill/>
              <a:ln w="25400">
                <a:solidFill>
                  <a:schemeClr val="accent6">
                    <a:lumMod val="50000"/>
                  </a:schemeClr>
                </a:solidFill>
                <a:round/>
              </a:ln>
              <a:effectLst/>
            </c:spPr>
          </c:marker>
          <c:cat>
            <c:numRef>
              <c:f>Sheet1!$A$2:$A$8</c:f>
              <c:numCache>
                <c:formatCode>General</c:formatCode>
                <c:ptCount val="7"/>
                <c:pt idx="0">
                  <c:v>-35</c:v>
                </c:pt>
                <c:pt idx="1">
                  <c:v>-30</c:v>
                </c:pt>
                <c:pt idx="2">
                  <c:v>-25</c:v>
                </c:pt>
                <c:pt idx="3">
                  <c:v>-20</c:v>
                </c:pt>
                <c:pt idx="4">
                  <c:v>-15</c:v>
                </c:pt>
                <c:pt idx="5">
                  <c:v>-10</c:v>
                </c:pt>
                <c:pt idx="6">
                  <c:v>-5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0.99085937499999999</c:v>
                </c:pt>
                <c:pt idx="1">
                  <c:v>0.98249023400000002</c:v>
                </c:pt>
                <c:pt idx="2">
                  <c:v>0.87204101599999995</c:v>
                </c:pt>
                <c:pt idx="3">
                  <c:v>0.4634375</c:v>
                </c:pt>
                <c:pt idx="4">
                  <c:v>9.8535159999999997E-3</c:v>
                </c:pt>
                <c:pt idx="5">
                  <c:v>2.7343799999999998E-4</c:v>
                </c:pt>
                <c:pt idx="6">
                  <c:v>2.2460899999999999E-4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FA2-409A-BFA7-902C623A8F7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Charm</c:v>
                </c:pt>
              </c:strCache>
            </c:strRef>
          </c:tx>
          <c:spPr>
            <a:ln w="22225" cap="rnd">
              <a:solidFill>
                <a:srgbClr val="00B0F0"/>
              </a:solidFill>
              <a:round/>
            </a:ln>
            <a:effectLst/>
          </c:spPr>
          <c:marker>
            <c:symbol val="square"/>
            <c:size val="10"/>
            <c:spPr>
              <a:solidFill>
                <a:srgbClr val="00B0F0"/>
              </a:solidFill>
              <a:ln w="9525">
                <a:solidFill>
                  <a:srgbClr val="00B0F0"/>
                </a:solidFill>
                <a:round/>
              </a:ln>
              <a:effectLst/>
            </c:spPr>
          </c:marker>
          <c:cat>
            <c:numRef>
              <c:f>Sheet1!$A$2:$A$8</c:f>
              <c:numCache>
                <c:formatCode>General</c:formatCode>
                <c:ptCount val="7"/>
                <c:pt idx="0">
                  <c:v>-35</c:v>
                </c:pt>
                <c:pt idx="1">
                  <c:v>-30</c:v>
                </c:pt>
                <c:pt idx="2">
                  <c:v>-25</c:v>
                </c:pt>
                <c:pt idx="3">
                  <c:v>-20</c:v>
                </c:pt>
                <c:pt idx="4">
                  <c:v>-15</c:v>
                </c:pt>
                <c:pt idx="5">
                  <c:v>-10</c:v>
                </c:pt>
                <c:pt idx="6">
                  <c:v>-5</c:v>
                </c:pt>
              </c:numCache>
            </c:numRef>
          </c:cat>
          <c:val>
            <c:numRef>
              <c:f>Sheet1!$C$2:$C$8</c:f>
              <c:numCache>
                <c:formatCode>General</c:formatCode>
                <c:ptCount val="7"/>
                <c:pt idx="0">
                  <c:v>0.99363281299999995</c:v>
                </c:pt>
                <c:pt idx="1">
                  <c:v>0.94664062500000001</c:v>
                </c:pt>
                <c:pt idx="2">
                  <c:v>0.496542969</c:v>
                </c:pt>
                <c:pt idx="3">
                  <c:v>0.147939453</c:v>
                </c:pt>
                <c:pt idx="4" formatCode="0.00E+00">
                  <c:v>1.95E-5</c:v>
                </c:pt>
                <c:pt idx="5">
                  <c:v>2.7343799999999998E-4</c:v>
                </c:pt>
                <c:pt idx="6">
                  <c:v>2.2460899999999999E-4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FA2-409A-BFA7-902C623A8F7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MALoRa</c:v>
                </c:pt>
              </c:strCache>
            </c:strRef>
          </c:tx>
          <c:spPr>
            <a:ln w="22225" cap="rnd">
              <a:solidFill>
                <a:schemeClr val="tx1"/>
              </a:solidFill>
              <a:prstDash val="dash"/>
              <a:round/>
            </a:ln>
            <a:effectLst/>
          </c:spPr>
          <c:marker>
            <c:symbol val="triangle"/>
            <c:size val="12"/>
            <c:spPr>
              <a:solidFill>
                <a:schemeClr val="tx1"/>
              </a:solidFill>
              <a:ln w="9525">
                <a:solidFill>
                  <a:schemeClr val="tx1"/>
                </a:solidFill>
                <a:round/>
              </a:ln>
              <a:effectLst/>
            </c:spPr>
          </c:marker>
          <c:cat>
            <c:numRef>
              <c:f>Sheet1!$A$2:$A$8</c:f>
              <c:numCache>
                <c:formatCode>General</c:formatCode>
                <c:ptCount val="7"/>
                <c:pt idx="0">
                  <c:v>-35</c:v>
                </c:pt>
                <c:pt idx="1">
                  <c:v>-30</c:v>
                </c:pt>
                <c:pt idx="2">
                  <c:v>-25</c:v>
                </c:pt>
                <c:pt idx="3">
                  <c:v>-20</c:v>
                </c:pt>
                <c:pt idx="4">
                  <c:v>-15</c:v>
                </c:pt>
                <c:pt idx="5">
                  <c:v>-10</c:v>
                </c:pt>
                <c:pt idx="6">
                  <c:v>-5</c:v>
                </c:pt>
              </c:numCache>
            </c:numRef>
          </c:cat>
          <c:val>
            <c:numRef>
              <c:f>Sheet1!$D$2:$D$8</c:f>
              <c:numCache>
                <c:formatCode>General</c:formatCode>
                <c:ptCount val="7"/>
                <c:pt idx="0">
                  <c:v>0.94546874999999997</c:v>
                </c:pt>
                <c:pt idx="1">
                  <c:v>0.621953125</c:v>
                </c:pt>
                <c:pt idx="2">
                  <c:v>3.2656249999999998E-2</c:v>
                </c:pt>
                <c:pt idx="3">
                  <c:v>3.1250000000000001E-4</c:v>
                </c:pt>
                <c:pt idx="4">
                  <c:v>3.9062500000000002E-4</c:v>
                </c:pt>
                <c:pt idx="5">
                  <c:v>2.3437499999999999E-4</c:v>
                </c:pt>
                <c:pt idx="6">
                  <c:v>2.3437499999999999E-4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FA2-409A-BFA7-902C623A8F7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XCopy</c:v>
                </c:pt>
              </c:strCache>
            </c:strRef>
          </c:tx>
          <c:spPr>
            <a:ln w="22225" cap="rnd">
              <a:solidFill>
                <a:schemeClr val="accent4"/>
              </a:solidFill>
              <a:round/>
            </a:ln>
            <a:effectLst/>
          </c:spPr>
          <c:marker>
            <c:symbol val="x"/>
            <c:size val="12"/>
            <c:spPr>
              <a:noFill/>
              <a:ln w="25400">
                <a:solidFill>
                  <a:srgbClr val="FFC000"/>
                </a:solidFill>
                <a:round/>
              </a:ln>
              <a:effectLst/>
            </c:spPr>
          </c:marker>
          <c:cat>
            <c:numRef>
              <c:f>Sheet1!$A$2:$A$8</c:f>
              <c:numCache>
                <c:formatCode>General</c:formatCode>
                <c:ptCount val="7"/>
                <c:pt idx="0">
                  <c:v>-35</c:v>
                </c:pt>
                <c:pt idx="1">
                  <c:v>-30</c:v>
                </c:pt>
                <c:pt idx="2">
                  <c:v>-25</c:v>
                </c:pt>
                <c:pt idx="3">
                  <c:v>-20</c:v>
                </c:pt>
                <c:pt idx="4">
                  <c:v>-15</c:v>
                </c:pt>
                <c:pt idx="5">
                  <c:v>-10</c:v>
                </c:pt>
                <c:pt idx="6">
                  <c:v>-5</c:v>
                </c:pt>
              </c:numCache>
            </c:numRef>
          </c:cat>
          <c:val>
            <c:numRef>
              <c:f>Sheet1!$E$2:$E$8</c:f>
              <c:numCache>
                <c:formatCode>General</c:formatCode>
                <c:ptCount val="7"/>
                <c:pt idx="0">
                  <c:v>0.96234375000000005</c:v>
                </c:pt>
                <c:pt idx="1">
                  <c:v>0.73039062499999996</c:v>
                </c:pt>
                <c:pt idx="2">
                  <c:v>0.106796875</c:v>
                </c:pt>
                <c:pt idx="3">
                  <c:v>0</c:v>
                </c:pt>
                <c:pt idx="4">
                  <c:v>1.5625E-4</c:v>
                </c:pt>
                <c:pt idx="5" formatCode="0.00E+00">
                  <c:v>7.8100000000000001E-5</c:v>
                </c:pt>
                <c:pt idx="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FA2-409A-BFA7-902C623A8F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18252016"/>
        <c:axId val="918253264"/>
      </c:lineChart>
      <c:catAx>
        <c:axId val="9182520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ash"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cap="all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/>
                  <a:t>SNR (dB)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1" i="0" u="none" strike="noStrike" kern="1200" cap="all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cap="all" spc="1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8253264"/>
        <c:crosses val="autoZero"/>
        <c:auto val="1"/>
        <c:lblAlgn val="ctr"/>
        <c:lblOffset val="100"/>
        <c:noMultiLvlLbl val="0"/>
      </c:catAx>
      <c:valAx>
        <c:axId val="91825326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cap="all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/>
                  <a:t>Symbol Error Rate (SER)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cap="all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8252016"/>
        <c:crosses val="autoZero"/>
        <c:crossBetween val="between"/>
        <c:majorUnit val="0.2"/>
      </c:valAx>
      <c:spPr>
        <a:noFill/>
        <a:ln w="12700">
          <a:solidFill>
            <a:schemeClr val="tx1"/>
          </a:solidFill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XCopy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Link #1</c:v>
                </c:pt>
                <c:pt idx="1">
                  <c:v>Link #2</c:v>
                </c:pt>
                <c:pt idx="2">
                  <c:v>Link #3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9.6370916799999993</c:v>
                </c:pt>
                <c:pt idx="1">
                  <c:v>2.2743521599999998</c:v>
                </c:pt>
                <c:pt idx="2">
                  <c:v>0.76374757333333299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85-4A37-B56E-FE63AFC969B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LoRaWAN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Link #1</c:v>
                </c:pt>
                <c:pt idx="1">
                  <c:v>Link #2</c:v>
                </c:pt>
                <c:pt idx="2">
                  <c:v>Link #3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1.4004729023687399</c:v>
                </c:pt>
                <c:pt idx="1">
                  <c:v>3.92164195905724</c:v>
                </c:pt>
                <c:pt idx="2">
                  <c:v>1.58191328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685-4A37-B56E-FE63AFC969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947505968"/>
        <c:axId val="947503056"/>
      </c:barChart>
      <c:catAx>
        <c:axId val="947505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7503056"/>
        <c:crosses val="autoZero"/>
        <c:auto val="1"/>
        <c:lblAlgn val="ctr"/>
        <c:lblOffset val="100"/>
        <c:noMultiLvlLbl val="0"/>
      </c:catAx>
      <c:valAx>
        <c:axId val="947503056"/>
        <c:scaling>
          <c:orientation val="minMax"/>
          <c:max val="12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 dirty="0"/>
                  <a:t>DeLay (s)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7505968"/>
        <c:crosses val="autoZero"/>
        <c:crossBetween val="between"/>
        <c:majorUnit val="3"/>
      </c:valAx>
      <c:spPr>
        <a:noFill/>
        <a:ln w="12700">
          <a:solidFill>
            <a:schemeClr val="tx1"/>
          </a:solidFill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XCopy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Link #1</c:v>
                </c:pt>
                <c:pt idx="1">
                  <c:v>Link #2</c:v>
                </c:pt>
                <c:pt idx="2">
                  <c:v>Link #3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3.2036562566616298</c:v>
                </c:pt>
                <c:pt idx="1">
                  <c:v>0.71653413379509001</c:v>
                </c:pt>
                <c:pt idx="2">
                  <c:v>0.19194161500992199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6C-4982-A9CC-FC95B4B6A03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LoRaWAN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Link #1</c:v>
                </c:pt>
                <c:pt idx="1">
                  <c:v>Link #2</c:v>
                </c:pt>
                <c:pt idx="2">
                  <c:v>Link #3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8.1384985136363497</c:v>
                </c:pt>
                <c:pt idx="1">
                  <c:v>2.2096945161770698</c:v>
                </c:pt>
                <c:pt idx="2">
                  <c:v>0.26591724608068301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86C-4982-A9CC-FC95B4B6A0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918250768"/>
        <c:axId val="918253680"/>
      </c:barChart>
      <c:catAx>
        <c:axId val="918250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8253680"/>
        <c:crosses val="autoZero"/>
        <c:auto val="1"/>
        <c:lblAlgn val="ctr"/>
        <c:lblOffset val="100"/>
        <c:noMultiLvlLbl val="0"/>
      </c:catAx>
      <c:valAx>
        <c:axId val="918253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/>
                  <a:t>Energy (x100J)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8250768"/>
        <c:crosses val="autoZero"/>
        <c:crossBetween val="between"/>
      </c:valAx>
      <c:spPr>
        <a:noFill/>
        <a:ln w="12700">
          <a:solidFill>
            <a:schemeClr val="tx1"/>
          </a:solidFill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E066CB-A6A0-4996-94D9-FE027E46194F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842A44-846C-481F-86DC-051A92363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879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[Greeting]</a:t>
            </a:r>
          </a:p>
          <a:p>
            <a:r>
              <a:rPr lang="en-US" dirty="0"/>
              <a:t>It’s a great pleasure</a:t>
            </a:r>
            <a:r>
              <a:rPr lang="en-US" baseline="0" dirty="0"/>
              <a:t> to present our latest study.</a:t>
            </a:r>
          </a:p>
          <a:p>
            <a:endParaRPr lang="en-US" baseline="0" dirty="0"/>
          </a:p>
          <a:p>
            <a:r>
              <a:rPr lang="en-US" baseline="0" dirty="0"/>
              <a:t>This is a joint work with researchers from the HK </a:t>
            </a:r>
            <a:r>
              <a:rPr lang="en-US" baseline="0" dirty="0" err="1"/>
              <a:t>PolyU</a:t>
            </a:r>
            <a:r>
              <a:rPr lang="en-US" baseline="0" dirty="0"/>
              <a:t> and NTU. </a:t>
            </a:r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42A44-846C-481F-86DC-051A92363AB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6515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Ideally, we can expect that xxx.</a:t>
            </a:r>
          </a:p>
          <a:p>
            <a:r>
              <a:rPr lang="en-US" dirty="0"/>
              <a:t>It essentially pulls down the SNR threshold of LoRa packets reception from this blue line to the red line.</a:t>
            </a:r>
          </a:p>
          <a:p>
            <a:endParaRPr lang="en-US" dirty="0"/>
          </a:p>
          <a:p>
            <a:r>
              <a:rPr lang="en-US" dirty="0"/>
              <a:t>If the SNR of a packet falls in this region, it cannot be received by standard </a:t>
            </a:r>
            <a:r>
              <a:rPr lang="en-US" dirty="0" err="1"/>
              <a:t>LoRaWAN</a:t>
            </a:r>
            <a:r>
              <a:rPr lang="en-US" dirty="0"/>
              <a:t>, but can be successfully received by our method.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42A44-846C-481F-86DC-051A92363AB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9081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However, when we add two signals for signal combination, it does not always produce SNR gains.</a:t>
            </a:r>
          </a:p>
          <a:p>
            <a:r>
              <a:rPr lang="en-US" dirty="0"/>
              <a:t>For instance, if the two signals are out-of-phase, the combined signal strength may be even lower.</a:t>
            </a:r>
          </a:p>
          <a:p>
            <a:r>
              <a:rPr lang="en-US" dirty="0"/>
              <a:t>We can get SNR gains when the two signals are in-phase, as displayed in the bottom. </a:t>
            </a:r>
          </a:p>
          <a:p>
            <a:r>
              <a:rPr lang="en-US" dirty="0"/>
              <a:t>And this is what we want.</a:t>
            </a:r>
          </a:p>
          <a:p>
            <a:endParaRPr lang="en-US" dirty="0"/>
          </a:p>
          <a:p>
            <a:r>
              <a:rPr lang="en-US" dirty="0"/>
              <a:t>However, as retransmissions take place at different times, they may experience different channels and suffer from different frequency and phase offsets.</a:t>
            </a:r>
          </a:p>
          <a:p>
            <a:r>
              <a:rPr lang="en-US" dirty="0"/>
              <a:t>[As a result, the received signals usually differ in frequency and phase.]</a:t>
            </a:r>
          </a:p>
          <a:p>
            <a:endParaRPr lang="en-US" dirty="0"/>
          </a:p>
          <a:p>
            <a:r>
              <a:rPr lang="en-US" dirty="0"/>
              <a:t>We need to remove the </a:t>
            </a:r>
            <a:r>
              <a:rPr lang="en-US" dirty="0" err="1"/>
              <a:t>freq</a:t>
            </a:r>
            <a:r>
              <a:rPr lang="en-US" dirty="0"/>
              <a:t> and phase differences among retransmitted signals to make sure their combination can produce constructive SNR gains.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42A44-846C-481F-86DC-051A92363AB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2942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Before going into the method details, let’s first look at the high-level workflows of how to achieve constructive combination across </a:t>
            </a:r>
            <a:r>
              <a:rPr lang="en-US" dirty="0" err="1"/>
              <a:t>retx</a:t>
            </a:r>
            <a:r>
              <a:rPr lang="en-US" dirty="0"/>
              <a:t>.</a:t>
            </a:r>
          </a:p>
          <a:p>
            <a:r>
              <a:rPr lang="en-US" dirty="0"/>
              <a:t>We focus on the receiver side.</a:t>
            </a:r>
          </a:p>
          <a:p>
            <a:r>
              <a:rPr lang="en-US" dirty="0"/>
              <a:t>A receiver receives multiple copies of retransmitted signal.</a:t>
            </a:r>
          </a:p>
          <a:p>
            <a:r>
              <a:rPr lang="en-US" dirty="0"/>
              <a:t>Suppose all signals are very weak and hidden below the noise floor.</a:t>
            </a:r>
          </a:p>
          <a:p>
            <a:endParaRPr lang="en-US" dirty="0"/>
          </a:p>
          <a:p>
            <a:r>
              <a:rPr lang="en-US" dirty="0"/>
              <a:t>What </a:t>
            </a:r>
            <a:r>
              <a:rPr lang="en-US" dirty="0" err="1"/>
              <a:t>XCopy</a:t>
            </a:r>
            <a:r>
              <a:rPr lang="en-US" dirty="0"/>
              <a:t> does is to firstly identify these signals, </a:t>
            </a:r>
          </a:p>
          <a:p>
            <a:r>
              <a:rPr lang="en-US" dirty="0"/>
              <a:t>then align their signal timing and remove their frequency and phase differences, </a:t>
            </a:r>
          </a:p>
          <a:p>
            <a:r>
              <a:rPr lang="en-US" dirty="0"/>
              <a:t>and lastly combine the aligned signals for SNR gains.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42A44-846C-481F-86DC-051A92363AB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2881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first challenge we faced is the ultra-low SNRs of received packets.</a:t>
            </a:r>
          </a:p>
          <a:p>
            <a:r>
              <a:rPr lang="en-US" dirty="0"/>
              <a:t>It is challenging to detect a weak packet, and even more challenging to align the weak signals in time, freq. and phase.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42A44-846C-481F-86DC-051A92363AB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3800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second challenge comes from the fact that the packet transmissions of different nodes can be interleaved.</a:t>
            </a:r>
          </a:p>
          <a:p>
            <a:r>
              <a:rPr lang="en-US" dirty="0"/>
              <a:t>For instance, these blue packets are the retransmissions of this node.</a:t>
            </a:r>
          </a:p>
          <a:p>
            <a:r>
              <a:rPr lang="en-US" dirty="0"/>
              <a:t>The red packets are from other nodes.</a:t>
            </a:r>
          </a:p>
          <a:p>
            <a:r>
              <a:rPr lang="en-US" dirty="0"/>
              <a:t>The red packets can be received in between the retransmissions of blue packet. </a:t>
            </a:r>
          </a:p>
          <a:p>
            <a:endParaRPr lang="en-US" dirty="0"/>
          </a:p>
          <a:p>
            <a:r>
              <a:rPr lang="en-US" dirty="0"/>
              <a:t>In this case, only the signals of blue packet should be combined. The red signals should not be used.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42A44-846C-481F-86DC-051A92363AB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0931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However, in case of ultra-low SNRs, we do not have the chance to decode a packet.</a:t>
            </a:r>
          </a:p>
          <a:p>
            <a:r>
              <a:rPr lang="en-US" dirty="0"/>
              <a:t>How could we tell whether two signals are from the same packet or not?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42A44-846C-481F-86DC-051A92363AB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5420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</a:t>
            </a:r>
            <a:r>
              <a:rPr lang="en-US" altLang="zh-CN" dirty="0"/>
              <a:t>et’s first look at how to detect weak packets.</a:t>
            </a:r>
          </a:p>
          <a:p>
            <a:r>
              <a:rPr lang="en-US" dirty="0"/>
              <a:t>This is a LoRa packet in good SNRs. It consists of </a:t>
            </a:r>
            <a:r>
              <a:rPr lang="en-US" dirty="0" err="1"/>
              <a:t>xxxx</a:t>
            </a:r>
            <a:r>
              <a:rPr lang="en-US"/>
              <a:t>. </a:t>
            </a:r>
          </a:p>
          <a:p>
            <a:r>
              <a:rPr lang="en-US"/>
              <a:t>Normally</a:t>
            </a:r>
            <a:r>
              <a:rPr lang="en-US" dirty="0"/>
              <a:t>, a receiver detects LoRa preamble to detect a packet. </a:t>
            </a:r>
          </a:p>
          <a:p>
            <a:endParaRPr lang="en-US" dirty="0"/>
          </a:p>
          <a:p>
            <a:r>
              <a:rPr lang="en-US" dirty="0"/>
              <a:t>However, when the SNR is low, a received preamble would be like this. </a:t>
            </a:r>
          </a:p>
          <a:p>
            <a:r>
              <a:rPr lang="en-US" dirty="0"/>
              <a:t>The chirp signals are overwhelmed by noises. </a:t>
            </a:r>
          </a:p>
          <a:p>
            <a:r>
              <a:rPr lang="en-US" dirty="0"/>
              <a:t>How can we detect this weak LoRa preamble?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What we do is to first apply a </a:t>
            </a:r>
            <a:r>
              <a:rPr lang="en-US" dirty="0" err="1"/>
              <a:t>dechirp</a:t>
            </a:r>
            <a:r>
              <a:rPr lang="en-US" dirty="0"/>
              <a:t> operation to the signals, which will transform the chirp signal into a single </a:t>
            </a:r>
            <a:r>
              <a:rPr lang="en-US" dirty="0" err="1"/>
              <a:t>freq</a:t>
            </a:r>
            <a:r>
              <a:rPr lang="en-US" dirty="0"/>
              <a:t> wave.</a:t>
            </a:r>
          </a:p>
          <a:p>
            <a:r>
              <a:rPr lang="en-US" dirty="0"/>
              <a:t>As LoRa preamble is composed of identical chirps, so what we get here is a long single-frequency wave.</a:t>
            </a:r>
          </a:p>
          <a:p>
            <a:r>
              <a:rPr lang="en-US" dirty="0"/>
              <a:t>If we can detect identical frequency across consecutive windows, we can assure a packet is present.</a:t>
            </a:r>
          </a:p>
          <a:p>
            <a:endParaRPr lang="en-US" dirty="0"/>
          </a:p>
          <a:p>
            <a:r>
              <a:rPr lang="en-US" dirty="0"/>
              <a:t>A standard LoRa receiver uses a window of one chirp length to detect LoRa preamble.</a:t>
            </a:r>
          </a:p>
          <a:p>
            <a:r>
              <a:rPr lang="en-US" dirty="0"/>
              <a:t>If the SNR is low, the preamble chirp is hidden below the noise floor. A std receiver will not detect any preamble.</a:t>
            </a:r>
          </a:p>
          <a:p>
            <a:endParaRPr lang="en-US" dirty="0"/>
          </a:p>
          <a:p>
            <a:r>
              <a:rPr lang="en-US" dirty="0"/>
              <a:t>Since a LoRa preamble is long and has identical frequency across windows, </a:t>
            </a:r>
          </a:p>
          <a:p>
            <a:r>
              <a:rPr lang="en-US" dirty="0"/>
              <a:t>why don’t we use a longer detection window?</a:t>
            </a:r>
          </a:p>
          <a:p>
            <a:endParaRPr lang="en-US" dirty="0"/>
          </a:p>
          <a:p>
            <a:r>
              <a:rPr lang="en-US" dirty="0"/>
              <a:t>For instance, if we enlarge the detection window, more signal power will be aggregated and become higher than the noise floor.</a:t>
            </a:r>
          </a:p>
          <a:p>
            <a:r>
              <a:rPr lang="en-US" dirty="0"/>
              <a:t>Then we can reliably detect weak packets from this results.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42A44-846C-481F-86DC-051A92363AB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3131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Alignment of retransmitted signals</a:t>
            </a:r>
          </a:p>
          <a:p>
            <a:endParaRPr lang="en-US" dirty="0"/>
          </a:p>
          <a:p>
            <a:r>
              <a:rPr lang="en-US" dirty="0"/>
              <a:t>Misalignment of retransmitted signals</a:t>
            </a:r>
          </a:p>
          <a:p>
            <a:endParaRPr lang="en-US" dirty="0"/>
          </a:p>
          <a:p>
            <a:r>
              <a:rPr lang="en-US" dirty="0"/>
              <a:t>Signals from different packets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42A44-846C-481F-86DC-051A92363AB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3130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Moving window to detect and align retransmitted signals.</a:t>
            </a:r>
          </a:p>
          <a:p>
            <a:endParaRPr lang="en-US" dirty="0"/>
          </a:p>
          <a:p>
            <a:r>
              <a:rPr lang="en-US" dirty="0"/>
              <a:t>Estimate frequency difference and phase difference.</a:t>
            </a:r>
          </a:p>
          <a:p>
            <a:endParaRPr lang="en-US" dirty="0"/>
          </a:p>
          <a:p>
            <a:r>
              <a:rPr lang="en-US" dirty="0"/>
              <a:t>Use conjugate multiplication to do everything.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42A44-846C-481F-86DC-051A92363AB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5675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Describe the problem.</a:t>
            </a:r>
          </a:p>
          <a:p>
            <a:endParaRPr lang="en-US" dirty="0"/>
          </a:p>
          <a:p>
            <a:r>
              <a:rPr lang="en-US" dirty="0"/>
              <a:t>Explain why it happens.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42A44-846C-481F-86DC-051A92363AB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999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LPWAN has emerged as a new tech. to connect IoTs.</a:t>
            </a:r>
          </a:p>
          <a:p>
            <a:r>
              <a:rPr lang="en-US" baseline="0" dirty="0"/>
              <a:t>[As compared to existing IoT tech.,] LPWAN has advantages of both long-range and low-power.</a:t>
            </a:r>
          </a:p>
          <a:p>
            <a:endParaRPr lang="en-US" baseline="0" dirty="0"/>
          </a:p>
          <a:p>
            <a:r>
              <a:rPr lang="en-US" baseline="0" dirty="0"/>
              <a:t>LoRa is a representative LPWAN tech. and the word LoRa comes from the first two letters of Long Range.</a:t>
            </a:r>
          </a:p>
          <a:p>
            <a:r>
              <a:rPr lang="en-US" baseline="0" dirty="0"/>
              <a:t>It has good features like </a:t>
            </a:r>
            <a:r>
              <a:rPr lang="en-US" baseline="0" dirty="0" err="1"/>
              <a:t>xxxx</a:t>
            </a:r>
            <a:r>
              <a:rPr lang="en-US" baseline="0" dirty="0"/>
              <a:t>.</a:t>
            </a:r>
          </a:p>
          <a:p>
            <a:endParaRPr lang="en-US" baseline="0" dirty="0"/>
          </a:p>
          <a:p>
            <a:r>
              <a:rPr lang="en-US" baseline="0" dirty="0"/>
              <a:t>We can deploy a single GW to serve thousands of IoT devices in a large area.</a:t>
            </a:r>
          </a:p>
          <a:p>
            <a:r>
              <a:rPr lang="en-US" baseline="0" dirty="0"/>
              <a:t>It is mostly suitable for applications like </a:t>
            </a:r>
            <a:r>
              <a:rPr lang="en-US" baseline="0" dirty="0" err="1"/>
              <a:t>xxxx</a:t>
            </a:r>
            <a:r>
              <a:rPr lang="en-US" baseline="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42A44-846C-481F-86DC-051A92363AB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9762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Large timing interval leads to large heterogeneity.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42A44-846C-481F-86DC-051A92363AB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8095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Small timing interval produces consistent gains.</a:t>
            </a:r>
          </a:p>
          <a:p>
            <a:endParaRPr lang="en-US" dirty="0"/>
          </a:p>
          <a:p>
            <a:r>
              <a:rPr lang="en-US" dirty="0"/>
              <a:t>Our solution.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42A44-846C-481F-86DC-051A92363AB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9354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We implemented a prototype on a SDR platform, and performed comprehensive experiments to evaluate </a:t>
            </a:r>
            <a:r>
              <a:rPr lang="en-US" baseline="0" dirty="0" err="1"/>
              <a:t>XCopy</a:t>
            </a:r>
            <a:r>
              <a:rPr lang="en-US" baseline="0" dirty="0"/>
              <a:t>.</a:t>
            </a:r>
          </a:p>
          <a:p>
            <a:endParaRPr lang="en-US" baseline="0" dirty="0"/>
          </a:p>
          <a:p>
            <a:r>
              <a:rPr lang="en-US" baseline="0" dirty="0"/>
              <a:t>Compared with two SOTA strategies.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42A44-846C-481F-86DC-051A92363AB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9543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42A44-846C-481F-86DC-051A92363AB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9309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To summarize, </a:t>
            </a:r>
            <a:r>
              <a:rPr lang="en-US" baseline="0" dirty="0" err="1"/>
              <a:t>xxxx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42A44-846C-481F-86DC-051A92363AB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8828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a key advantage of LoRa, it is advertised to reliably communicate over 10 km.</a:t>
            </a:r>
          </a:p>
          <a:p>
            <a:r>
              <a:rPr lang="en-US" dirty="0"/>
              <a:t>But this is achieved when </a:t>
            </a:r>
            <a:r>
              <a:rPr lang="en-US" dirty="0" err="1"/>
              <a:t>LoS</a:t>
            </a:r>
            <a:r>
              <a:rPr lang="en-US" dirty="0"/>
              <a:t> path exists between the Tx and Rx.</a:t>
            </a:r>
          </a:p>
          <a:p>
            <a:endParaRPr lang="en-US" dirty="0"/>
          </a:p>
          <a:p>
            <a:r>
              <a:rPr lang="en-US" dirty="0"/>
              <a:t>Then, what if xxx?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42A44-846C-481F-86DC-051A92363AB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3496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performed an experiment to study LoRa performance in an urban environment.</a:t>
            </a:r>
          </a:p>
          <a:p>
            <a:r>
              <a:rPr lang="en-US" dirty="0"/>
              <a:t>We put a LoRa gateway at the top of this building, and move a few LoRa nodes around on this map.</a:t>
            </a:r>
          </a:p>
          <a:p>
            <a:r>
              <a:rPr lang="en-US" dirty="0"/>
              <a:t>We measure the received signal strength at different grids. </a:t>
            </a:r>
          </a:p>
          <a:p>
            <a:endParaRPr lang="en-US" dirty="0"/>
          </a:p>
          <a:p>
            <a:r>
              <a:rPr lang="en-US" dirty="0"/>
              <a:t>This right figure displays the coverage of the gateway.</a:t>
            </a:r>
          </a:p>
          <a:p>
            <a:r>
              <a:rPr lang="en-US" dirty="0"/>
              <a:t>We see that the longest range is less than 1 km in our settings.</a:t>
            </a:r>
          </a:p>
          <a:p>
            <a:endParaRPr lang="en-US" dirty="0"/>
          </a:p>
          <a:p>
            <a:r>
              <a:rPr lang="en-US" dirty="0"/>
              <a:t>If a node is placed at this or this locations, the link connection from the node to the GW will be very weak, or sometimes even get disconnected.</a:t>
            </a:r>
          </a:p>
          <a:p>
            <a:r>
              <a:rPr lang="en-US" dirty="0"/>
              <a:t>And our study aims to improve communication reliability for these nodes.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42A44-846C-481F-86DC-051A92363AB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7153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Before presenting our strategies, let us first look at how the standard </a:t>
            </a:r>
            <a:r>
              <a:rPr lang="en-US" dirty="0" err="1"/>
              <a:t>LoRaWAN</a:t>
            </a:r>
            <a:r>
              <a:rPr lang="en-US" dirty="0"/>
              <a:t> protocol deal with weak links. </a:t>
            </a:r>
          </a:p>
          <a:p>
            <a:endParaRPr lang="en-US" dirty="0"/>
          </a:p>
          <a:p>
            <a:r>
              <a:rPr lang="en-US" dirty="0"/>
              <a:t>The answer is retransmission.</a:t>
            </a:r>
          </a:p>
          <a:p>
            <a:r>
              <a:rPr lang="en-US" dirty="0"/>
              <a:t>That is, if a packet cannot be reliably received, the transmitter will resend the packet, until the packet is received successfully.</a:t>
            </a:r>
          </a:p>
          <a:p>
            <a:endParaRPr lang="en-US" dirty="0"/>
          </a:p>
          <a:p>
            <a:r>
              <a:rPr lang="en-US" dirty="0"/>
              <a:t>This mechanism works if a retransmitted packet encounters a good channel condition.</a:t>
            </a:r>
          </a:p>
          <a:p>
            <a:r>
              <a:rPr lang="en-US" dirty="0"/>
              <a:t>This can happen when a link varies with time between good and bad channel conditions.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42A44-846C-481F-86DC-051A92363AB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2302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But, what if xxx?</a:t>
            </a:r>
          </a:p>
          <a:p>
            <a:r>
              <a:rPr lang="en-US" dirty="0"/>
              <a:t>This can happen</a:t>
            </a:r>
            <a:r>
              <a:rPr lang="en-US" baseline="0" dirty="0"/>
              <a:t> in practical networks with severe signal blockages.</a:t>
            </a:r>
          </a:p>
          <a:p>
            <a:endParaRPr lang="en-US" baseline="0" dirty="0"/>
          </a:p>
          <a:p>
            <a:r>
              <a:rPr lang="en-US" baseline="0" dirty="0"/>
              <a:t>Obviously, </a:t>
            </a:r>
            <a:r>
              <a:rPr lang="en-US" baseline="0" dirty="0" err="1"/>
              <a:t>L</a:t>
            </a:r>
            <a:r>
              <a:rPr lang="en-US" altLang="zh-CN" baseline="0" dirty="0" err="1"/>
              <a:t>oRaWAN</a:t>
            </a:r>
            <a:r>
              <a:rPr lang="en-US" altLang="zh-CN" baseline="0" dirty="0"/>
              <a:t> cannot achieve reliable communications in this case.</a:t>
            </a:r>
            <a:endParaRPr lang="en-US" baseline="0" dirty="0"/>
          </a:p>
          <a:p>
            <a:r>
              <a:rPr lang="en-US" dirty="0"/>
              <a:t>Because every retransmitted packet experiences poor channel conditions.</a:t>
            </a:r>
          </a:p>
          <a:p>
            <a:r>
              <a:rPr lang="en-US" dirty="0"/>
              <a:t>When the number of </a:t>
            </a:r>
            <a:r>
              <a:rPr lang="en-US" dirty="0" err="1"/>
              <a:t>retx</a:t>
            </a:r>
            <a:r>
              <a:rPr lang="en-US" dirty="0"/>
              <a:t>. reaches the maximum num., the packet will be dropped.</a:t>
            </a:r>
          </a:p>
          <a:p>
            <a:r>
              <a:rPr lang="en-US" dirty="0"/>
              <a:t>And the links will get disconnected if the channel stays poor consistently.</a:t>
            </a:r>
          </a:p>
          <a:p>
            <a:endParaRPr lang="en-US" dirty="0"/>
          </a:p>
          <a:p>
            <a:r>
              <a:rPr lang="en-US" dirty="0"/>
              <a:t>Then, in this case, </a:t>
            </a:r>
          </a:p>
          <a:p>
            <a:r>
              <a:rPr lang="en-US" dirty="0"/>
              <a:t>is it possible to improve reliability for these</a:t>
            </a:r>
            <a:r>
              <a:rPr lang="en-US" baseline="0" dirty="0"/>
              <a:t> </a:t>
            </a:r>
            <a:r>
              <a:rPr lang="en-US" dirty="0"/>
              <a:t>links that consistently suffer poor channel conditions?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42A44-846C-481F-86DC-051A92363AB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5183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answer is yes.</a:t>
            </a:r>
          </a:p>
          <a:p>
            <a:r>
              <a:rPr lang="en-US" dirty="0"/>
              <a:t>We leverage a physical layer observation that LoRa radio has higher sensitivity on </a:t>
            </a:r>
            <a:r>
              <a:rPr lang="en-US" dirty="0" err="1"/>
              <a:t>xxxx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For instance, this figure displays the min SNRs of LoRa packets that can be successfully decoded by a radio.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42A44-846C-481F-86DC-051A92363AB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2225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also measure the min SNRs of packets that can be detected by a radio.</a:t>
            </a:r>
          </a:p>
          <a:p>
            <a:r>
              <a:rPr lang="en-US" dirty="0"/>
              <a:t>We can observe an SNR gap between detect and decode. The gap can be 3~5 dB in our measurements.</a:t>
            </a:r>
          </a:p>
          <a:p>
            <a:endParaRPr lang="en-US" dirty="0"/>
          </a:p>
          <a:p>
            <a:r>
              <a:rPr lang="en-US" dirty="0"/>
              <a:t>The results indicate that, for some packets, </a:t>
            </a:r>
          </a:p>
          <a:p>
            <a:r>
              <a:rPr lang="en-US" dirty="0"/>
              <a:t>although they cannot be decoded correctly, </a:t>
            </a:r>
            <a:endParaRPr lang="en-US" baseline="0" dirty="0"/>
          </a:p>
          <a:p>
            <a:r>
              <a:rPr lang="en-US" baseline="0" dirty="0"/>
              <a:t>their signals can still be </a:t>
            </a:r>
            <a:r>
              <a:rPr lang="en-US" dirty="0"/>
              <a:t>reliably received and detected by a radio.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42A44-846C-481F-86DC-051A92363AB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7099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the retransmissions over weak links, our insight is that</a:t>
            </a:r>
          </a:p>
          <a:p>
            <a:r>
              <a:rPr lang="en-US" dirty="0"/>
              <a:t>although the received signals are not strong enough for packet decoding, these retransmitted signals can be detected and received. </a:t>
            </a:r>
          </a:p>
          <a:p>
            <a:endParaRPr lang="en-US" dirty="0"/>
          </a:p>
          <a:p>
            <a:r>
              <a:rPr lang="en-US" dirty="0"/>
              <a:t>More importantly, each copy of these signals carries partial info about the encoded symbol.</a:t>
            </a:r>
          </a:p>
          <a:p>
            <a:r>
              <a:rPr lang="en-US" dirty="0"/>
              <a:t>If we can add up these weak signals, it is likely to increase the signal strength of symbols.</a:t>
            </a:r>
          </a:p>
          <a:p>
            <a:endParaRPr lang="en-US" dirty="0"/>
          </a:p>
          <a:p>
            <a:r>
              <a:rPr lang="en-US" dirty="0"/>
              <a:t>As shown in this figure, the symbol power is likely to grow above the noise floor when sufficient signal copies are added together.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42A44-846C-481F-86DC-051A92363AB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955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61F9-5774-48B4-94F0-3C87B0A2B2D0}" type="datetime1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DFAED-0EC1-471F-AE92-29A31774D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761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C7136-5ABB-4198-8A94-57F8F18A00D3}" type="datetime1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DFAED-0EC1-471F-AE92-29A31774D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7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33622-70A7-4816-82A9-4A8968611B8E}" type="datetime1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DFAED-0EC1-471F-AE92-29A31774D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593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2B18-5E2C-4856-8AE0-94A8B3184C20}" type="datetime1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DFAED-0EC1-471F-AE92-29A31774D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480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68B42-5A37-40A6-8CFC-AB1FA309B20E}" type="datetime1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DFAED-0EC1-471F-AE92-29A31774D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344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69C56-9597-4385-91CC-D470C5014688}" type="datetime1">
              <a:rPr lang="en-US" smtClean="0"/>
              <a:t>9/29/2023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DFAED-0EC1-471F-AE92-29A31774D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031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AB876-8948-42DE-A656-805999D470E7}" type="datetime1">
              <a:rPr lang="en-US" smtClean="0"/>
              <a:t>9/29/2023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DFAED-0EC1-471F-AE92-29A31774D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871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C6710-4C31-44CA-837C-BF407BF5EBD3}" type="datetime1">
              <a:rPr lang="en-US" smtClean="0"/>
              <a:t>9/29/2023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DFAED-0EC1-471F-AE92-29A31774D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985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CCF6C-3F40-4C9B-B5B5-14CDD513E63B}" type="datetime1">
              <a:rPr lang="en-US" smtClean="0"/>
              <a:t>9/29/2023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DFAED-0EC1-471F-AE92-29A31774D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143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D3DD3-9F58-4A14-9242-C0867398BC80}" type="datetime1">
              <a:rPr lang="en-US" smtClean="0"/>
              <a:t>9/29/2023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DFAED-0EC1-471F-AE92-29A31774D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135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A6041-A104-4FB5-87D0-E8DFCB1B7CAE}" type="datetime1">
              <a:rPr lang="en-US" smtClean="0"/>
              <a:t>9/29/2023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DFAED-0EC1-471F-AE92-29A31774D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874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182D2B-CB6C-408A-9305-2F4C3C3253AA}" type="datetime1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9DFAED-0EC1-471F-AE92-29A31774D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555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A5002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7.emf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emf"/><Relationship Id="rId5" Type="http://schemas.openxmlformats.org/officeDocument/2006/relationships/image" Target="../media/image10.png"/><Relationship Id="rId10" Type="http://schemas.openxmlformats.org/officeDocument/2006/relationships/image" Target="../media/image18.emf"/><Relationship Id="rId4" Type="http://schemas.openxmlformats.org/officeDocument/2006/relationships/image" Target="../media/image11.emf"/><Relationship Id="rId9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1.emf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12.png"/><Relationship Id="rId4" Type="http://schemas.openxmlformats.org/officeDocument/2006/relationships/image" Target="../media/image10.png"/><Relationship Id="rId9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1.emf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12.png"/><Relationship Id="rId4" Type="http://schemas.openxmlformats.org/officeDocument/2006/relationships/image" Target="../media/image10.png"/><Relationship Id="rId9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emf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7" Type="http://schemas.openxmlformats.org/officeDocument/2006/relationships/image" Target="../media/image2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emf"/><Relationship Id="rId5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7" Type="http://schemas.openxmlformats.org/officeDocument/2006/relationships/image" Target="../media/image29.jpg"/><Relationship Id="rId12" Type="http://schemas.openxmlformats.org/officeDocument/2006/relationships/image" Target="../media/image2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11" Type="http://schemas.openxmlformats.org/officeDocument/2006/relationships/image" Target="../media/image24.jpg"/><Relationship Id="rId10" Type="http://schemas.openxmlformats.org/officeDocument/2006/relationships/image" Target="../media/image27.emf"/><Relationship Id="rId9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6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5" Type="http://schemas.microsoft.com/office/2007/relationships/hdphoto" Target="../media/hdphoto1.wdp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39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1.emf"/><Relationship Id="rId7" Type="http://schemas.openxmlformats.org/officeDocument/2006/relationships/image" Target="../media/image1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6311" y="1122363"/>
            <a:ext cx="9979378" cy="2387600"/>
          </a:xfrm>
        </p:spPr>
        <p:txBody>
          <a:bodyPr>
            <a:normAutofit/>
          </a:bodyPr>
          <a:lstStyle/>
          <a:p>
            <a:r>
              <a:rPr lang="en-US" sz="4400" dirty="0" err="1"/>
              <a:t>XCopy</a:t>
            </a:r>
            <a:r>
              <a:rPr lang="en-US" sz="4400" dirty="0"/>
              <a:t>: Boosting Weak Links for Reliable </a:t>
            </a:r>
            <a:r>
              <a:rPr lang="en-US" sz="4400" dirty="0" err="1"/>
              <a:t>LoRa</a:t>
            </a:r>
            <a:r>
              <a:rPr lang="en-US" sz="4400" dirty="0"/>
              <a:t> Communication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err="1"/>
              <a:t>X</a:t>
            </a:r>
            <a:r>
              <a:rPr lang="en-US" altLang="zh-CN" b="1" dirty="0" err="1"/>
              <a:t>ianjin</a:t>
            </a:r>
            <a:r>
              <a:rPr lang="en-US" altLang="zh-CN" b="1" dirty="0"/>
              <a:t> XIA</a:t>
            </a:r>
            <a:r>
              <a:rPr lang="en-US" altLang="zh-CN" b="1" baseline="30000" dirty="0"/>
              <a:t>1</a:t>
            </a:r>
            <a:r>
              <a:rPr lang="en-US" altLang="zh-CN" dirty="0"/>
              <a:t>, </a:t>
            </a:r>
            <a:r>
              <a:rPr lang="en-US" altLang="zh-CN" dirty="0" err="1"/>
              <a:t>Qianwu</a:t>
            </a:r>
            <a:r>
              <a:rPr lang="en-US" altLang="zh-CN" dirty="0"/>
              <a:t> CHEN</a:t>
            </a:r>
            <a:r>
              <a:rPr lang="en-US" altLang="zh-CN" baseline="30000" dirty="0"/>
              <a:t>1</a:t>
            </a:r>
            <a:r>
              <a:rPr lang="en-US" altLang="zh-CN" dirty="0"/>
              <a:t>, </a:t>
            </a:r>
            <a:r>
              <a:rPr lang="en-US" altLang="zh-CN" dirty="0" err="1"/>
              <a:t>Ningning</a:t>
            </a:r>
            <a:r>
              <a:rPr lang="en-US" altLang="zh-CN" dirty="0"/>
              <a:t> HOU</a:t>
            </a:r>
            <a:r>
              <a:rPr lang="en-US" altLang="zh-CN" baseline="30000" dirty="0"/>
              <a:t>1</a:t>
            </a:r>
            <a:r>
              <a:rPr lang="en-US" altLang="zh-CN" dirty="0"/>
              <a:t>, Yuanqing ZHENG</a:t>
            </a:r>
            <a:r>
              <a:rPr lang="en-US" altLang="zh-CN" baseline="30000" dirty="0"/>
              <a:t>1</a:t>
            </a:r>
            <a:r>
              <a:rPr lang="en-US" altLang="zh-CN" dirty="0"/>
              <a:t>, Mo LI</a:t>
            </a:r>
            <a:r>
              <a:rPr lang="en-US" altLang="zh-CN" baseline="30000" dirty="0"/>
              <a:t>2</a:t>
            </a:r>
          </a:p>
          <a:p>
            <a:r>
              <a:rPr lang="en-US" altLang="zh-CN" baseline="30000" dirty="0"/>
              <a:t>1</a:t>
            </a:r>
            <a:r>
              <a:rPr lang="en-US" altLang="zh-CN" dirty="0"/>
              <a:t>The Hong Kong Polytechnic University, Hong Kong</a:t>
            </a:r>
          </a:p>
          <a:p>
            <a:r>
              <a:rPr lang="en-US" altLang="zh-CN" baseline="30000" dirty="0"/>
              <a:t>2</a:t>
            </a:r>
            <a:r>
              <a:rPr lang="en-US" altLang="zh-CN" dirty="0"/>
              <a:t>Nanyang Technological University, Singapore</a:t>
            </a:r>
          </a:p>
          <a:p>
            <a:r>
              <a:rPr lang="en-US" dirty="0"/>
              <a:t>Oct 2, 2023</a:t>
            </a:r>
          </a:p>
        </p:txBody>
      </p:sp>
      <p:pic>
        <p:nvPicPr>
          <p:cNvPr id="4" name="Picture 2" descr="相关图片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955" y="5674337"/>
            <a:ext cx="36576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47290" y="537588"/>
            <a:ext cx="8013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ACM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</a:rPr>
              <a:t>M</a:t>
            </a:r>
            <a:r>
              <a:rPr lang="en-US" altLang="zh-CN" sz="2800" dirty="0" err="1">
                <a:solidFill>
                  <a:schemeClr val="bg2">
                    <a:lumMod val="50000"/>
                  </a:schemeClr>
                </a:solidFill>
              </a:rPr>
              <a:t>obiCom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 2023, Oct 2–6, Madrid, Spain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8648" t="27922" r="9906" b="29652"/>
          <a:stretch/>
        </p:blipFill>
        <p:spPr>
          <a:xfrm>
            <a:off x="8452618" y="5678402"/>
            <a:ext cx="2633071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033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8690" y="2598424"/>
            <a:ext cx="4221480" cy="2316480"/>
          </a:xfrm>
          <a:prstGeom prst="rect">
            <a:avLst/>
          </a:prstGeom>
        </p:spPr>
      </p:pic>
      <p:sp>
        <p:nvSpPr>
          <p:cNvPr id="34" name="Rounded Rectangle 33"/>
          <p:cNvSpPr/>
          <p:nvPr/>
        </p:nvSpPr>
        <p:spPr>
          <a:xfrm>
            <a:off x="2520131" y="2480633"/>
            <a:ext cx="1356851" cy="3019122"/>
          </a:xfrm>
          <a:prstGeom prst="roundRect">
            <a:avLst>
              <a:gd name="adj" fmla="val 8201"/>
            </a:avLst>
          </a:prstGeom>
          <a:noFill/>
          <a:ln w="44450">
            <a:solidFill>
              <a:srgbClr val="A5002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 retransmission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DFAED-0EC1-471F-AE92-29A31774D4BF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7589" y="1775184"/>
            <a:ext cx="670560" cy="6400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31465" t="10280" r="31861" b="10485"/>
          <a:stretch/>
        </p:blipFill>
        <p:spPr>
          <a:xfrm>
            <a:off x="429858" y="1858697"/>
            <a:ext cx="337722" cy="473054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598719" y="2467282"/>
            <a:ext cx="0" cy="2936045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910843" y="2585266"/>
            <a:ext cx="663677" cy="182880"/>
            <a:chOff x="5973097" y="3051805"/>
            <a:chExt cx="663677" cy="182880"/>
          </a:xfrm>
        </p:grpSpPr>
        <p:sp>
          <p:nvSpPr>
            <p:cNvPr id="8" name="Rectangle 7"/>
            <p:cNvSpPr/>
            <p:nvPr/>
          </p:nvSpPr>
          <p:spPr>
            <a:xfrm>
              <a:off x="5973097" y="3051805"/>
              <a:ext cx="663677" cy="182880"/>
            </a:xfrm>
            <a:prstGeom prst="rect">
              <a:avLst/>
            </a:prstGeom>
            <a:solidFill>
              <a:srgbClr val="00B0F0"/>
            </a:solidFill>
            <a:ln w="254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6426200" y="3051805"/>
              <a:ext cx="0" cy="182880"/>
            </a:xfrm>
            <a:prstGeom prst="line">
              <a:avLst/>
            </a:prstGeom>
            <a:solidFill>
              <a:srgbClr val="00B0F0"/>
            </a:solidFill>
            <a:ln w="254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601299" y="2717637"/>
            <a:ext cx="1311569" cy="2331682"/>
            <a:chOff x="571686" y="2717637"/>
            <a:chExt cx="1945864" cy="2331682"/>
          </a:xfrm>
        </p:grpSpPr>
        <p:cxnSp>
          <p:nvCxnSpPr>
            <p:cNvPr id="10" name="Straight Arrow Connector 9"/>
            <p:cNvCxnSpPr/>
            <p:nvPr/>
          </p:nvCxnSpPr>
          <p:spPr>
            <a:xfrm>
              <a:off x="598719" y="2717637"/>
              <a:ext cx="1918831" cy="369565"/>
            </a:xfrm>
            <a:prstGeom prst="straightConnector1">
              <a:avLst/>
            </a:prstGeom>
            <a:ln>
              <a:solidFill>
                <a:srgbClr val="00B0F0"/>
              </a:solidFill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571686" y="3392038"/>
              <a:ext cx="1918831" cy="369565"/>
            </a:xfrm>
            <a:prstGeom prst="straightConnector1">
              <a:avLst/>
            </a:prstGeom>
            <a:ln>
              <a:solidFill>
                <a:srgbClr val="00B0F0"/>
              </a:solidFill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598719" y="4679754"/>
              <a:ext cx="1918831" cy="369565"/>
            </a:xfrm>
            <a:prstGeom prst="straightConnector1">
              <a:avLst/>
            </a:prstGeom>
            <a:ln>
              <a:solidFill>
                <a:srgbClr val="00B0F0"/>
              </a:solidFill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910843" y="3263663"/>
            <a:ext cx="663677" cy="182880"/>
            <a:chOff x="5973097" y="3051805"/>
            <a:chExt cx="663677" cy="182880"/>
          </a:xfrm>
        </p:grpSpPr>
        <p:sp>
          <p:nvSpPr>
            <p:cNvPr id="14" name="Rectangle 13"/>
            <p:cNvSpPr/>
            <p:nvPr/>
          </p:nvSpPr>
          <p:spPr>
            <a:xfrm>
              <a:off x="5973097" y="3051805"/>
              <a:ext cx="663677" cy="182880"/>
            </a:xfrm>
            <a:prstGeom prst="rect">
              <a:avLst/>
            </a:prstGeom>
            <a:solidFill>
              <a:srgbClr val="00B0F0"/>
            </a:solidFill>
            <a:ln w="254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6426200" y="3051805"/>
              <a:ext cx="0" cy="182880"/>
            </a:xfrm>
            <a:prstGeom prst="line">
              <a:avLst/>
            </a:prstGeom>
            <a:solidFill>
              <a:srgbClr val="00B0F0"/>
            </a:solidFill>
            <a:ln w="254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910843" y="4542775"/>
            <a:ext cx="663677" cy="182880"/>
            <a:chOff x="5973097" y="3051805"/>
            <a:chExt cx="663677" cy="182880"/>
          </a:xfrm>
        </p:grpSpPr>
        <p:sp>
          <p:nvSpPr>
            <p:cNvPr id="17" name="Rectangle 16"/>
            <p:cNvSpPr/>
            <p:nvPr/>
          </p:nvSpPr>
          <p:spPr>
            <a:xfrm>
              <a:off x="5973097" y="3051805"/>
              <a:ext cx="663677" cy="182880"/>
            </a:xfrm>
            <a:prstGeom prst="rect">
              <a:avLst/>
            </a:prstGeom>
            <a:solidFill>
              <a:srgbClr val="00B0F0"/>
            </a:solidFill>
            <a:ln w="254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6426200" y="3051805"/>
              <a:ext cx="0" cy="182880"/>
            </a:xfrm>
            <a:prstGeom prst="line">
              <a:avLst/>
            </a:prstGeom>
            <a:solidFill>
              <a:srgbClr val="00B0F0"/>
            </a:solidFill>
            <a:ln w="254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1024361" y="3907254"/>
            <a:ext cx="615553" cy="34079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…</a:t>
            </a:r>
          </a:p>
        </p:txBody>
      </p:sp>
      <p:sp>
        <p:nvSpPr>
          <p:cNvPr id="20" name="Multiply 19"/>
          <p:cNvSpPr/>
          <p:nvPr/>
        </p:nvSpPr>
        <p:spPr>
          <a:xfrm>
            <a:off x="2005012" y="3506319"/>
            <a:ext cx="449051" cy="483875"/>
          </a:xfrm>
          <a:prstGeom prst="mathMultiply">
            <a:avLst>
              <a:gd name="adj1" fmla="val 12673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Multiply 20"/>
          <p:cNvSpPr/>
          <p:nvPr/>
        </p:nvSpPr>
        <p:spPr>
          <a:xfrm>
            <a:off x="2005012" y="2853419"/>
            <a:ext cx="449051" cy="483875"/>
          </a:xfrm>
          <a:prstGeom prst="mathMultiply">
            <a:avLst>
              <a:gd name="adj1" fmla="val 12673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1912869" y="2467282"/>
            <a:ext cx="0" cy="2936045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Multiply 22"/>
          <p:cNvSpPr/>
          <p:nvPr/>
        </p:nvSpPr>
        <p:spPr>
          <a:xfrm>
            <a:off x="2005012" y="4764846"/>
            <a:ext cx="449051" cy="483875"/>
          </a:xfrm>
          <a:prstGeom prst="mathMultiply">
            <a:avLst>
              <a:gd name="adj1" fmla="val 12673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4677" y="2572861"/>
            <a:ext cx="1127760" cy="71628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34677" y="4650258"/>
            <a:ext cx="1127760" cy="71628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34677" y="3389523"/>
            <a:ext cx="1127760" cy="71628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3644450" y="4762970"/>
            <a:ext cx="1213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Noise floor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498724" y="1657195"/>
            <a:ext cx="14372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Received symbols</a:t>
            </a:r>
          </a:p>
        </p:txBody>
      </p:sp>
      <p:sp>
        <p:nvSpPr>
          <p:cNvPr id="35" name="Right Arrow 34"/>
          <p:cNvSpPr/>
          <p:nvPr/>
        </p:nvSpPr>
        <p:spPr>
          <a:xfrm>
            <a:off x="4251347" y="3584623"/>
            <a:ext cx="422028" cy="228591"/>
          </a:xfrm>
          <a:prstGeom prst="rightArrow">
            <a:avLst/>
          </a:prstGeom>
          <a:solidFill>
            <a:srgbClr val="CC0000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58244" y="2925627"/>
            <a:ext cx="2240280" cy="150876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4867790" y="1621245"/>
            <a:ext cx="20737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/>
              <a:t>Symbol </a:t>
            </a:r>
            <a:r>
              <a:rPr lang="en-US" altLang="zh-CN" sz="2800" b="1" i="1" dirty="0"/>
              <a:t>combination</a:t>
            </a:r>
            <a:endParaRPr lang="en-US" sz="2800" b="1" i="1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13494" y="2878207"/>
            <a:ext cx="3992880" cy="190500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 rot="10800000">
            <a:off x="7397599" y="2781839"/>
            <a:ext cx="492443" cy="167327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sz="2000" b="1" dirty="0"/>
              <a:t>Signal strength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7942990" y="4542775"/>
            <a:ext cx="3992880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913494" y="4077653"/>
            <a:ext cx="3992880" cy="0"/>
          </a:xfrm>
          <a:prstGeom prst="line">
            <a:avLst/>
          </a:prstGeom>
          <a:ln w="31750">
            <a:solidFill>
              <a:srgbClr val="00009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9998711" y="4351751"/>
            <a:ext cx="12705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>
                <a:solidFill>
                  <a:srgbClr val="8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SNR</a:t>
            </a:r>
            <a:r>
              <a:rPr lang="en-US" sz="2400" b="1" i="1" baseline="-25000" dirty="0" err="1">
                <a:solidFill>
                  <a:srgbClr val="8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detect</a:t>
            </a:r>
            <a:endParaRPr lang="en-US" sz="2400" b="1" i="1" baseline="-25000" dirty="0">
              <a:solidFill>
                <a:srgbClr val="8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0008586" y="3588753"/>
            <a:ext cx="13572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SNR</a:t>
            </a:r>
            <a:r>
              <a:rPr lang="en-US" sz="2400" b="1" i="1" baseline="-250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decode</a:t>
            </a:r>
            <a:endParaRPr lang="en-US" sz="2400" b="1" i="1" baseline="-25000" dirty="0">
              <a:solidFill>
                <a:srgbClr val="000099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10011698" y="4077653"/>
            <a:ext cx="0" cy="465122"/>
          </a:xfrm>
          <a:prstGeom prst="straightConnector1">
            <a:avLst/>
          </a:prstGeom>
          <a:ln w="508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8271390" y="1621566"/>
            <a:ext cx="333879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A50021"/>
                </a:solidFill>
              </a:rPr>
              <a:t>Performance </a:t>
            </a:r>
            <a:r>
              <a:rPr lang="en-US" altLang="zh-CN" sz="3200" b="1" dirty="0">
                <a:solidFill>
                  <a:srgbClr val="A50021"/>
                </a:solidFill>
              </a:rPr>
              <a:t>gains</a:t>
            </a:r>
          </a:p>
          <a:p>
            <a:pPr algn="ctr"/>
            <a:r>
              <a:rPr lang="en-US" sz="2400" dirty="0">
                <a:solidFill>
                  <a:srgbClr val="A5002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(∆</a:t>
            </a:r>
            <a:r>
              <a:rPr lang="en-US" sz="2400" i="1" dirty="0">
                <a:solidFill>
                  <a:srgbClr val="A5002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SNR</a:t>
            </a:r>
            <a:r>
              <a:rPr lang="en-US" sz="2400" dirty="0">
                <a:solidFill>
                  <a:srgbClr val="A5002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&gt; 5 dB)</a:t>
            </a:r>
            <a:endParaRPr lang="en-US" sz="3200" dirty="0">
              <a:solidFill>
                <a:srgbClr val="A5002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978384" y="5057304"/>
            <a:ext cx="49591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/>
              <a:t>A packet is getting decoded once being detected!</a:t>
            </a:r>
          </a:p>
        </p:txBody>
      </p:sp>
    </p:spTree>
    <p:extLst>
      <p:ext uri="{BB962C8B-B14F-4D97-AF65-F5344CB8AC3E}">
        <p14:creationId xmlns:p14="http://schemas.microsoft.com/office/powerpoint/2010/main" val="3900704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Combining across retransmissions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DFAED-0EC1-471F-AE92-29A31774D4BF}" type="slidenum">
              <a:rPr lang="en-US" smtClean="0"/>
              <a:t>11</a:t>
            </a:fld>
            <a:endParaRPr lang="en-US"/>
          </a:p>
        </p:txBody>
      </p:sp>
      <p:sp>
        <p:nvSpPr>
          <p:cNvPr id="7" name="object 39"/>
          <p:cNvSpPr txBox="1"/>
          <p:nvPr/>
        </p:nvSpPr>
        <p:spPr>
          <a:xfrm>
            <a:off x="1716151" y="3070351"/>
            <a:ext cx="3431036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latin typeface="Calibri"/>
                <a:cs typeface="Calibri"/>
              </a:rPr>
              <a:t>De</a:t>
            </a:r>
            <a:r>
              <a:rPr sz="2400" spc="-2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tru</a:t>
            </a:r>
            <a:r>
              <a:rPr sz="2400" spc="5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ti</a:t>
            </a:r>
            <a:r>
              <a:rPr sz="2400" spc="-30" dirty="0">
                <a:latin typeface="Calibri"/>
                <a:cs typeface="Calibri"/>
              </a:rPr>
              <a:t>v</a:t>
            </a:r>
            <a:r>
              <a:rPr sz="2400" spc="-5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lang="en-US" sz="2400" dirty="0">
                <a:latin typeface="Calibri"/>
                <a:cs typeface="Calibri"/>
              </a:rPr>
              <a:t>combination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8" name="object 40"/>
          <p:cNvSpPr/>
          <p:nvPr/>
        </p:nvSpPr>
        <p:spPr>
          <a:xfrm>
            <a:off x="660654" y="2295313"/>
            <a:ext cx="1068705" cy="307975"/>
          </a:xfrm>
          <a:custGeom>
            <a:avLst/>
            <a:gdLst/>
            <a:ahLst/>
            <a:cxnLst/>
            <a:rect l="l" t="t" r="r" b="b"/>
            <a:pathLst>
              <a:path w="1068705" h="307975">
                <a:moveTo>
                  <a:pt x="0" y="7746"/>
                </a:moveTo>
                <a:lnTo>
                  <a:pt x="16026" y="52816"/>
                </a:lnTo>
                <a:lnTo>
                  <a:pt x="32066" y="96967"/>
                </a:lnTo>
                <a:lnTo>
                  <a:pt x="48132" y="139289"/>
                </a:lnTo>
                <a:lnTo>
                  <a:pt x="64235" y="178871"/>
                </a:lnTo>
                <a:lnTo>
                  <a:pt x="80390" y="214804"/>
                </a:lnTo>
                <a:lnTo>
                  <a:pt x="104747" y="259868"/>
                </a:lnTo>
                <a:lnTo>
                  <a:pt x="129291" y="291597"/>
                </a:lnTo>
                <a:lnTo>
                  <a:pt x="162382" y="307847"/>
                </a:lnTo>
                <a:lnTo>
                  <a:pt x="170737" y="305453"/>
                </a:lnTo>
                <a:lnTo>
                  <a:pt x="196025" y="275466"/>
                </a:lnTo>
                <a:lnTo>
                  <a:pt x="213038" y="241032"/>
                </a:lnTo>
                <a:lnTo>
                  <a:pt x="230144" y="199302"/>
                </a:lnTo>
                <a:lnTo>
                  <a:pt x="247318" y="153923"/>
                </a:lnTo>
                <a:lnTo>
                  <a:pt x="255922" y="131006"/>
                </a:lnTo>
                <a:lnTo>
                  <a:pt x="273150" y="86996"/>
                </a:lnTo>
                <a:lnTo>
                  <a:pt x="290382" y="48458"/>
                </a:lnTo>
                <a:lnTo>
                  <a:pt x="316181" y="8894"/>
                </a:lnTo>
                <a:lnTo>
                  <a:pt x="333311" y="0"/>
                </a:lnTo>
                <a:lnTo>
                  <a:pt x="341889" y="1998"/>
                </a:lnTo>
                <a:lnTo>
                  <a:pt x="367911" y="30649"/>
                </a:lnTo>
                <a:lnTo>
                  <a:pt x="394164" y="83808"/>
                </a:lnTo>
                <a:lnTo>
                  <a:pt x="411665" y="126844"/>
                </a:lnTo>
                <a:lnTo>
                  <a:pt x="429077" y="171747"/>
                </a:lnTo>
                <a:lnTo>
                  <a:pt x="437725" y="193770"/>
                </a:lnTo>
                <a:lnTo>
                  <a:pt x="454857" y="234703"/>
                </a:lnTo>
                <a:lnTo>
                  <a:pt x="480002" y="281549"/>
                </a:lnTo>
                <a:lnTo>
                  <a:pt x="504253" y="300100"/>
                </a:lnTo>
                <a:lnTo>
                  <a:pt x="512086" y="298035"/>
                </a:lnTo>
                <a:lnTo>
                  <a:pt x="542177" y="254003"/>
                </a:lnTo>
                <a:lnTo>
                  <a:pt x="556656" y="216786"/>
                </a:lnTo>
                <a:lnTo>
                  <a:pt x="570895" y="174204"/>
                </a:lnTo>
                <a:lnTo>
                  <a:pt x="584995" y="129833"/>
                </a:lnTo>
                <a:lnTo>
                  <a:pt x="592025" y="108095"/>
                </a:lnTo>
                <a:lnTo>
                  <a:pt x="606110" y="67748"/>
                </a:lnTo>
                <a:lnTo>
                  <a:pt x="627489" y="21758"/>
                </a:lnTo>
                <a:lnTo>
                  <a:pt x="649477" y="3937"/>
                </a:lnTo>
                <a:lnTo>
                  <a:pt x="656985" y="6197"/>
                </a:lnTo>
                <a:lnTo>
                  <a:pt x="687369" y="51075"/>
                </a:lnTo>
                <a:lnTo>
                  <a:pt x="702731" y="88736"/>
                </a:lnTo>
                <a:lnTo>
                  <a:pt x="718173" y="131760"/>
                </a:lnTo>
                <a:lnTo>
                  <a:pt x="725916" y="154162"/>
                </a:lnTo>
                <a:lnTo>
                  <a:pt x="733669" y="176559"/>
                </a:lnTo>
                <a:lnTo>
                  <a:pt x="749194" y="219545"/>
                </a:lnTo>
                <a:lnTo>
                  <a:pt x="764724" y="257129"/>
                </a:lnTo>
                <a:lnTo>
                  <a:pt x="787971" y="295528"/>
                </a:lnTo>
                <a:lnTo>
                  <a:pt x="803402" y="303910"/>
                </a:lnTo>
                <a:lnTo>
                  <a:pt x="811147" y="301740"/>
                </a:lnTo>
                <a:lnTo>
                  <a:pt x="842863" y="257129"/>
                </a:lnTo>
                <a:lnTo>
                  <a:pt x="858938" y="219545"/>
                </a:lnTo>
                <a:lnTo>
                  <a:pt x="874990" y="176559"/>
                </a:lnTo>
                <a:lnTo>
                  <a:pt x="890891" y="131760"/>
                </a:lnTo>
                <a:lnTo>
                  <a:pt x="898746" y="109802"/>
                </a:lnTo>
                <a:lnTo>
                  <a:pt x="914185" y="69011"/>
                </a:lnTo>
                <a:lnTo>
                  <a:pt x="936430" y="22366"/>
                </a:lnTo>
                <a:lnTo>
                  <a:pt x="957199" y="3937"/>
                </a:lnTo>
                <a:lnTo>
                  <a:pt x="963748" y="4940"/>
                </a:lnTo>
                <a:lnTo>
                  <a:pt x="994355" y="39568"/>
                </a:lnTo>
                <a:lnTo>
                  <a:pt x="1011300" y="80016"/>
                </a:lnTo>
                <a:lnTo>
                  <a:pt x="1027452" y="131532"/>
                </a:lnTo>
                <a:lnTo>
                  <a:pt x="1037888" y="170537"/>
                </a:lnTo>
                <a:lnTo>
                  <a:pt x="1048135" y="212229"/>
                </a:lnTo>
                <a:lnTo>
                  <a:pt x="1058258" y="255714"/>
                </a:lnTo>
                <a:lnTo>
                  <a:pt x="1063294" y="277851"/>
                </a:lnTo>
                <a:lnTo>
                  <a:pt x="1068323" y="300100"/>
                </a:lnTo>
              </a:path>
            </a:pathLst>
          </a:custGeom>
          <a:ln w="381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41"/>
          <p:cNvSpPr/>
          <p:nvPr/>
        </p:nvSpPr>
        <p:spPr>
          <a:xfrm>
            <a:off x="2416301" y="2199110"/>
            <a:ext cx="1068705" cy="500380"/>
          </a:xfrm>
          <a:custGeom>
            <a:avLst/>
            <a:gdLst/>
            <a:ahLst/>
            <a:cxnLst/>
            <a:rect l="l" t="t" r="r" b="b"/>
            <a:pathLst>
              <a:path w="1068704" h="500380">
                <a:moveTo>
                  <a:pt x="0" y="487171"/>
                </a:moveTo>
                <a:lnTo>
                  <a:pt x="16038" y="414034"/>
                </a:lnTo>
                <a:lnTo>
                  <a:pt x="32084" y="342371"/>
                </a:lnTo>
                <a:lnTo>
                  <a:pt x="48151" y="273665"/>
                </a:lnTo>
                <a:lnTo>
                  <a:pt x="64253" y="209397"/>
                </a:lnTo>
                <a:lnTo>
                  <a:pt x="80406" y="151050"/>
                </a:lnTo>
                <a:lnTo>
                  <a:pt x="96624" y="100106"/>
                </a:lnTo>
                <a:lnTo>
                  <a:pt x="112921" y="58047"/>
                </a:lnTo>
                <a:lnTo>
                  <a:pt x="137547" y="14859"/>
                </a:lnTo>
                <a:lnTo>
                  <a:pt x="162433" y="0"/>
                </a:lnTo>
                <a:lnTo>
                  <a:pt x="170779" y="3900"/>
                </a:lnTo>
                <a:lnTo>
                  <a:pt x="196048" y="52608"/>
                </a:lnTo>
                <a:lnTo>
                  <a:pt x="213054" y="108516"/>
                </a:lnTo>
                <a:lnTo>
                  <a:pt x="230157" y="176265"/>
                </a:lnTo>
                <a:lnTo>
                  <a:pt x="247332" y="249935"/>
                </a:lnTo>
                <a:lnTo>
                  <a:pt x="255938" y="287141"/>
                </a:lnTo>
                <a:lnTo>
                  <a:pt x="273172" y="358591"/>
                </a:lnTo>
                <a:lnTo>
                  <a:pt x="290413" y="421159"/>
                </a:lnTo>
                <a:lnTo>
                  <a:pt x="307634" y="468926"/>
                </a:lnTo>
                <a:lnTo>
                  <a:pt x="333375" y="499871"/>
                </a:lnTo>
                <a:lnTo>
                  <a:pt x="341940" y="496639"/>
                </a:lnTo>
                <a:lnTo>
                  <a:pt x="367928" y="450132"/>
                </a:lnTo>
                <a:lnTo>
                  <a:pt x="385400" y="395786"/>
                </a:lnTo>
                <a:lnTo>
                  <a:pt x="402901" y="329612"/>
                </a:lnTo>
                <a:lnTo>
                  <a:pt x="420354" y="257476"/>
                </a:lnTo>
                <a:lnTo>
                  <a:pt x="429037" y="221006"/>
                </a:lnTo>
                <a:lnTo>
                  <a:pt x="437680" y="185245"/>
                </a:lnTo>
                <a:lnTo>
                  <a:pt x="454804" y="118785"/>
                </a:lnTo>
                <a:lnTo>
                  <a:pt x="471648" y="63963"/>
                </a:lnTo>
                <a:lnTo>
                  <a:pt x="488136" y="26645"/>
                </a:lnTo>
                <a:lnTo>
                  <a:pt x="504190" y="12700"/>
                </a:lnTo>
                <a:lnTo>
                  <a:pt x="512023" y="16038"/>
                </a:lnTo>
                <a:lnTo>
                  <a:pt x="534759" y="62364"/>
                </a:lnTo>
                <a:lnTo>
                  <a:pt x="549405" y="116245"/>
                </a:lnTo>
                <a:lnTo>
                  <a:pt x="563762" y="181748"/>
                </a:lnTo>
                <a:lnTo>
                  <a:pt x="577929" y="253063"/>
                </a:lnTo>
                <a:lnTo>
                  <a:pt x="584973" y="289085"/>
                </a:lnTo>
                <a:lnTo>
                  <a:pt x="592008" y="324382"/>
                </a:lnTo>
                <a:lnTo>
                  <a:pt x="606102" y="389896"/>
                </a:lnTo>
                <a:lnTo>
                  <a:pt x="620310" y="443796"/>
                </a:lnTo>
                <a:lnTo>
                  <a:pt x="634735" y="480275"/>
                </a:lnTo>
                <a:lnTo>
                  <a:pt x="649478" y="493521"/>
                </a:lnTo>
                <a:lnTo>
                  <a:pt x="656985" y="489852"/>
                </a:lnTo>
                <a:lnTo>
                  <a:pt x="679726" y="442465"/>
                </a:lnTo>
                <a:lnTo>
                  <a:pt x="695039" y="387844"/>
                </a:lnTo>
                <a:lnTo>
                  <a:pt x="710444" y="321598"/>
                </a:lnTo>
                <a:lnTo>
                  <a:pt x="725916" y="249554"/>
                </a:lnTo>
                <a:lnTo>
                  <a:pt x="733669" y="213180"/>
                </a:lnTo>
                <a:lnTo>
                  <a:pt x="749194" y="143368"/>
                </a:lnTo>
                <a:lnTo>
                  <a:pt x="764724" y="82327"/>
                </a:lnTo>
                <a:lnTo>
                  <a:pt x="780233" y="35887"/>
                </a:lnTo>
                <a:lnTo>
                  <a:pt x="803402" y="6350"/>
                </a:lnTo>
                <a:lnTo>
                  <a:pt x="811147" y="9874"/>
                </a:lnTo>
                <a:lnTo>
                  <a:pt x="834856" y="56918"/>
                </a:lnTo>
                <a:lnTo>
                  <a:pt x="850895" y="111387"/>
                </a:lnTo>
                <a:lnTo>
                  <a:pt x="866975" y="177541"/>
                </a:lnTo>
                <a:lnTo>
                  <a:pt x="882967" y="249554"/>
                </a:lnTo>
                <a:lnTo>
                  <a:pt x="890891" y="285937"/>
                </a:lnTo>
                <a:lnTo>
                  <a:pt x="898746" y="321598"/>
                </a:lnTo>
                <a:lnTo>
                  <a:pt x="914185" y="387844"/>
                </a:lnTo>
                <a:lnTo>
                  <a:pt x="929158" y="442465"/>
                </a:lnTo>
                <a:lnTo>
                  <a:pt x="943538" y="479634"/>
                </a:lnTo>
                <a:lnTo>
                  <a:pt x="957199" y="493521"/>
                </a:lnTo>
                <a:lnTo>
                  <a:pt x="963748" y="491890"/>
                </a:lnTo>
                <a:lnTo>
                  <a:pt x="988492" y="452701"/>
                </a:lnTo>
                <a:lnTo>
                  <a:pt x="1000105" y="416050"/>
                </a:lnTo>
                <a:lnTo>
                  <a:pt x="1011300" y="369964"/>
                </a:lnTo>
                <a:lnTo>
                  <a:pt x="1022143" y="315894"/>
                </a:lnTo>
                <a:lnTo>
                  <a:pt x="1032697" y="255291"/>
                </a:lnTo>
                <a:lnTo>
                  <a:pt x="1043031" y="189609"/>
                </a:lnTo>
                <a:lnTo>
                  <a:pt x="1053208" y="120297"/>
                </a:lnTo>
                <a:lnTo>
                  <a:pt x="1063294" y="48807"/>
                </a:lnTo>
                <a:lnTo>
                  <a:pt x="1068324" y="12700"/>
                </a:lnTo>
              </a:path>
            </a:pathLst>
          </a:custGeom>
          <a:ln w="38100">
            <a:solidFill>
              <a:srgbClr val="00B0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42"/>
          <p:cNvSpPr/>
          <p:nvPr/>
        </p:nvSpPr>
        <p:spPr>
          <a:xfrm>
            <a:off x="4406646" y="2401358"/>
            <a:ext cx="1061085" cy="95885"/>
          </a:xfrm>
          <a:custGeom>
            <a:avLst/>
            <a:gdLst/>
            <a:ahLst/>
            <a:cxnLst/>
            <a:rect l="l" t="t" r="r" b="b"/>
            <a:pathLst>
              <a:path w="1061085" h="95885">
                <a:moveTo>
                  <a:pt x="0" y="93260"/>
                </a:moveTo>
                <a:lnTo>
                  <a:pt x="32536" y="65064"/>
                </a:lnTo>
                <a:lnTo>
                  <a:pt x="65163" y="39239"/>
                </a:lnTo>
                <a:lnTo>
                  <a:pt x="97999" y="18157"/>
                </a:lnTo>
                <a:lnTo>
                  <a:pt x="142317" y="1523"/>
                </a:lnTo>
                <a:lnTo>
                  <a:pt x="153522" y="0"/>
                </a:lnTo>
                <a:lnTo>
                  <a:pt x="165499" y="1071"/>
                </a:lnTo>
                <a:lnTo>
                  <a:pt x="212146" y="22034"/>
                </a:lnTo>
                <a:lnTo>
                  <a:pt x="245992" y="47528"/>
                </a:lnTo>
                <a:lnTo>
                  <a:pt x="257092" y="56413"/>
                </a:lnTo>
                <a:lnTo>
                  <a:pt x="268113" y="65032"/>
                </a:lnTo>
                <a:lnTo>
                  <a:pt x="300765" y="86524"/>
                </a:lnTo>
                <a:lnTo>
                  <a:pt x="332941" y="95668"/>
                </a:lnTo>
                <a:lnTo>
                  <a:pt x="344158" y="94604"/>
                </a:lnTo>
                <a:lnTo>
                  <a:pt x="389601" y="72691"/>
                </a:lnTo>
                <a:lnTo>
                  <a:pt x="423717" y="46356"/>
                </a:lnTo>
                <a:lnTo>
                  <a:pt x="434987" y="37336"/>
                </a:lnTo>
                <a:lnTo>
                  <a:pt x="468205" y="13872"/>
                </a:lnTo>
                <a:lnTo>
                  <a:pt x="500107" y="2276"/>
                </a:lnTo>
                <a:lnTo>
                  <a:pt x="512182" y="3586"/>
                </a:lnTo>
                <a:lnTo>
                  <a:pt x="546261" y="20751"/>
                </a:lnTo>
                <a:lnTo>
                  <a:pt x="578110" y="48976"/>
                </a:lnTo>
                <a:lnTo>
                  <a:pt x="588451" y="58889"/>
                </a:lnTo>
                <a:lnTo>
                  <a:pt x="598733" y="68357"/>
                </a:lnTo>
                <a:lnTo>
                  <a:pt x="609003" y="76961"/>
                </a:lnTo>
                <a:lnTo>
                  <a:pt x="619309" y="84283"/>
                </a:lnTo>
                <a:lnTo>
                  <a:pt x="629698" y="89904"/>
                </a:lnTo>
                <a:lnTo>
                  <a:pt x="640217" y="93406"/>
                </a:lnTo>
                <a:lnTo>
                  <a:pt x="652094" y="92355"/>
                </a:lnTo>
                <a:lnTo>
                  <a:pt x="698029" y="69365"/>
                </a:lnTo>
                <a:lnTo>
                  <a:pt x="731086" y="42042"/>
                </a:lnTo>
                <a:lnTo>
                  <a:pt x="741889" y="32852"/>
                </a:lnTo>
                <a:lnTo>
                  <a:pt x="773781" y="9858"/>
                </a:lnTo>
                <a:lnTo>
                  <a:pt x="794704" y="1788"/>
                </a:lnTo>
                <a:lnTo>
                  <a:pt x="806844" y="2848"/>
                </a:lnTo>
                <a:lnTo>
                  <a:pt x="842755" y="18048"/>
                </a:lnTo>
                <a:lnTo>
                  <a:pt x="877417" y="43986"/>
                </a:lnTo>
                <a:lnTo>
                  <a:pt x="888586" y="53399"/>
                </a:lnTo>
                <a:lnTo>
                  <a:pt x="899525" y="62615"/>
                </a:lnTo>
                <a:lnTo>
                  <a:pt x="930729" y="85617"/>
                </a:lnTo>
                <a:lnTo>
                  <a:pt x="949958" y="93605"/>
                </a:lnTo>
                <a:lnTo>
                  <a:pt x="962571" y="92894"/>
                </a:lnTo>
                <a:lnTo>
                  <a:pt x="1006657" y="73336"/>
                </a:lnTo>
                <a:lnTo>
                  <a:pt x="1034858" y="45835"/>
                </a:lnTo>
                <a:lnTo>
                  <a:pt x="1052317" y="23920"/>
                </a:lnTo>
                <a:lnTo>
                  <a:pt x="1060838" y="12394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52"/>
          <p:cNvSpPr txBox="1"/>
          <p:nvPr/>
        </p:nvSpPr>
        <p:spPr>
          <a:xfrm>
            <a:off x="1727706" y="5294451"/>
            <a:ext cx="3316241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latin typeface="Calibri"/>
                <a:cs typeface="Calibri"/>
              </a:rPr>
              <a:t>Con</a:t>
            </a:r>
            <a:r>
              <a:rPr sz="2400" spc="-30" dirty="0">
                <a:latin typeface="Calibri"/>
                <a:cs typeface="Calibri"/>
              </a:rPr>
              <a:t>s</a:t>
            </a:r>
            <a:r>
              <a:rPr sz="2400" spc="-5" dirty="0">
                <a:latin typeface="Calibri"/>
                <a:cs typeface="Calibri"/>
              </a:rPr>
              <a:t>tru</a:t>
            </a:r>
            <a:r>
              <a:rPr sz="2400" dirty="0">
                <a:latin typeface="Calibri"/>
                <a:cs typeface="Calibri"/>
              </a:rPr>
              <a:t>cti</a:t>
            </a:r>
            <a:r>
              <a:rPr sz="2400" spc="-30" dirty="0">
                <a:latin typeface="Calibri"/>
                <a:cs typeface="Calibri"/>
              </a:rPr>
              <a:t>v</a:t>
            </a:r>
            <a:r>
              <a:rPr sz="2400" spc="-5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lang="en-US" sz="2400" dirty="0">
                <a:latin typeface="Calibri"/>
                <a:cs typeface="Calibri"/>
              </a:rPr>
              <a:t>combination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21" name="object 53"/>
          <p:cNvSpPr/>
          <p:nvPr/>
        </p:nvSpPr>
        <p:spPr>
          <a:xfrm>
            <a:off x="727709" y="4440248"/>
            <a:ext cx="1068705" cy="307975"/>
          </a:xfrm>
          <a:custGeom>
            <a:avLst/>
            <a:gdLst/>
            <a:ahLst/>
            <a:cxnLst/>
            <a:rect l="l" t="t" r="r" b="b"/>
            <a:pathLst>
              <a:path w="1068705" h="307975">
                <a:moveTo>
                  <a:pt x="0" y="300101"/>
                </a:moveTo>
                <a:lnTo>
                  <a:pt x="16026" y="255031"/>
                </a:lnTo>
                <a:lnTo>
                  <a:pt x="32066" y="210880"/>
                </a:lnTo>
                <a:lnTo>
                  <a:pt x="48132" y="168558"/>
                </a:lnTo>
                <a:lnTo>
                  <a:pt x="64235" y="128976"/>
                </a:lnTo>
                <a:lnTo>
                  <a:pt x="80391" y="93043"/>
                </a:lnTo>
                <a:lnTo>
                  <a:pt x="104747" y="47979"/>
                </a:lnTo>
                <a:lnTo>
                  <a:pt x="129291" y="16250"/>
                </a:lnTo>
                <a:lnTo>
                  <a:pt x="162382" y="0"/>
                </a:lnTo>
                <a:lnTo>
                  <a:pt x="170737" y="2394"/>
                </a:lnTo>
                <a:lnTo>
                  <a:pt x="196025" y="32381"/>
                </a:lnTo>
                <a:lnTo>
                  <a:pt x="213038" y="66815"/>
                </a:lnTo>
                <a:lnTo>
                  <a:pt x="230144" y="108545"/>
                </a:lnTo>
                <a:lnTo>
                  <a:pt x="247318" y="153924"/>
                </a:lnTo>
                <a:lnTo>
                  <a:pt x="255922" y="176841"/>
                </a:lnTo>
                <a:lnTo>
                  <a:pt x="273150" y="220851"/>
                </a:lnTo>
                <a:lnTo>
                  <a:pt x="290382" y="259389"/>
                </a:lnTo>
                <a:lnTo>
                  <a:pt x="316181" y="298953"/>
                </a:lnTo>
                <a:lnTo>
                  <a:pt x="333311" y="307848"/>
                </a:lnTo>
                <a:lnTo>
                  <a:pt x="341889" y="305849"/>
                </a:lnTo>
                <a:lnTo>
                  <a:pt x="367911" y="277198"/>
                </a:lnTo>
                <a:lnTo>
                  <a:pt x="394164" y="224039"/>
                </a:lnTo>
                <a:lnTo>
                  <a:pt x="411665" y="181003"/>
                </a:lnTo>
                <a:lnTo>
                  <a:pt x="429077" y="136100"/>
                </a:lnTo>
                <a:lnTo>
                  <a:pt x="437725" y="114077"/>
                </a:lnTo>
                <a:lnTo>
                  <a:pt x="454857" y="73144"/>
                </a:lnTo>
                <a:lnTo>
                  <a:pt x="480002" y="26298"/>
                </a:lnTo>
                <a:lnTo>
                  <a:pt x="504253" y="7747"/>
                </a:lnTo>
                <a:lnTo>
                  <a:pt x="512078" y="9812"/>
                </a:lnTo>
                <a:lnTo>
                  <a:pt x="542152" y="53844"/>
                </a:lnTo>
                <a:lnTo>
                  <a:pt x="556631" y="91061"/>
                </a:lnTo>
                <a:lnTo>
                  <a:pt x="570873" y="133643"/>
                </a:lnTo>
                <a:lnTo>
                  <a:pt x="584979" y="178014"/>
                </a:lnTo>
                <a:lnTo>
                  <a:pt x="592013" y="199752"/>
                </a:lnTo>
                <a:lnTo>
                  <a:pt x="606104" y="240099"/>
                </a:lnTo>
                <a:lnTo>
                  <a:pt x="627489" y="286089"/>
                </a:lnTo>
                <a:lnTo>
                  <a:pt x="649478" y="303911"/>
                </a:lnTo>
                <a:lnTo>
                  <a:pt x="656985" y="301650"/>
                </a:lnTo>
                <a:lnTo>
                  <a:pt x="687369" y="256772"/>
                </a:lnTo>
                <a:lnTo>
                  <a:pt x="702731" y="219111"/>
                </a:lnTo>
                <a:lnTo>
                  <a:pt x="718173" y="176087"/>
                </a:lnTo>
                <a:lnTo>
                  <a:pt x="725916" y="153685"/>
                </a:lnTo>
                <a:lnTo>
                  <a:pt x="733669" y="131288"/>
                </a:lnTo>
                <a:lnTo>
                  <a:pt x="749194" y="88302"/>
                </a:lnTo>
                <a:lnTo>
                  <a:pt x="764724" y="50718"/>
                </a:lnTo>
                <a:lnTo>
                  <a:pt x="787971" y="12319"/>
                </a:lnTo>
                <a:lnTo>
                  <a:pt x="803402" y="3937"/>
                </a:lnTo>
                <a:lnTo>
                  <a:pt x="811147" y="6107"/>
                </a:lnTo>
                <a:lnTo>
                  <a:pt x="842863" y="50718"/>
                </a:lnTo>
                <a:lnTo>
                  <a:pt x="858938" y="88302"/>
                </a:lnTo>
                <a:lnTo>
                  <a:pt x="874990" y="131288"/>
                </a:lnTo>
                <a:lnTo>
                  <a:pt x="890891" y="176087"/>
                </a:lnTo>
                <a:lnTo>
                  <a:pt x="898746" y="198045"/>
                </a:lnTo>
                <a:lnTo>
                  <a:pt x="914185" y="238836"/>
                </a:lnTo>
                <a:lnTo>
                  <a:pt x="936430" y="285481"/>
                </a:lnTo>
                <a:lnTo>
                  <a:pt x="957198" y="303911"/>
                </a:lnTo>
                <a:lnTo>
                  <a:pt x="963748" y="302907"/>
                </a:lnTo>
                <a:lnTo>
                  <a:pt x="994355" y="268279"/>
                </a:lnTo>
                <a:lnTo>
                  <a:pt x="1011300" y="227831"/>
                </a:lnTo>
                <a:lnTo>
                  <a:pt x="1027452" y="176315"/>
                </a:lnTo>
                <a:lnTo>
                  <a:pt x="1037888" y="137310"/>
                </a:lnTo>
                <a:lnTo>
                  <a:pt x="1048135" y="95618"/>
                </a:lnTo>
                <a:lnTo>
                  <a:pt x="1058258" y="52133"/>
                </a:lnTo>
                <a:lnTo>
                  <a:pt x="1063294" y="29996"/>
                </a:lnTo>
                <a:lnTo>
                  <a:pt x="1068323" y="7747"/>
                </a:lnTo>
              </a:path>
            </a:pathLst>
          </a:custGeom>
          <a:ln w="381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54"/>
          <p:cNvSpPr/>
          <p:nvPr/>
        </p:nvSpPr>
        <p:spPr>
          <a:xfrm>
            <a:off x="2483357" y="4344045"/>
            <a:ext cx="1068705" cy="500380"/>
          </a:xfrm>
          <a:custGeom>
            <a:avLst/>
            <a:gdLst/>
            <a:ahLst/>
            <a:cxnLst/>
            <a:rect l="l" t="t" r="r" b="b"/>
            <a:pathLst>
              <a:path w="1068704" h="500379">
                <a:moveTo>
                  <a:pt x="0" y="487171"/>
                </a:moveTo>
                <a:lnTo>
                  <a:pt x="16038" y="414034"/>
                </a:lnTo>
                <a:lnTo>
                  <a:pt x="32084" y="342371"/>
                </a:lnTo>
                <a:lnTo>
                  <a:pt x="48151" y="273665"/>
                </a:lnTo>
                <a:lnTo>
                  <a:pt x="64253" y="209397"/>
                </a:lnTo>
                <a:lnTo>
                  <a:pt x="80406" y="151050"/>
                </a:lnTo>
                <a:lnTo>
                  <a:pt x="96624" y="100106"/>
                </a:lnTo>
                <a:lnTo>
                  <a:pt x="112921" y="58047"/>
                </a:lnTo>
                <a:lnTo>
                  <a:pt x="137547" y="14859"/>
                </a:lnTo>
                <a:lnTo>
                  <a:pt x="162433" y="0"/>
                </a:lnTo>
                <a:lnTo>
                  <a:pt x="170779" y="3900"/>
                </a:lnTo>
                <a:lnTo>
                  <a:pt x="196048" y="52608"/>
                </a:lnTo>
                <a:lnTo>
                  <a:pt x="213054" y="108516"/>
                </a:lnTo>
                <a:lnTo>
                  <a:pt x="230157" y="176265"/>
                </a:lnTo>
                <a:lnTo>
                  <a:pt x="247332" y="249935"/>
                </a:lnTo>
                <a:lnTo>
                  <a:pt x="255938" y="287141"/>
                </a:lnTo>
                <a:lnTo>
                  <a:pt x="273172" y="358591"/>
                </a:lnTo>
                <a:lnTo>
                  <a:pt x="290413" y="421159"/>
                </a:lnTo>
                <a:lnTo>
                  <a:pt x="307634" y="468926"/>
                </a:lnTo>
                <a:lnTo>
                  <a:pt x="333375" y="499871"/>
                </a:lnTo>
                <a:lnTo>
                  <a:pt x="341940" y="496639"/>
                </a:lnTo>
                <a:lnTo>
                  <a:pt x="367928" y="450132"/>
                </a:lnTo>
                <a:lnTo>
                  <a:pt x="385400" y="395786"/>
                </a:lnTo>
                <a:lnTo>
                  <a:pt x="402901" y="329612"/>
                </a:lnTo>
                <a:lnTo>
                  <a:pt x="420354" y="257476"/>
                </a:lnTo>
                <a:lnTo>
                  <a:pt x="429037" y="221006"/>
                </a:lnTo>
                <a:lnTo>
                  <a:pt x="437680" y="185245"/>
                </a:lnTo>
                <a:lnTo>
                  <a:pt x="454804" y="118785"/>
                </a:lnTo>
                <a:lnTo>
                  <a:pt x="471648" y="63963"/>
                </a:lnTo>
                <a:lnTo>
                  <a:pt x="488136" y="26645"/>
                </a:lnTo>
                <a:lnTo>
                  <a:pt x="504190" y="12699"/>
                </a:lnTo>
                <a:lnTo>
                  <a:pt x="512023" y="16038"/>
                </a:lnTo>
                <a:lnTo>
                  <a:pt x="534759" y="62364"/>
                </a:lnTo>
                <a:lnTo>
                  <a:pt x="549405" y="116245"/>
                </a:lnTo>
                <a:lnTo>
                  <a:pt x="563762" y="181748"/>
                </a:lnTo>
                <a:lnTo>
                  <a:pt x="577929" y="253063"/>
                </a:lnTo>
                <a:lnTo>
                  <a:pt x="584973" y="289085"/>
                </a:lnTo>
                <a:lnTo>
                  <a:pt x="592008" y="324382"/>
                </a:lnTo>
                <a:lnTo>
                  <a:pt x="606102" y="389896"/>
                </a:lnTo>
                <a:lnTo>
                  <a:pt x="620310" y="443796"/>
                </a:lnTo>
                <a:lnTo>
                  <a:pt x="634735" y="480275"/>
                </a:lnTo>
                <a:lnTo>
                  <a:pt x="649478" y="493521"/>
                </a:lnTo>
                <a:lnTo>
                  <a:pt x="656985" y="489852"/>
                </a:lnTo>
                <a:lnTo>
                  <a:pt x="679726" y="442465"/>
                </a:lnTo>
                <a:lnTo>
                  <a:pt x="695039" y="387844"/>
                </a:lnTo>
                <a:lnTo>
                  <a:pt x="710444" y="321598"/>
                </a:lnTo>
                <a:lnTo>
                  <a:pt x="725916" y="249554"/>
                </a:lnTo>
                <a:lnTo>
                  <a:pt x="733669" y="213180"/>
                </a:lnTo>
                <a:lnTo>
                  <a:pt x="749194" y="143368"/>
                </a:lnTo>
                <a:lnTo>
                  <a:pt x="764724" y="82327"/>
                </a:lnTo>
                <a:lnTo>
                  <a:pt x="780233" y="35887"/>
                </a:lnTo>
                <a:lnTo>
                  <a:pt x="803402" y="6349"/>
                </a:lnTo>
                <a:lnTo>
                  <a:pt x="811147" y="9874"/>
                </a:lnTo>
                <a:lnTo>
                  <a:pt x="834856" y="56918"/>
                </a:lnTo>
                <a:lnTo>
                  <a:pt x="850895" y="111387"/>
                </a:lnTo>
                <a:lnTo>
                  <a:pt x="866975" y="177541"/>
                </a:lnTo>
                <a:lnTo>
                  <a:pt x="882967" y="249554"/>
                </a:lnTo>
                <a:lnTo>
                  <a:pt x="890891" y="285937"/>
                </a:lnTo>
                <a:lnTo>
                  <a:pt x="898746" y="321598"/>
                </a:lnTo>
                <a:lnTo>
                  <a:pt x="914185" y="387844"/>
                </a:lnTo>
                <a:lnTo>
                  <a:pt x="929158" y="442465"/>
                </a:lnTo>
                <a:lnTo>
                  <a:pt x="943538" y="479634"/>
                </a:lnTo>
                <a:lnTo>
                  <a:pt x="957199" y="493521"/>
                </a:lnTo>
                <a:lnTo>
                  <a:pt x="963748" y="491890"/>
                </a:lnTo>
                <a:lnTo>
                  <a:pt x="988492" y="452701"/>
                </a:lnTo>
                <a:lnTo>
                  <a:pt x="1000105" y="416050"/>
                </a:lnTo>
                <a:lnTo>
                  <a:pt x="1011300" y="369964"/>
                </a:lnTo>
                <a:lnTo>
                  <a:pt x="1022143" y="315894"/>
                </a:lnTo>
                <a:lnTo>
                  <a:pt x="1032697" y="255291"/>
                </a:lnTo>
                <a:lnTo>
                  <a:pt x="1043031" y="189609"/>
                </a:lnTo>
                <a:lnTo>
                  <a:pt x="1053208" y="120297"/>
                </a:lnTo>
                <a:lnTo>
                  <a:pt x="1063294" y="48807"/>
                </a:lnTo>
                <a:lnTo>
                  <a:pt x="1068324" y="12699"/>
                </a:lnTo>
              </a:path>
            </a:pathLst>
          </a:custGeom>
          <a:ln w="38100">
            <a:solidFill>
              <a:srgbClr val="00B0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55"/>
          <p:cNvSpPr/>
          <p:nvPr/>
        </p:nvSpPr>
        <p:spPr>
          <a:xfrm>
            <a:off x="4473702" y="4124653"/>
            <a:ext cx="1068705" cy="939165"/>
          </a:xfrm>
          <a:custGeom>
            <a:avLst/>
            <a:gdLst/>
            <a:ahLst/>
            <a:cxnLst/>
            <a:rect l="l" t="t" r="r" b="b"/>
            <a:pathLst>
              <a:path w="1068704" h="939164">
                <a:moveTo>
                  <a:pt x="0" y="915035"/>
                </a:moveTo>
                <a:lnTo>
                  <a:pt x="8019" y="846170"/>
                </a:lnTo>
                <a:lnTo>
                  <a:pt x="16038" y="777652"/>
                </a:lnTo>
                <a:lnTo>
                  <a:pt x="24059" y="709830"/>
                </a:lnTo>
                <a:lnTo>
                  <a:pt x="32084" y="643050"/>
                </a:lnTo>
                <a:lnTo>
                  <a:pt x="40114" y="577661"/>
                </a:lnTo>
                <a:lnTo>
                  <a:pt x="48151" y="514010"/>
                </a:lnTo>
                <a:lnTo>
                  <a:pt x="56197" y="452443"/>
                </a:lnTo>
                <a:lnTo>
                  <a:pt x="64253" y="393310"/>
                </a:lnTo>
                <a:lnTo>
                  <a:pt x="72323" y="336958"/>
                </a:lnTo>
                <a:lnTo>
                  <a:pt x="80406" y="283733"/>
                </a:lnTo>
                <a:lnTo>
                  <a:pt x="88506" y="233985"/>
                </a:lnTo>
                <a:lnTo>
                  <a:pt x="96624" y="188059"/>
                </a:lnTo>
                <a:lnTo>
                  <a:pt x="104762" y="146304"/>
                </a:lnTo>
                <a:lnTo>
                  <a:pt x="112921" y="109068"/>
                </a:lnTo>
                <a:lnTo>
                  <a:pt x="129312" y="49541"/>
                </a:lnTo>
                <a:lnTo>
                  <a:pt x="145811" y="12258"/>
                </a:lnTo>
                <a:lnTo>
                  <a:pt x="162433" y="0"/>
                </a:lnTo>
                <a:lnTo>
                  <a:pt x="170779" y="7311"/>
                </a:lnTo>
                <a:lnTo>
                  <a:pt x="187590" y="58085"/>
                </a:lnTo>
                <a:lnTo>
                  <a:pt x="196048" y="98767"/>
                </a:lnTo>
                <a:lnTo>
                  <a:pt x="204537" y="147792"/>
                </a:lnTo>
                <a:lnTo>
                  <a:pt x="213054" y="203769"/>
                </a:lnTo>
                <a:lnTo>
                  <a:pt x="221595" y="265308"/>
                </a:lnTo>
                <a:lnTo>
                  <a:pt x="230157" y="331018"/>
                </a:lnTo>
                <a:lnTo>
                  <a:pt x="238737" y="399510"/>
                </a:lnTo>
                <a:lnTo>
                  <a:pt x="247332" y="469392"/>
                </a:lnTo>
                <a:lnTo>
                  <a:pt x="255938" y="539273"/>
                </a:lnTo>
                <a:lnTo>
                  <a:pt x="264553" y="607765"/>
                </a:lnTo>
                <a:lnTo>
                  <a:pt x="273172" y="673475"/>
                </a:lnTo>
                <a:lnTo>
                  <a:pt x="281793" y="735014"/>
                </a:lnTo>
                <a:lnTo>
                  <a:pt x="290413" y="790991"/>
                </a:lnTo>
                <a:lnTo>
                  <a:pt x="299028" y="840016"/>
                </a:lnTo>
                <a:lnTo>
                  <a:pt x="307634" y="880698"/>
                </a:lnTo>
                <a:lnTo>
                  <a:pt x="324811" y="931472"/>
                </a:lnTo>
                <a:lnTo>
                  <a:pt x="333375" y="938783"/>
                </a:lnTo>
                <a:lnTo>
                  <a:pt x="341940" y="932697"/>
                </a:lnTo>
                <a:lnTo>
                  <a:pt x="359226" y="884592"/>
                </a:lnTo>
                <a:lnTo>
                  <a:pt x="367928" y="845327"/>
                </a:lnTo>
                <a:lnTo>
                  <a:pt x="376656" y="797756"/>
                </a:lnTo>
                <a:lnTo>
                  <a:pt x="385400" y="743256"/>
                </a:lnTo>
                <a:lnTo>
                  <a:pt x="394152" y="683204"/>
                </a:lnTo>
                <a:lnTo>
                  <a:pt x="402901" y="618977"/>
                </a:lnTo>
                <a:lnTo>
                  <a:pt x="411638" y="551952"/>
                </a:lnTo>
                <a:lnTo>
                  <a:pt x="420354" y="483504"/>
                </a:lnTo>
                <a:lnTo>
                  <a:pt x="429037" y="415012"/>
                </a:lnTo>
                <a:lnTo>
                  <a:pt x="437680" y="347852"/>
                </a:lnTo>
                <a:lnTo>
                  <a:pt x="446272" y="283402"/>
                </a:lnTo>
                <a:lnTo>
                  <a:pt x="454804" y="223036"/>
                </a:lnTo>
                <a:lnTo>
                  <a:pt x="463266" y="168134"/>
                </a:lnTo>
                <a:lnTo>
                  <a:pt x="471648" y="120070"/>
                </a:lnTo>
                <a:lnTo>
                  <a:pt x="479941" y="80223"/>
                </a:lnTo>
                <a:lnTo>
                  <a:pt x="496222" y="30686"/>
                </a:lnTo>
                <a:lnTo>
                  <a:pt x="504189" y="23749"/>
                </a:lnTo>
                <a:lnTo>
                  <a:pt x="512023" y="30053"/>
                </a:lnTo>
                <a:lnTo>
                  <a:pt x="527295" y="78109"/>
                </a:lnTo>
                <a:lnTo>
                  <a:pt x="534759" y="117134"/>
                </a:lnTo>
                <a:lnTo>
                  <a:pt x="542125" y="164339"/>
                </a:lnTo>
                <a:lnTo>
                  <a:pt x="549405" y="218361"/>
                </a:lnTo>
                <a:lnTo>
                  <a:pt x="556613" y="277836"/>
                </a:lnTo>
                <a:lnTo>
                  <a:pt x="563762" y="341401"/>
                </a:lnTo>
                <a:lnTo>
                  <a:pt x="570863" y="407691"/>
                </a:lnTo>
                <a:lnTo>
                  <a:pt x="577929" y="475345"/>
                </a:lnTo>
                <a:lnTo>
                  <a:pt x="584973" y="542997"/>
                </a:lnTo>
                <a:lnTo>
                  <a:pt x="592008" y="609285"/>
                </a:lnTo>
                <a:lnTo>
                  <a:pt x="599047" y="672844"/>
                </a:lnTo>
                <a:lnTo>
                  <a:pt x="606102" y="732313"/>
                </a:lnTo>
                <a:lnTo>
                  <a:pt x="613185" y="786326"/>
                </a:lnTo>
                <a:lnTo>
                  <a:pt x="620310" y="833521"/>
                </a:lnTo>
                <a:lnTo>
                  <a:pt x="627489" y="872534"/>
                </a:lnTo>
                <a:lnTo>
                  <a:pt x="642060" y="920560"/>
                </a:lnTo>
                <a:lnTo>
                  <a:pt x="649477" y="926845"/>
                </a:lnTo>
                <a:lnTo>
                  <a:pt x="656985" y="919955"/>
                </a:lnTo>
                <a:lnTo>
                  <a:pt x="672112" y="870645"/>
                </a:lnTo>
                <a:lnTo>
                  <a:pt x="679726" y="830964"/>
                </a:lnTo>
                <a:lnTo>
                  <a:pt x="687369" y="783087"/>
                </a:lnTo>
                <a:lnTo>
                  <a:pt x="695039" y="728385"/>
                </a:lnTo>
                <a:lnTo>
                  <a:pt x="702731" y="668225"/>
                </a:lnTo>
                <a:lnTo>
                  <a:pt x="710444" y="603975"/>
                </a:lnTo>
                <a:lnTo>
                  <a:pt x="718173" y="537003"/>
                </a:lnTo>
                <a:lnTo>
                  <a:pt x="725916" y="468677"/>
                </a:lnTo>
                <a:lnTo>
                  <a:pt x="733669" y="400366"/>
                </a:lnTo>
                <a:lnTo>
                  <a:pt x="741430" y="333436"/>
                </a:lnTo>
                <a:lnTo>
                  <a:pt x="749194" y="269258"/>
                </a:lnTo>
                <a:lnTo>
                  <a:pt x="756960" y="209198"/>
                </a:lnTo>
                <a:lnTo>
                  <a:pt x="764724" y="154624"/>
                </a:lnTo>
                <a:lnTo>
                  <a:pt x="772483" y="106905"/>
                </a:lnTo>
                <a:lnTo>
                  <a:pt x="780233" y="67409"/>
                </a:lnTo>
                <a:lnTo>
                  <a:pt x="795695" y="18557"/>
                </a:lnTo>
                <a:lnTo>
                  <a:pt x="803401" y="11937"/>
                </a:lnTo>
                <a:lnTo>
                  <a:pt x="811147" y="18557"/>
                </a:lnTo>
                <a:lnTo>
                  <a:pt x="826890" y="67409"/>
                </a:lnTo>
                <a:lnTo>
                  <a:pt x="834856" y="106905"/>
                </a:lnTo>
                <a:lnTo>
                  <a:pt x="842863" y="154624"/>
                </a:lnTo>
                <a:lnTo>
                  <a:pt x="850895" y="209198"/>
                </a:lnTo>
                <a:lnTo>
                  <a:pt x="858938" y="269258"/>
                </a:lnTo>
                <a:lnTo>
                  <a:pt x="866975" y="333436"/>
                </a:lnTo>
                <a:lnTo>
                  <a:pt x="874990" y="400366"/>
                </a:lnTo>
                <a:lnTo>
                  <a:pt x="882967" y="468677"/>
                </a:lnTo>
                <a:lnTo>
                  <a:pt x="890891" y="537003"/>
                </a:lnTo>
                <a:lnTo>
                  <a:pt x="898746" y="603975"/>
                </a:lnTo>
                <a:lnTo>
                  <a:pt x="906516" y="668225"/>
                </a:lnTo>
                <a:lnTo>
                  <a:pt x="914185" y="728385"/>
                </a:lnTo>
                <a:lnTo>
                  <a:pt x="921738" y="783087"/>
                </a:lnTo>
                <a:lnTo>
                  <a:pt x="929158" y="830964"/>
                </a:lnTo>
                <a:lnTo>
                  <a:pt x="936430" y="870645"/>
                </a:lnTo>
                <a:lnTo>
                  <a:pt x="950466" y="919955"/>
                </a:lnTo>
                <a:lnTo>
                  <a:pt x="957199" y="926845"/>
                </a:lnTo>
                <a:lnTo>
                  <a:pt x="963748" y="923798"/>
                </a:lnTo>
                <a:lnTo>
                  <a:pt x="982508" y="877156"/>
                </a:lnTo>
                <a:lnTo>
                  <a:pt x="994355" y="818219"/>
                </a:lnTo>
                <a:lnTo>
                  <a:pt x="1005751" y="740190"/>
                </a:lnTo>
                <a:lnTo>
                  <a:pt x="1011300" y="694868"/>
                </a:lnTo>
                <a:lnTo>
                  <a:pt x="1016762" y="645794"/>
                </a:lnTo>
                <a:lnTo>
                  <a:pt x="1022143" y="593311"/>
                </a:lnTo>
                <a:lnTo>
                  <a:pt x="1027452" y="537759"/>
                </a:lnTo>
                <a:lnTo>
                  <a:pt x="1032697" y="479479"/>
                </a:lnTo>
                <a:lnTo>
                  <a:pt x="1037888" y="418810"/>
                </a:lnTo>
                <a:lnTo>
                  <a:pt x="1043031" y="356096"/>
                </a:lnTo>
                <a:lnTo>
                  <a:pt x="1048135" y="291675"/>
                </a:lnTo>
                <a:lnTo>
                  <a:pt x="1053208" y="225889"/>
                </a:lnTo>
                <a:lnTo>
                  <a:pt x="1058258" y="159079"/>
                </a:lnTo>
                <a:lnTo>
                  <a:pt x="1063294" y="91585"/>
                </a:lnTo>
                <a:lnTo>
                  <a:pt x="1068324" y="23749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Plus 32"/>
          <p:cNvSpPr/>
          <p:nvPr/>
        </p:nvSpPr>
        <p:spPr>
          <a:xfrm>
            <a:off x="1852785" y="4346204"/>
            <a:ext cx="471949" cy="496062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Equal 33"/>
          <p:cNvSpPr/>
          <p:nvPr/>
        </p:nvSpPr>
        <p:spPr>
          <a:xfrm>
            <a:off x="3788489" y="4344045"/>
            <a:ext cx="427704" cy="500380"/>
          </a:xfrm>
          <a:prstGeom prst="mathEqual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Equal 34"/>
          <p:cNvSpPr/>
          <p:nvPr/>
        </p:nvSpPr>
        <p:spPr>
          <a:xfrm>
            <a:off x="3788489" y="2199110"/>
            <a:ext cx="427704" cy="500380"/>
          </a:xfrm>
          <a:prstGeom prst="mathEqual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Plus 35"/>
          <p:cNvSpPr/>
          <p:nvPr/>
        </p:nvSpPr>
        <p:spPr>
          <a:xfrm>
            <a:off x="1851602" y="2201269"/>
            <a:ext cx="471949" cy="496062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7200" y="1911190"/>
            <a:ext cx="670560" cy="64008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4"/>
          <a:srcRect l="31465" t="10280" r="31861" b="10485"/>
          <a:stretch/>
        </p:blipFill>
        <p:spPr>
          <a:xfrm>
            <a:off x="6929469" y="1994703"/>
            <a:ext cx="337722" cy="473054"/>
          </a:xfrm>
          <a:prstGeom prst="rect">
            <a:avLst/>
          </a:prstGeom>
        </p:spPr>
      </p:pic>
      <p:cxnSp>
        <p:nvCxnSpPr>
          <p:cNvPr id="39" name="Straight Arrow Connector 38"/>
          <p:cNvCxnSpPr/>
          <p:nvPr/>
        </p:nvCxnSpPr>
        <p:spPr>
          <a:xfrm>
            <a:off x="7098330" y="2603288"/>
            <a:ext cx="0" cy="2936045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7410454" y="2721272"/>
            <a:ext cx="663677" cy="182880"/>
            <a:chOff x="5973097" y="3051805"/>
            <a:chExt cx="663677" cy="182880"/>
          </a:xfrm>
        </p:grpSpPr>
        <p:sp>
          <p:nvSpPr>
            <p:cNvPr id="41" name="Rectangle 40"/>
            <p:cNvSpPr/>
            <p:nvPr/>
          </p:nvSpPr>
          <p:spPr>
            <a:xfrm>
              <a:off x="5973097" y="3051805"/>
              <a:ext cx="663677" cy="182880"/>
            </a:xfrm>
            <a:prstGeom prst="rect">
              <a:avLst/>
            </a:prstGeom>
            <a:solidFill>
              <a:srgbClr val="00B0F0"/>
            </a:solidFill>
            <a:ln w="254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6426200" y="3051805"/>
              <a:ext cx="0" cy="182880"/>
            </a:xfrm>
            <a:prstGeom prst="line">
              <a:avLst/>
            </a:prstGeom>
            <a:solidFill>
              <a:srgbClr val="00B0F0"/>
            </a:solidFill>
            <a:ln w="254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7100910" y="2853643"/>
            <a:ext cx="1311569" cy="2331682"/>
            <a:chOff x="571686" y="2717637"/>
            <a:chExt cx="1945864" cy="2331682"/>
          </a:xfrm>
        </p:grpSpPr>
        <p:cxnSp>
          <p:nvCxnSpPr>
            <p:cNvPr id="44" name="Straight Arrow Connector 43"/>
            <p:cNvCxnSpPr/>
            <p:nvPr/>
          </p:nvCxnSpPr>
          <p:spPr>
            <a:xfrm>
              <a:off x="598719" y="2717637"/>
              <a:ext cx="1918831" cy="369565"/>
            </a:xfrm>
            <a:prstGeom prst="straightConnector1">
              <a:avLst/>
            </a:prstGeom>
            <a:ln>
              <a:solidFill>
                <a:srgbClr val="00B0F0"/>
              </a:solidFill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>
              <a:off x="571686" y="3392038"/>
              <a:ext cx="1918831" cy="369565"/>
            </a:xfrm>
            <a:prstGeom prst="straightConnector1">
              <a:avLst/>
            </a:prstGeom>
            <a:ln>
              <a:solidFill>
                <a:srgbClr val="00B0F0"/>
              </a:solidFill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598719" y="4679754"/>
              <a:ext cx="1918831" cy="369565"/>
            </a:xfrm>
            <a:prstGeom prst="straightConnector1">
              <a:avLst/>
            </a:prstGeom>
            <a:ln>
              <a:solidFill>
                <a:srgbClr val="00B0F0"/>
              </a:solidFill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7410454" y="3399669"/>
            <a:ext cx="663677" cy="182880"/>
            <a:chOff x="5973097" y="3051805"/>
            <a:chExt cx="663677" cy="182880"/>
          </a:xfrm>
        </p:grpSpPr>
        <p:sp>
          <p:nvSpPr>
            <p:cNvPr id="48" name="Rectangle 47"/>
            <p:cNvSpPr/>
            <p:nvPr/>
          </p:nvSpPr>
          <p:spPr>
            <a:xfrm>
              <a:off x="5973097" y="3051805"/>
              <a:ext cx="663677" cy="182880"/>
            </a:xfrm>
            <a:prstGeom prst="rect">
              <a:avLst/>
            </a:prstGeom>
            <a:solidFill>
              <a:srgbClr val="00B0F0"/>
            </a:solidFill>
            <a:ln w="254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6426200" y="3051805"/>
              <a:ext cx="0" cy="182880"/>
            </a:xfrm>
            <a:prstGeom prst="line">
              <a:avLst/>
            </a:prstGeom>
            <a:solidFill>
              <a:srgbClr val="00B0F0"/>
            </a:solidFill>
            <a:ln w="254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7410454" y="4678781"/>
            <a:ext cx="663677" cy="182880"/>
            <a:chOff x="5973097" y="3051805"/>
            <a:chExt cx="663677" cy="182880"/>
          </a:xfrm>
        </p:grpSpPr>
        <p:sp>
          <p:nvSpPr>
            <p:cNvPr id="51" name="Rectangle 50"/>
            <p:cNvSpPr/>
            <p:nvPr/>
          </p:nvSpPr>
          <p:spPr>
            <a:xfrm>
              <a:off x="5973097" y="3051805"/>
              <a:ext cx="663677" cy="182880"/>
            </a:xfrm>
            <a:prstGeom prst="rect">
              <a:avLst/>
            </a:prstGeom>
            <a:solidFill>
              <a:srgbClr val="00B0F0"/>
            </a:solidFill>
            <a:ln w="254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2" name="Straight Connector 51"/>
            <p:cNvCxnSpPr/>
            <p:nvPr/>
          </p:nvCxnSpPr>
          <p:spPr>
            <a:xfrm>
              <a:off x="6426200" y="3051805"/>
              <a:ext cx="0" cy="182880"/>
            </a:xfrm>
            <a:prstGeom prst="line">
              <a:avLst/>
            </a:prstGeom>
            <a:solidFill>
              <a:srgbClr val="00B0F0"/>
            </a:solidFill>
            <a:ln w="254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53" name="TextBox 52"/>
          <p:cNvSpPr txBox="1"/>
          <p:nvPr/>
        </p:nvSpPr>
        <p:spPr>
          <a:xfrm>
            <a:off x="7523972" y="4043260"/>
            <a:ext cx="615553" cy="34079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…</a:t>
            </a:r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8412480" y="2603288"/>
            <a:ext cx="0" cy="2936045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46" t="6939" r="12825" b="4973"/>
          <a:stretch/>
        </p:blipFill>
        <p:spPr>
          <a:xfrm>
            <a:off x="8610881" y="2764610"/>
            <a:ext cx="707136" cy="451104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23" t="9920" r="9859" b="10087"/>
          <a:stretch/>
        </p:blipFill>
        <p:spPr>
          <a:xfrm>
            <a:off x="8610881" y="3710611"/>
            <a:ext cx="689129" cy="414528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9" t="6586" r="5872" b="8897"/>
          <a:stretch/>
        </p:blipFill>
        <p:spPr>
          <a:xfrm>
            <a:off x="8610881" y="4965266"/>
            <a:ext cx="701040" cy="432816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6248400" y="5576489"/>
            <a:ext cx="5699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/>
              <a:t>Frequency and phase differences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9635776" y="2946807"/>
            <a:ext cx="2311851" cy="20159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i="1" dirty="0"/>
              <a:t>Heterogeneity in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CFOs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Channels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289178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63" grpId="0"/>
      <p:bldP spid="6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/>
          <p:nvPr/>
        </p:nvSpPr>
        <p:spPr>
          <a:xfrm>
            <a:off x="4257785" y="2575634"/>
            <a:ext cx="4718575" cy="572631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Combining across retransmissions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DFAED-0EC1-471F-AE92-29A31774D4BF}" type="slidenum">
              <a:rPr lang="en-US" smtClean="0"/>
              <a:t>12</a:t>
            </a:fld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 rot="10800000">
            <a:off x="3719622" y="1535945"/>
            <a:ext cx="492443" cy="167327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sz="2000" b="1" dirty="0"/>
              <a:t>Signal strength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1972150"/>
            <a:ext cx="670560" cy="64008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4"/>
          <a:srcRect l="31465" t="10280" r="31861" b="10485"/>
          <a:stretch/>
        </p:blipFill>
        <p:spPr>
          <a:xfrm>
            <a:off x="452469" y="2055663"/>
            <a:ext cx="337722" cy="473054"/>
          </a:xfrm>
          <a:prstGeom prst="rect">
            <a:avLst/>
          </a:prstGeom>
        </p:spPr>
      </p:pic>
      <p:cxnSp>
        <p:nvCxnSpPr>
          <p:cNvPr id="26" name="Straight Arrow Connector 25"/>
          <p:cNvCxnSpPr/>
          <p:nvPr/>
        </p:nvCxnSpPr>
        <p:spPr>
          <a:xfrm>
            <a:off x="621330" y="2664248"/>
            <a:ext cx="0" cy="2936045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933454" y="2782232"/>
            <a:ext cx="663677" cy="182880"/>
            <a:chOff x="5973097" y="3051805"/>
            <a:chExt cx="663677" cy="182880"/>
          </a:xfrm>
        </p:grpSpPr>
        <p:sp>
          <p:nvSpPr>
            <p:cNvPr id="28" name="Rectangle 27"/>
            <p:cNvSpPr/>
            <p:nvPr/>
          </p:nvSpPr>
          <p:spPr>
            <a:xfrm>
              <a:off x="5973097" y="3051805"/>
              <a:ext cx="663677" cy="182880"/>
            </a:xfrm>
            <a:prstGeom prst="rect">
              <a:avLst/>
            </a:prstGeom>
            <a:solidFill>
              <a:srgbClr val="00B0F0"/>
            </a:solidFill>
            <a:ln w="254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6426200" y="3051805"/>
              <a:ext cx="0" cy="182880"/>
            </a:xfrm>
            <a:prstGeom prst="line">
              <a:avLst/>
            </a:prstGeom>
            <a:solidFill>
              <a:srgbClr val="00B0F0"/>
            </a:solidFill>
            <a:ln w="254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623910" y="2914603"/>
            <a:ext cx="1311569" cy="2331682"/>
            <a:chOff x="571686" y="2717637"/>
            <a:chExt cx="1945864" cy="2331682"/>
          </a:xfrm>
        </p:grpSpPr>
        <p:cxnSp>
          <p:nvCxnSpPr>
            <p:cNvPr id="31" name="Straight Arrow Connector 30"/>
            <p:cNvCxnSpPr/>
            <p:nvPr/>
          </p:nvCxnSpPr>
          <p:spPr>
            <a:xfrm>
              <a:off x="598719" y="2717637"/>
              <a:ext cx="1918831" cy="369565"/>
            </a:xfrm>
            <a:prstGeom prst="straightConnector1">
              <a:avLst/>
            </a:prstGeom>
            <a:ln>
              <a:solidFill>
                <a:srgbClr val="00B0F0"/>
              </a:solidFill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571686" y="3392038"/>
              <a:ext cx="1918831" cy="369565"/>
            </a:xfrm>
            <a:prstGeom prst="straightConnector1">
              <a:avLst/>
            </a:prstGeom>
            <a:ln>
              <a:solidFill>
                <a:srgbClr val="00B0F0"/>
              </a:solidFill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598719" y="4679754"/>
              <a:ext cx="1918831" cy="369565"/>
            </a:xfrm>
            <a:prstGeom prst="straightConnector1">
              <a:avLst/>
            </a:prstGeom>
            <a:ln>
              <a:solidFill>
                <a:srgbClr val="00B0F0"/>
              </a:solidFill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933454" y="3460629"/>
            <a:ext cx="663677" cy="182880"/>
            <a:chOff x="5973097" y="3051805"/>
            <a:chExt cx="663677" cy="182880"/>
          </a:xfrm>
        </p:grpSpPr>
        <p:sp>
          <p:nvSpPr>
            <p:cNvPr id="35" name="Rectangle 34"/>
            <p:cNvSpPr/>
            <p:nvPr/>
          </p:nvSpPr>
          <p:spPr>
            <a:xfrm>
              <a:off x="5973097" y="3051805"/>
              <a:ext cx="663677" cy="182880"/>
            </a:xfrm>
            <a:prstGeom prst="rect">
              <a:avLst/>
            </a:prstGeom>
            <a:solidFill>
              <a:srgbClr val="00B0F0"/>
            </a:solidFill>
            <a:ln w="254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6426200" y="3051805"/>
              <a:ext cx="0" cy="182880"/>
            </a:xfrm>
            <a:prstGeom prst="line">
              <a:avLst/>
            </a:prstGeom>
            <a:solidFill>
              <a:srgbClr val="00B0F0"/>
            </a:solidFill>
            <a:ln w="254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933454" y="4739741"/>
            <a:ext cx="663677" cy="182880"/>
            <a:chOff x="5973097" y="3051805"/>
            <a:chExt cx="663677" cy="182880"/>
          </a:xfrm>
        </p:grpSpPr>
        <p:sp>
          <p:nvSpPr>
            <p:cNvPr id="38" name="Rectangle 37"/>
            <p:cNvSpPr/>
            <p:nvPr/>
          </p:nvSpPr>
          <p:spPr>
            <a:xfrm>
              <a:off x="5973097" y="3051805"/>
              <a:ext cx="663677" cy="182880"/>
            </a:xfrm>
            <a:prstGeom prst="rect">
              <a:avLst/>
            </a:prstGeom>
            <a:solidFill>
              <a:srgbClr val="00B0F0"/>
            </a:solidFill>
            <a:ln w="254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Straight Connector 38"/>
            <p:cNvCxnSpPr/>
            <p:nvPr/>
          </p:nvCxnSpPr>
          <p:spPr>
            <a:xfrm>
              <a:off x="6426200" y="3051805"/>
              <a:ext cx="0" cy="182880"/>
            </a:xfrm>
            <a:prstGeom prst="line">
              <a:avLst/>
            </a:prstGeom>
            <a:solidFill>
              <a:srgbClr val="00B0F0"/>
            </a:solidFill>
            <a:ln w="254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40" name="TextBox 39"/>
          <p:cNvSpPr txBox="1"/>
          <p:nvPr/>
        </p:nvSpPr>
        <p:spPr>
          <a:xfrm>
            <a:off x="1046972" y="4104220"/>
            <a:ext cx="615553" cy="34079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…</a:t>
            </a: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1935480" y="2664248"/>
            <a:ext cx="0" cy="2936045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46" t="6939" r="12825" b="4973"/>
          <a:stretch/>
        </p:blipFill>
        <p:spPr>
          <a:xfrm>
            <a:off x="2133881" y="2825570"/>
            <a:ext cx="707136" cy="451104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23" t="9920" r="9859" b="10087"/>
          <a:stretch/>
        </p:blipFill>
        <p:spPr>
          <a:xfrm>
            <a:off x="2133881" y="3771571"/>
            <a:ext cx="689129" cy="414528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9" t="6586" r="5872" b="8897"/>
          <a:stretch/>
        </p:blipFill>
        <p:spPr>
          <a:xfrm>
            <a:off x="2133881" y="5026226"/>
            <a:ext cx="701040" cy="432816"/>
          </a:xfrm>
          <a:prstGeom prst="rect">
            <a:avLst/>
          </a:prstGeom>
        </p:spPr>
      </p:pic>
      <p:cxnSp>
        <p:nvCxnSpPr>
          <p:cNvPr id="46" name="Straight Connector 45"/>
          <p:cNvCxnSpPr/>
          <p:nvPr/>
        </p:nvCxnSpPr>
        <p:spPr>
          <a:xfrm>
            <a:off x="4273025" y="2583128"/>
            <a:ext cx="4718575" cy="0"/>
          </a:xfrm>
          <a:prstGeom prst="line">
            <a:avLst/>
          </a:prstGeom>
          <a:ln w="317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8520037" y="2133256"/>
            <a:ext cx="13276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rgbClr val="A50021"/>
                </a:solidFill>
              </a:rPr>
              <a:t>N</a:t>
            </a:r>
            <a:r>
              <a:rPr lang="en-US" altLang="zh-CN" sz="2000" i="1" dirty="0">
                <a:solidFill>
                  <a:srgbClr val="A50021"/>
                </a:solidFill>
              </a:rPr>
              <a:t>oise floor</a:t>
            </a:r>
            <a:endParaRPr lang="en-US" sz="2000" i="1" dirty="0">
              <a:solidFill>
                <a:srgbClr val="A50021"/>
              </a:solidFill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4257785" y="3148265"/>
            <a:ext cx="4807457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4273025" y="1806069"/>
            <a:ext cx="0" cy="1346339"/>
          </a:xfrm>
          <a:prstGeom prst="straightConnector1">
            <a:avLst/>
          </a:prstGeom>
          <a:ln w="25400">
            <a:solidFill>
              <a:schemeClr val="tx1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46" t="6939" r="12825" b="4973"/>
          <a:stretch/>
        </p:blipFill>
        <p:spPr>
          <a:xfrm>
            <a:off x="4755698" y="2652805"/>
            <a:ext cx="671761" cy="428551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23" t="9920" r="9859" b="10087"/>
          <a:stretch/>
        </p:blipFill>
        <p:spPr>
          <a:xfrm>
            <a:off x="6347579" y="2670179"/>
            <a:ext cx="654660" cy="39380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9" t="6586" r="5872" b="8897"/>
          <a:stretch/>
        </p:blipFill>
        <p:spPr>
          <a:xfrm>
            <a:off x="7858944" y="2661492"/>
            <a:ext cx="665989" cy="411177"/>
          </a:xfrm>
          <a:prstGeom prst="rect">
            <a:avLst/>
          </a:prstGeom>
        </p:spPr>
      </p:pic>
      <p:sp>
        <p:nvSpPr>
          <p:cNvPr id="64" name="TextBox 63"/>
          <p:cNvSpPr txBox="1"/>
          <p:nvPr/>
        </p:nvSpPr>
        <p:spPr>
          <a:xfrm>
            <a:off x="8708445" y="3102545"/>
            <a:ext cx="7120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T</a:t>
            </a:r>
            <a:r>
              <a:rPr lang="en-US" altLang="zh-CN" sz="2000" b="1" dirty="0"/>
              <a:t>ime</a:t>
            </a:r>
            <a:endParaRPr lang="en-US" sz="2000" b="1" dirty="0"/>
          </a:p>
        </p:txBody>
      </p:sp>
      <p:grpSp>
        <p:nvGrpSpPr>
          <p:cNvPr id="104" name="Group 103"/>
          <p:cNvGrpSpPr/>
          <p:nvPr/>
        </p:nvGrpSpPr>
        <p:grpSpPr>
          <a:xfrm>
            <a:off x="4232829" y="3773115"/>
            <a:ext cx="954295" cy="478946"/>
            <a:chOff x="4232829" y="4067884"/>
            <a:chExt cx="954295" cy="478946"/>
          </a:xfrm>
        </p:grpSpPr>
        <p:sp>
          <p:nvSpPr>
            <p:cNvPr id="65" name="Rectangle 64"/>
            <p:cNvSpPr/>
            <p:nvPr/>
          </p:nvSpPr>
          <p:spPr>
            <a:xfrm>
              <a:off x="4232829" y="4067884"/>
              <a:ext cx="954295" cy="478946"/>
            </a:xfrm>
            <a:prstGeom prst="rect">
              <a:avLst/>
            </a:prstGeom>
            <a:solidFill>
              <a:schemeClr val="tx1">
                <a:alpha val="1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6" name="Picture 6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46" t="6939" r="12825" b="4973"/>
            <a:stretch/>
          </p:blipFill>
          <p:spPr>
            <a:xfrm>
              <a:off x="4374097" y="4093082"/>
              <a:ext cx="671761" cy="428551"/>
            </a:xfrm>
            <a:prstGeom prst="rect">
              <a:avLst/>
            </a:prstGeom>
          </p:spPr>
        </p:pic>
      </p:grpSp>
      <p:grpSp>
        <p:nvGrpSpPr>
          <p:cNvPr id="105" name="Group 104"/>
          <p:cNvGrpSpPr/>
          <p:nvPr/>
        </p:nvGrpSpPr>
        <p:grpSpPr>
          <a:xfrm>
            <a:off x="4375085" y="4452360"/>
            <a:ext cx="954295" cy="478946"/>
            <a:chOff x="4375085" y="4808089"/>
            <a:chExt cx="954295" cy="478946"/>
          </a:xfrm>
        </p:grpSpPr>
        <p:sp>
          <p:nvSpPr>
            <p:cNvPr id="68" name="Rectangle 67"/>
            <p:cNvSpPr/>
            <p:nvPr/>
          </p:nvSpPr>
          <p:spPr>
            <a:xfrm>
              <a:off x="4375085" y="4808089"/>
              <a:ext cx="954295" cy="478946"/>
            </a:xfrm>
            <a:prstGeom prst="rect">
              <a:avLst/>
            </a:prstGeom>
            <a:solidFill>
              <a:schemeClr val="tx1">
                <a:alpha val="1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7" name="Picture 66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823" t="9920" r="9859" b="10087"/>
            <a:stretch/>
          </p:blipFill>
          <p:spPr>
            <a:xfrm>
              <a:off x="4496788" y="4850661"/>
              <a:ext cx="654660" cy="393802"/>
            </a:xfrm>
            <a:prstGeom prst="rect">
              <a:avLst/>
            </a:prstGeom>
          </p:spPr>
        </p:pic>
      </p:grpSp>
      <p:grpSp>
        <p:nvGrpSpPr>
          <p:cNvPr id="106" name="Group 105"/>
          <p:cNvGrpSpPr/>
          <p:nvPr/>
        </p:nvGrpSpPr>
        <p:grpSpPr>
          <a:xfrm>
            <a:off x="4106449" y="5261003"/>
            <a:ext cx="954295" cy="478946"/>
            <a:chOff x="4106449" y="5514409"/>
            <a:chExt cx="954295" cy="478946"/>
          </a:xfrm>
        </p:grpSpPr>
        <p:sp>
          <p:nvSpPr>
            <p:cNvPr id="70" name="Rectangle 69"/>
            <p:cNvSpPr/>
            <p:nvPr/>
          </p:nvSpPr>
          <p:spPr>
            <a:xfrm>
              <a:off x="4106449" y="5514409"/>
              <a:ext cx="954295" cy="478946"/>
            </a:xfrm>
            <a:prstGeom prst="rect">
              <a:avLst/>
            </a:prstGeom>
            <a:solidFill>
              <a:schemeClr val="tx1">
                <a:alpha val="1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9" name="Picture 68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49" t="6586" r="5872" b="8897"/>
            <a:stretch/>
          </p:blipFill>
          <p:spPr>
            <a:xfrm>
              <a:off x="4250603" y="5548294"/>
              <a:ext cx="665989" cy="411177"/>
            </a:xfrm>
            <a:prstGeom prst="rect">
              <a:avLst/>
            </a:prstGeom>
          </p:spPr>
        </p:pic>
      </p:grpSp>
      <p:grpSp>
        <p:nvGrpSpPr>
          <p:cNvPr id="107" name="Group 106"/>
          <p:cNvGrpSpPr/>
          <p:nvPr/>
        </p:nvGrpSpPr>
        <p:grpSpPr>
          <a:xfrm>
            <a:off x="6352991" y="3773115"/>
            <a:ext cx="954295" cy="478946"/>
            <a:chOff x="6352991" y="4032195"/>
            <a:chExt cx="954295" cy="478946"/>
          </a:xfrm>
        </p:grpSpPr>
        <p:sp>
          <p:nvSpPr>
            <p:cNvPr id="75" name="Rectangle 74"/>
            <p:cNvSpPr/>
            <p:nvPr/>
          </p:nvSpPr>
          <p:spPr>
            <a:xfrm>
              <a:off x="6352991" y="4032195"/>
              <a:ext cx="954295" cy="478946"/>
            </a:xfrm>
            <a:prstGeom prst="rect">
              <a:avLst/>
            </a:prstGeom>
            <a:solidFill>
              <a:schemeClr val="tx1">
                <a:alpha val="1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6" name="Picture 7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46" t="6939" r="12825" b="4973"/>
            <a:stretch/>
          </p:blipFill>
          <p:spPr>
            <a:xfrm>
              <a:off x="6494259" y="4057393"/>
              <a:ext cx="671761" cy="428551"/>
            </a:xfrm>
            <a:prstGeom prst="rect">
              <a:avLst/>
            </a:prstGeom>
          </p:spPr>
        </p:pic>
      </p:grpSp>
      <p:grpSp>
        <p:nvGrpSpPr>
          <p:cNvPr id="108" name="Group 107"/>
          <p:cNvGrpSpPr/>
          <p:nvPr/>
        </p:nvGrpSpPr>
        <p:grpSpPr>
          <a:xfrm>
            <a:off x="6352991" y="4452360"/>
            <a:ext cx="954295" cy="478946"/>
            <a:chOff x="6352991" y="4772400"/>
            <a:chExt cx="954295" cy="478946"/>
          </a:xfrm>
        </p:grpSpPr>
        <p:sp>
          <p:nvSpPr>
            <p:cNvPr id="78" name="Rectangle 77"/>
            <p:cNvSpPr/>
            <p:nvPr/>
          </p:nvSpPr>
          <p:spPr>
            <a:xfrm>
              <a:off x="6352991" y="4772400"/>
              <a:ext cx="954295" cy="478946"/>
            </a:xfrm>
            <a:prstGeom prst="rect">
              <a:avLst/>
            </a:prstGeom>
            <a:solidFill>
              <a:schemeClr val="tx1">
                <a:alpha val="1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9" name="Picture 7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823" t="9920" r="9859" b="10087"/>
            <a:stretch/>
          </p:blipFill>
          <p:spPr>
            <a:xfrm>
              <a:off x="6474694" y="4814972"/>
              <a:ext cx="654660" cy="393802"/>
            </a:xfrm>
            <a:prstGeom prst="rect">
              <a:avLst/>
            </a:prstGeom>
          </p:spPr>
        </p:pic>
      </p:grpSp>
      <p:grpSp>
        <p:nvGrpSpPr>
          <p:cNvPr id="109" name="Group 108"/>
          <p:cNvGrpSpPr/>
          <p:nvPr/>
        </p:nvGrpSpPr>
        <p:grpSpPr>
          <a:xfrm>
            <a:off x="6352991" y="5261003"/>
            <a:ext cx="954295" cy="478946"/>
            <a:chOff x="6352991" y="5478720"/>
            <a:chExt cx="954295" cy="478946"/>
          </a:xfrm>
        </p:grpSpPr>
        <p:sp>
          <p:nvSpPr>
            <p:cNvPr id="81" name="Rectangle 80"/>
            <p:cNvSpPr/>
            <p:nvPr/>
          </p:nvSpPr>
          <p:spPr>
            <a:xfrm>
              <a:off x="6352991" y="5478720"/>
              <a:ext cx="954295" cy="478946"/>
            </a:xfrm>
            <a:prstGeom prst="rect">
              <a:avLst/>
            </a:prstGeom>
            <a:solidFill>
              <a:schemeClr val="tx1">
                <a:alpha val="1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2" name="Picture 81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49" t="6586" r="5872" b="8897"/>
            <a:stretch/>
          </p:blipFill>
          <p:spPr>
            <a:xfrm>
              <a:off x="6497145" y="5512605"/>
              <a:ext cx="665989" cy="411177"/>
            </a:xfrm>
            <a:prstGeom prst="rect">
              <a:avLst/>
            </a:prstGeom>
          </p:spPr>
        </p:pic>
      </p:grpSp>
      <p:grpSp>
        <p:nvGrpSpPr>
          <p:cNvPr id="110" name="Group 109"/>
          <p:cNvGrpSpPr/>
          <p:nvPr/>
        </p:nvGrpSpPr>
        <p:grpSpPr>
          <a:xfrm>
            <a:off x="8389204" y="3773115"/>
            <a:ext cx="954295" cy="478946"/>
            <a:chOff x="8389204" y="4032195"/>
            <a:chExt cx="954295" cy="478946"/>
          </a:xfrm>
        </p:grpSpPr>
        <p:sp>
          <p:nvSpPr>
            <p:cNvPr id="84" name="Rectangle 83"/>
            <p:cNvSpPr/>
            <p:nvPr/>
          </p:nvSpPr>
          <p:spPr>
            <a:xfrm>
              <a:off x="8389204" y="4032195"/>
              <a:ext cx="954295" cy="478946"/>
            </a:xfrm>
            <a:prstGeom prst="rect">
              <a:avLst/>
            </a:prstGeom>
            <a:solidFill>
              <a:schemeClr val="tx1">
                <a:alpha val="1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5" name="Picture 84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46" t="6939" r="12825" b="4973"/>
            <a:stretch/>
          </p:blipFill>
          <p:spPr>
            <a:xfrm>
              <a:off x="8530472" y="4057393"/>
              <a:ext cx="671761" cy="428551"/>
            </a:xfrm>
            <a:prstGeom prst="rect">
              <a:avLst/>
            </a:prstGeom>
          </p:spPr>
        </p:pic>
      </p:grpSp>
      <p:grpSp>
        <p:nvGrpSpPr>
          <p:cNvPr id="111" name="Group 110"/>
          <p:cNvGrpSpPr/>
          <p:nvPr/>
        </p:nvGrpSpPr>
        <p:grpSpPr>
          <a:xfrm>
            <a:off x="8389204" y="4452360"/>
            <a:ext cx="954295" cy="478946"/>
            <a:chOff x="8389204" y="4831077"/>
            <a:chExt cx="954295" cy="478946"/>
          </a:xfrm>
        </p:grpSpPr>
        <p:sp>
          <p:nvSpPr>
            <p:cNvPr id="87" name="Rectangle 86"/>
            <p:cNvSpPr/>
            <p:nvPr/>
          </p:nvSpPr>
          <p:spPr>
            <a:xfrm>
              <a:off x="8389204" y="4831077"/>
              <a:ext cx="954295" cy="478946"/>
            </a:xfrm>
            <a:prstGeom prst="rect">
              <a:avLst/>
            </a:prstGeom>
            <a:solidFill>
              <a:schemeClr val="tx1">
                <a:alpha val="1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8" name="Picture 8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46" t="6939" r="12825" b="4973"/>
            <a:stretch/>
          </p:blipFill>
          <p:spPr>
            <a:xfrm>
              <a:off x="8530472" y="4856275"/>
              <a:ext cx="671761" cy="428551"/>
            </a:xfrm>
            <a:prstGeom prst="rect">
              <a:avLst/>
            </a:prstGeom>
          </p:spPr>
        </p:pic>
      </p:grpSp>
      <p:grpSp>
        <p:nvGrpSpPr>
          <p:cNvPr id="112" name="Group 111"/>
          <p:cNvGrpSpPr/>
          <p:nvPr/>
        </p:nvGrpSpPr>
        <p:grpSpPr>
          <a:xfrm>
            <a:off x="8389204" y="5261003"/>
            <a:ext cx="954295" cy="478946"/>
            <a:chOff x="8417126" y="5561447"/>
            <a:chExt cx="954295" cy="478946"/>
          </a:xfrm>
        </p:grpSpPr>
        <p:sp>
          <p:nvSpPr>
            <p:cNvPr id="90" name="Rectangle 89"/>
            <p:cNvSpPr/>
            <p:nvPr/>
          </p:nvSpPr>
          <p:spPr>
            <a:xfrm>
              <a:off x="8417126" y="5561447"/>
              <a:ext cx="954295" cy="478946"/>
            </a:xfrm>
            <a:prstGeom prst="rect">
              <a:avLst/>
            </a:prstGeom>
            <a:solidFill>
              <a:schemeClr val="tx1">
                <a:alpha val="1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1" name="Picture 90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46" t="6939" r="12825" b="4973"/>
            <a:stretch/>
          </p:blipFill>
          <p:spPr>
            <a:xfrm>
              <a:off x="8558394" y="5586645"/>
              <a:ext cx="671761" cy="428551"/>
            </a:xfrm>
            <a:prstGeom prst="rect">
              <a:avLst/>
            </a:prstGeom>
          </p:spPr>
        </p:pic>
      </p:grpSp>
      <p:sp>
        <p:nvSpPr>
          <p:cNvPr id="95" name="object 40"/>
          <p:cNvSpPr/>
          <p:nvPr/>
        </p:nvSpPr>
        <p:spPr>
          <a:xfrm rot="10800000" flipV="1">
            <a:off x="10449551" y="4390376"/>
            <a:ext cx="1253060" cy="796212"/>
          </a:xfrm>
          <a:custGeom>
            <a:avLst/>
            <a:gdLst/>
            <a:ahLst/>
            <a:cxnLst/>
            <a:rect l="l" t="t" r="r" b="b"/>
            <a:pathLst>
              <a:path w="1068705" h="307975">
                <a:moveTo>
                  <a:pt x="0" y="7746"/>
                </a:moveTo>
                <a:lnTo>
                  <a:pt x="16026" y="52816"/>
                </a:lnTo>
                <a:lnTo>
                  <a:pt x="32066" y="96967"/>
                </a:lnTo>
                <a:lnTo>
                  <a:pt x="48132" y="139289"/>
                </a:lnTo>
                <a:lnTo>
                  <a:pt x="64235" y="178871"/>
                </a:lnTo>
                <a:lnTo>
                  <a:pt x="80390" y="214804"/>
                </a:lnTo>
                <a:lnTo>
                  <a:pt x="104747" y="259868"/>
                </a:lnTo>
                <a:lnTo>
                  <a:pt x="129291" y="291597"/>
                </a:lnTo>
                <a:lnTo>
                  <a:pt x="162382" y="307847"/>
                </a:lnTo>
                <a:lnTo>
                  <a:pt x="170737" y="305453"/>
                </a:lnTo>
                <a:lnTo>
                  <a:pt x="196025" y="275466"/>
                </a:lnTo>
                <a:lnTo>
                  <a:pt x="213038" y="241032"/>
                </a:lnTo>
                <a:lnTo>
                  <a:pt x="230144" y="199302"/>
                </a:lnTo>
                <a:lnTo>
                  <a:pt x="247318" y="153923"/>
                </a:lnTo>
                <a:lnTo>
                  <a:pt x="255922" y="131006"/>
                </a:lnTo>
                <a:lnTo>
                  <a:pt x="273150" y="86996"/>
                </a:lnTo>
                <a:lnTo>
                  <a:pt x="290382" y="48458"/>
                </a:lnTo>
                <a:lnTo>
                  <a:pt x="316181" y="8894"/>
                </a:lnTo>
                <a:lnTo>
                  <a:pt x="333311" y="0"/>
                </a:lnTo>
                <a:lnTo>
                  <a:pt x="341889" y="1998"/>
                </a:lnTo>
                <a:lnTo>
                  <a:pt x="367911" y="30649"/>
                </a:lnTo>
                <a:lnTo>
                  <a:pt x="394164" y="83808"/>
                </a:lnTo>
                <a:lnTo>
                  <a:pt x="411665" y="126844"/>
                </a:lnTo>
                <a:lnTo>
                  <a:pt x="429077" y="171747"/>
                </a:lnTo>
                <a:lnTo>
                  <a:pt x="437725" y="193770"/>
                </a:lnTo>
                <a:lnTo>
                  <a:pt x="454857" y="234703"/>
                </a:lnTo>
                <a:lnTo>
                  <a:pt x="480002" y="281549"/>
                </a:lnTo>
                <a:lnTo>
                  <a:pt x="504253" y="300100"/>
                </a:lnTo>
                <a:lnTo>
                  <a:pt x="512086" y="298035"/>
                </a:lnTo>
                <a:lnTo>
                  <a:pt x="542177" y="254003"/>
                </a:lnTo>
                <a:lnTo>
                  <a:pt x="556656" y="216786"/>
                </a:lnTo>
                <a:lnTo>
                  <a:pt x="570895" y="174204"/>
                </a:lnTo>
                <a:lnTo>
                  <a:pt x="584995" y="129833"/>
                </a:lnTo>
                <a:lnTo>
                  <a:pt x="592025" y="108095"/>
                </a:lnTo>
                <a:lnTo>
                  <a:pt x="606110" y="67748"/>
                </a:lnTo>
                <a:lnTo>
                  <a:pt x="627489" y="21758"/>
                </a:lnTo>
                <a:lnTo>
                  <a:pt x="649477" y="3937"/>
                </a:lnTo>
                <a:lnTo>
                  <a:pt x="656985" y="6197"/>
                </a:lnTo>
                <a:lnTo>
                  <a:pt x="687369" y="51075"/>
                </a:lnTo>
                <a:lnTo>
                  <a:pt x="702731" y="88736"/>
                </a:lnTo>
                <a:lnTo>
                  <a:pt x="718173" y="131760"/>
                </a:lnTo>
                <a:lnTo>
                  <a:pt x="725916" y="154162"/>
                </a:lnTo>
                <a:lnTo>
                  <a:pt x="733669" y="176559"/>
                </a:lnTo>
                <a:lnTo>
                  <a:pt x="749194" y="219545"/>
                </a:lnTo>
                <a:lnTo>
                  <a:pt x="764724" y="257129"/>
                </a:lnTo>
                <a:lnTo>
                  <a:pt x="787971" y="295528"/>
                </a:lnTo>
                <a:lnTo>
                  <a:pt x="803402" y="303910"/>
                </a:lnTo>
                <a:lnTo>
                  <a:pt x="811147" y="301740"/>
                </a:lnTo>
                <a:lnTo>
                  <a:pt x="842863" y="257129"/>
                </a:lnTo>
                <a:lnTo>
                  <a:pt x="858938" y="219545"/>
                </a:lnTo>
                <a:lnTo>
                  <a:pt x="874990" y="176559"/>
                </a:lnTo>
                <a:lnTo>
                  <a:pt x="890891" y="131760"/>
                </a:lnTo>
                <a:lnTo>
                  <a:pt x="898746" y="109802"/>
                </a:lnTo>
                <a:lnTo>
                  <a:pt x="914185" y="69011"/>
                </a:lnTo>
                <a:lnTo>
                  <a:pt x="936430" y="22366"/>
                </a:lnTo>
                <a:lnTo>
                  <a:pt x="957199" y="3937"/>
                </a:lnTo>
                <a:lnTo>
                  <a:pt x="963748" y="4940"/>
                </a:lnTo>
                <a:lnTo>
                  <a:pt x="994355" y="39568"/>
                </a:lnTo>
                <a:lnTo>
                  <a:pt x="1011300" y="80016"/>
                </a:lnTo>
                <a:lnTo>
                  <a:pt x="1027452" y="131532"/>
                </a:lnTo>
                <a:lnTo>
                  <a:pt x="1037888" y="170537"/>
                </a:lnTo>
                <a:lnTo>
                  <a:pt x="1048135" y="212229"/>
                </a:lnTo>
                <a:lnTo>
                  <a:pt x="1058258" y="255714"/>
                </a:lnTo>
                <a:lnTo>
                  <a:pt x="1063294" y="277851"/>
                </a:lnTo>
                <a:lnTo>
                  <a:pt x="1068323" y="300100"/>
                </a:lnTo>
              </a:path>
            </a:pathLst>
          </a:custGeom>
          <a:ln w="38100">
            <a:solidFill>
              <a:srgbClr val="007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Right Arrow 100"/>
          <p:cNvSpPr/>
          <p:nvPr/>
        </p:nvSpPr>
        <p:spPr>
          <a:xfrm>
            <a:off x="5731168" y="4692469"/>
            <a:ext cx="381000" cy="237264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ight Arrow 101"/>
          <p:cNvSpPr/>
          <p:nvPr/>
        </p:nvSpPr>
        <p:spPr>
          <a:xfrm>
            <a:off x="7728695" y="4692469"/>
            <a:ext cx="381000" cy="237264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ight Arrow 102"/>
          <p:cNvSpPr/>
          <p:nvPr/>
        </p:nvSpPr>
        <p:spPr>
          <a:xfrm>
            <a:off x="9833053" y="4727768"/>
            <a:ext cx="381000" cy="237264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TextBox 112"/>
          <p:cNvSpPr txBox="1"/>
          <p:nvPr/>
        </p:nvSpPr>
        <p:spPr>
          <a:xfrm>
            <a:off x="3249630" y="3800569"/>
            <a:ext cx="4427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#1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3249630" y="4490660"/>
            <a:ext cx="4427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#2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3249630" y="5319106"/>
            <a:ext cx="4427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#3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4498479" y="5762571"/>
            <a:ext cx="19304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1. Align signal timing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6661512" y="5762571"/>
            <a:ext cx="31002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2. Mitigate frequency and phase difference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9761758" y="5762571"/>
            <a:ext cx="22626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3. Combine for higher SNR</a:t>
            </a:r>
          </a:p>
        </p:txBody>
      </p:sp>
      <p:sp>
        <p:nvSpPr>
          <p:cNvPr id="4" name="Rectangle 3"/>
          <p:cNvSpPr/>
          <p:nvPr/>
        </p:nvSpPr>
        <p:spPr>
          <a:xfrm>
            <a:off x="4625159" y="2661392"/>
            <a:ext cx="909960" cy="4198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6188221" y="2661392"/>
            <a:ext cx="909960" cy="4198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7736958" y="2661392"/>
            <a:ext cx="909960" cy="4198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018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0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23" grpId="0"/>
      <p:bldP spid="48" grpId="0"/>
      <p:bldP spid="64" grpId="0"/>
      <p:bldP spid="95" grpId="0" animBg="1"/>
      <p:bldP spid="101" grpId="0" animBg="1"/>
      <p:bldP spid="102" grpId="0" animBg="1"/>
      <p:bldP spid="103" grpId="0" animBg="1"/>
      <p:bldP spid="113" grpId="0"/>
      <p:bldP spid="114" grpId="0"/>
      <p:bldP spid="115" grpId="0"/>
      <p:bldP spid="116" grpId="0"/>
      <p:bldP spid="117" grpId="0"/>
      <p:bldP spid="118" grpId="0"/>
      <p:bldP spid="4" grpId="0" animBg="1"/>
      <p:bldP spid="73" grpId="0" animBg="1"/>
      <p:bldP spid="7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/>
          <p:nvPr/>
        </p:nvSpPr>
        <p:spPr>
          <a:xfrm>
            <a:off x="4257785" y="2575634"/>
            <a:ext cx="4718575" cy="572631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Combining across retransmissions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DFAED-0EC1-471F-AE92-29A31774D4BF}" type="slidenum">
              <a:rPr lang="en-US" smtClean="0"/>
              <a:t>13</a:t>
            </a:fld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 rot="10800000">
            <a:off x="3719622" y="1535945"/>
            <a:ext cx="492443" cy="167327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sz="2000" b="1" dirty="0"/>
              <a:t>Signal strength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1972150"/>
            <a:ext cx="670560" cy="64008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4"/>
          <a:srcRect l="31465" t="10280" r="31861" b="10485"/>
          <a:stretch/>
        </p:blipFill>
        <p:spPr>
          <a:xfrm>
            <a:off x="452469" y="2055663"/>
            <a:ext cx="337722" cy="473054"/>
          </a:xfrm>
          <a:prstGeom prst="rect">
            <a:avLst/>
          </a:prstGeom>
        </p:spPr>
      </p:pic>
      <p:cxnSp>
        <p:nvCxnSpPr>
          <p:cNvPr id="26" name="Straight Arrow Connector 25"/>
          <p:cNvCxnSpPr/>
          <p:nvPr/>
        </p:nvCxnSpPr>
        <p:spPr>
          <a:xfrm>
            <a:off x="621330" y="2664248"/>
            <a:ext cx="0" cy="2936045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933454" y="2782232"/>
            <a:ext cx="663677" cy="182880"/>
            <a:chOff x="5973097" y="3051805"/>
            <a:chExt cx="663677" cy="182880"/>
          </a:xfrm>
        </p:grpSpPr>
        <p:sp>
          <p:nvSpPr>
            <p:cNvPr id="28" name="Rectangle 27"/>
            <p:cNvSpPr/>
            <p:nvPr/>
          </p:nvSpPr>
          <p:spPr>
            <a:xfrm>
              <a:off x="5973097" y="3051805"/>
              <a:ext cx="663677" cy="182880"/>
            </a:xfrm>
            <a:prstGeom prst="rect">
              <a:avLst/>
            </a:prstGeom>
            <a:solidFill>
              <a:srgbClr val="00B0F0"/>
            </a:solidFill>
            <a:ln w="254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6426200" y="3051805"/>
              <a:ext cx="0" cy="182880"/>
            </a:xfrm>
            <a:prstGeom prst="line">
              <a:avLst/>
            </a:prstGeom>
            <a:solidFill>
              <a:srgbClr val="00B0F0"/>
            </a:solidFill>
            <a:ln w="254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623910" y="2914603"/>
            <a:ext cx="1311569" cy="2331682"/>
            <a:chOff x="571686" y="2717637"/>
            <a:chExt cx="1945864" cy="2331682"/>
          </a:xfrm>
        </p:grpSpPr>
        <p:cxnSp>
          <p:nvCxnSpPr>
            <p:cNvPr id="31" name="Straight Arrow Connector 30"/>
            <p:cNvCxnSpPr/>
            <p:nvPr/>
          </p:nvCxnSpPr>
          <p:spPr>
            <a:xfrm>
              <a:off x="598719" y="2717637"/>
              <a:ext cx="1918831" cy="369565"/>
            </a:xfrm>
            <a:prstGeom prst="straightConnector1">
              <a:avLst/>
            </a:prstGeom>
            <a:ln>
              <a:solidFill>
                <a:srgbClr val="00B0F0"/>
              </a:solidFill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571686" y="3392038"/>
              <a:ext cx="1918831" cy="369565"/>
            </a:xfrm>
            <a:prstGeom prst="straightConnector1">
              <a:avLst/>
            </a:prstGeom>
            <a:ln>
              <a:solidFill>
                <a:srgbClr val="00B0F0"/>
              </a:solidFill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598719" y="4679754"/>
              <a:ext cx="1918831" cy="369565"/>
            </a:xfrm>
            <a:prstGeom prst="straightConnector1">
              <a:avLst/>
            </a:prstGeom>
            <a:ln>
              <a:solidFill>
                <a:srgbClr val="00B0F0"/>
              </a:solidFill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933454" y="3460629"/>
            <a:ext cx="663677" cy="182880"/>
            <a:chOff x="5973097" y="3051805"/>
            <a:chExt cx="663677" cy="182880"/>
          </a:xfrm>
        </p:grpSpPr>
        <p:sp>
          <p:nvSpPr>
            <p:cNvPr id="35" name="Rectangle 34"/>
            <p:cNvSpPr/>
            <p:nvPr/>
          </p:nvSpPr>
          <p:spPr>
            <a:xfrm>
              <a:off x="5973097" y="3051805"/>
              <a:ext cx="663677" cy="182880"/>
            </a:xfrm>
            <a:prstGeom prst="rect">
              <a:avLst/>
            </a:prstGeom>
            <a:solidFill>
              <a:srgbClr val="00B0F0"/>
            </a:solidFill>
            <a:ln w="254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6426200" y="3051805"/>
              <a:ext cx="0" cy="182880"/>
            </a:xfrm>
            <a:prstGeom prst="line">
              <a:avLst/>
            </a:prstGeom>
            <a:solidFill>
              <a:srgbClr val="00B0F0"/>
            </a:solidFill>
            <a:ln w="254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933454" y="4739741"/>
            <a:ext cx="663677" cy="182880"/>
            <a:chOff x="5973097" y="3051805"/>
            <a:chExt cx="663677" cy="182880"/>
          </a:xfrm>
        </p:grpSpPr>
        <p:sp>
          <p:nvSpPr>
            <p:cNvPr id="38" name="Rectangle 37"/>
            <p:cNvSpPr/>
            <p:nvPr/>
          </p:nvSpPr>
          <p:spPr>
            <a:xfrm>
              <a:off x="5973097" y="3051805"/>
              <a:ext cx="663677" cy="182880"/>
            </a:xfrm>
            <a:prstGeom prst="rect">
              <a:avLst/>
            </a:prstGeom>
            <a:solidFill>
              <a:srgbClr val="00B0F0"/>
            </a:solidFill>
            <a:ln w="254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Straight Connector 38"/>
            <p:cNvCxnSpPr/>
            <p:nvPr/>
          </p:nvCxnSpPr>
          <p:spPr>
            <a:xfrm>
              <a:off x="6426200" y="3051805"/>
              <a:ext cx="0" cy="182880"/>
            </a:xfrm>
            <a:prstGeom prst="line">
              <a:avLst/>
            </a:prstGeom>
            <a:solidFill>
              <a:srgbClr val="00B0F0"/>
            </a:solidFill>
            <a:ln w="254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40" name="TextBox 39"/>
          <p:cNvSpPr txBox="1"/>
          <p:nvPr/>
        </p:nvSpPr>
        <p:spPr>
          <a:xfrm>
            <a:off x="1046972" y="4104220"/>
            <a:ext cx="615553" cy="34079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…</a:t>
            </a: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1935480" y="2664248"/>
            <a:ext cx="0" cy="2936045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46" t="6939" r="12825" b="4973"/>
          <a:stretch/>
        </p:blipFill>
        <p:spPr>
          <a:xfrm>
            <a:off x="2133881" y="2825570"/>
            <a:ext cx="707136" cy="451104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23" t="9920" r="9859" b="10087"/>
          <a:stretch/>
        </p:blipFill>
        <p:spPr>
          <a:xfrm>
            <a:off x="2133881" y="3771571"/>
            <a:ext cx="689129" cy="414528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9" t="6586" r="5872" b="8897"/>
          <a:stretch/>
        </p:blipFill>
        <p:spPr>
          <a:xfrm>
            <a:off x="2133881" y="5026226"/>
            <a:ext cx="701040" cy="432816"/>
          </a:xfrm>
          <a:prstGeom prst="rect">
            <a:avLst/>
          </a:prstGeom>
        </p:spPr>
      </p:pic>
      <p:cxnSp>
        <p:nvCxnSpPr>
          <p:cNvPr id="46" name="Straight Connector 45"/>
          <p:cNvCxnSpPr/>
          <p:nvPr/>
        </p:nvCxnSpPr>
        <p:spPr>
          <a:xfrm>
            <a:off x="4273025" y="2583128"/>
            <a:ext cx="4718575" cy="0"/>
          </a:xfrm>
          <a:prstGeom prst="line">
            <a:avLst/>
          </a:prstGeom>
          <a:ln w="317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8520037" y="2133256"/>
            <a:ext cx="13276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rgbClr val="A50021"/>
                </a:solidFill>
              </a:rPr>
              <a:t>N</a:t>
            </a:r>
            <a:r>
              <a:rPr lang="en-US" altLang="zh-CN" sz="2000" i="1" dirty="0">
                <a:solidFill>
                  <a:srgbClr val="A50021"/>
                </a:solidFill>
              </a:rPr>
              <a:t>oise floor</a:t>
            </a:r>
            <a:endParaRPr lang="en-US" sz="2000" i="1" dirty="0">
              <a:solidFill>
                <a:srgbClr val="A50021"/>
              </a:solidFill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4257785" y="3148265"/>
            <a:ext cx="4807457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4273025" y="1806069"/>
            <a:ext cx="0" cy="1346339"/>
          </a:xfrm>
          <a:prstGeom prst="straightConnector1">
            <a:avLst/>
          </a:prstGeom>
          <a:ln w="25400">
            <a:solidFill>
              <a:schemeClr val="tx1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46" t="6939" r="12825" b="4973"/>
          <a:stretch/>
        </p:blipFill>
        <p:spPr>
          <a:xfrm>
            <a:off x="4755698" y="2652805"/>
            <a:ext cx="671761" cy="428551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23" t="9920" r="9859" b="10087"/>
          <a:stretch/>
        </p:blipFill>
        <p:spPr>
          <a:xfrm>
            <a:off x="6347579" y="2670179"/>
            <a:ext cx="654660" cy="39380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9" t="6586" r="5872" b="8897"/>
          <a:stretch/>
        </p:blipFill>
        <p:spPr>
          <a:xfrm>
            <a:off x="7858944" y="2661492"/>
            <a:ext cx="665989" cy="411177"/>
          </a:xfrm>
          <a:prstGeom prst="rect">
            <a:avLst/>
          </a:prstGeom>
        </p:spPr>
      </p:pic>
      <p:sp>
        <p:nvSpPr>
          <p:cNvPr id="64" name="TextBox 63"/>
          <p:cNvSpPr txBox="1"/>
          <p:nvPr/>
        </p:nvSpPr>
        <p:spPr>
          <a:xfrm>
            <a:off x="8708445" y="3102545"/>
            <a:ext cx="7120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T</a:t>
            </a:r>
            <a:r>
              <a:rPr lang="en-US" altLang="zh-CN" sz="2000" b="1" dirty="0"/>
              <a:t>ime</a:t>
            </a:r>
            <a:endParaRPr lang="en-US" sz="2000" b="1" dirty="0"/>
          </a:p>
        </p:txBody>
      </p:sp>
      <p:grpSp>
        <p:nvGrpSpPr>
          <p:cNvPr id="104" name="Group 103"/>
          <p:cNvGrpSpPr/>
          <p:nvPr/>
        </p:nvGrpSpPr>
        <p:grpSpPr>
          <a:xfrm>
            <a:off x="4232829" y="3773115"/>
            <a:ext cx="954295" cy="478946"/>
            <a:chOff x="4232829" y="4067884"/>
            <a:chExt cx="954295" cy="478946"/>
          </a:xfrm>
        </p:grpSpPr>
        <p:sp>
          <p:nvSpPr>
            <p:cNvPr id="65" name="Rectangle 64"/>
            <p:cNvSpPr/>
            <p:nvPr/>
          </p:nvSpPr>
          <p:spPr>
            <a:xfrm>
              <a:off x="4232829" y="4067884"/>
              <a:ext cx="954295" cy="478946"/>
            </a:xfrm>
            <a:prstGeom prst="rect">
              <a:avLst/>
            </a:prstGeom>
            <a:solidFill>
              <a:schemeClr val="tx1">
                <a:alpha val="1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6" name="Picture 6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46" t="6939" r="12825" b="4973"/>
            <a:stretch/>
          </p:blipFill>
          <p:spPr>
            <a:xfrm>
              <a:off x="4374097" y="4093082"/>
              <a:ext cx="671761" cy="428551"/>
            </a:xfrm>
            <a:prstGeom prst="rect">
              <a:avLst/>
            </a:prstGeom>
          </p:spPr>
        </p:pic>
      </p:grpSp>
      <p:grpSp>
        <p:nvGrpSpPr>
          <p:cNvPr id="105" name="Group 104"/>
          <p:cNvGrpSpPr/>
          <p:nvPr/>
        </p:nvGrpSpPr>
        <p:grpSpPr>
          <a:xfrm>
            <a:off x="4375085" y="4452360"/>
            <a:ext cx="954295" cy="478946"/>
            <a:chOff x="4375085" y="4808089"/>
            <a:chExt cx="954295" cy="478946"/>
          </a:xfrm>
        </p:grpSpPr>
        <p:sp>
          <p:nvSpPr>
            <p:cNvPr id="68" name="Rectangle 67"/>
            <p:cNvSpPr/>
            <p:nvPr/>
          </p:nvSpPr>
          <p:spPr>
            <a:xfrm>
              <a:off x="4375085" y="4808089"/>
              <a:ext cx="954295" cy="478946"/>
            </a:xfrm>
            <a:prstGeom prst="rect">
              <a:avLst/>
            </a:prstGeom>
            <a:solidFill>
              <a:schemeClr val="tx1">
                <a:alpha val="1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7" name="Picture 66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823" t="9920" r="9859" b="10087"/>
            <a:stretch/>
          </p:blipFill>
          <p:spPr>
            <a:xfrm>
              <a:off x="4496788" y="4850661"/>
              <a:ext cx="654660" cy="393802"/>
            </a:xfrm>
            <a:prstGeom prst="rect">
              <a:avLst/>
            </a:prstGeom>
          </p:spPr>
        </p:pic>
      </p:grpSp>
      <p:grpSp>
        <p:nvGrpSpPr>
          <p:cNvPr id="106" name="Group 105"/>
          <p:cNvGrpSpPr/>
          <p:nvPr/>
        </p:nvGrpSpPr>
        <p:grpSpPr>
          <a:xfrm>
            <a:off x="4106449" y="5261003"/>
            <a:ext cx="954295" cy="478946"/>
            <a:chOff x="4106449" y="5514409"/>
            <a:chExt cx="954295" cy="478946"/>
          </a:xfrm>
        </p:grpSpPr>
        <p:sp>
          <p:nvSpPr>
            <p:cNvPr id="70" name="Rectangle 69"/>
            <p:cNvSpPr/>
            <p:nvPr/>
          </p:nvSpPr>
          <p:spPr>
            <a:xfrm>
              <a:off x="4106449" y="5514409"/>
              <a:ext cx="954295" cy="478946"/>
            </a:xfrm>
            <a:prstGeom prst="rect">
              <a:avLst/>
            </a:prstGeom>
            <a:solidFill>
              <a:schemeClr val="tx1">
                <a:alpha val="1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9" name="Picture 68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49" t="6586" r="5872" b="8897"/>
            <a:stretch/>
          </p:blipFill>
          <p:spPr>
            <a:xfrm>
              <a:off x="4250603" y="5548294"/>
              <a:ext cx="665989" cy="411177"/>
            </a:xfrm>
            <a:prstGeom prst="rect">
              <a:avLst/>
            </a:prstGeom>
          </p:spPr>
        </p:pic>
      </p:grpSp>
      <p:grpSp>
        <p:nvGrpSpPr>
          <p:cNvPr id="107" name="Group 106"/>
          <p:cNvGrpSpPr/>
          <p:nvPr/>
        </p:nvGrpSpPr>
        <p:grpSpPr>
          <a:xfrm>
            <a:off x="6352991" y="3773115"/>
            <a:ext cx="954295" cy="478946"/>
            <a:chOff x="6352991" y="4032195"/>
            <a:chExt cx="954295" cy="478946"/>
          </a:xfrm>
        </p:grpSpPr>
        <p:sp>
          <p:nvSpPr>
            <p:cNvPr id="75" name="Rectangle 74"/>
            <p:cNvSpPr/>
            <p:nvPr/>
          </p:nvSpPr>
          <p:spPr>
            <a:xfrm>
              <a:off x="6352991" y="4032195"/>
              <a:ext cx="954295" cy="478946"/>
            </a:xfrm>
            <a:prstGeom prst="rect">
              <a:avLst/>
            </a:prstGeom>
            <a:solidFill>
              <a:schemeClr val="tx1">
                <a:alpha val="1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6" name="Picture 7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46" t="6939" r="12825" b="4973"/>
            <a:stretch/>
          </p:blipFill>
          <p:spPr>
            <a:xfrm>
              <a:off x="6494259" y="4057393"/>
              <a:ext cx="671761" cy="428551"/>
            </a:xfrm>
            <a:prstGeom prst="rect">
              <a:avLst/>
            </a:prstGeom>
          </p:spPr>
        </p:pic>
      </p:grpSp>
      <p:grpSp>
        <p:nvGrpSpPr>
          <p:cNvPr id="108" name="Group 107"/>
          <p:cNvGrpSpPr/>
          <p:nvPr/>
        </p:nvGrpSpPr>
        <p:grpSpPr>
          <a:xfrm>
            <a:off x="6352991" y="4452360"/>
            <a:ext cx="954295" cy="478946"/>
            <a:chOff x="6352991" y="4772400"/>
            <a:chExt cx="954295" cy="478946"/>
          </a:xfrm>
        </p:grpSpPr>
        <p:sp>
          <p:nvSpPr>
            <p:cNvPr id="78" name="Rectangle 77"/>
            <p:cNvSpPr/>
            <p:nvPr/>
          </p:nvSpPr>
          <p:spPr>
            <a:xfrm>
              <a:off x="6352991" y="4772400"/>
              <a:ext cx="954295" cy="478946"/>
            </a:xfrm>
            <a:prstGeom prst="rect">
              <a:avLst/>
            </a:prstGeom>
            <a:solidFill>
              <a:schemeClr val="tx1">
                <a:alpha val="1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9" name="Picture 7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823" t="9920" r="9859" b="10087"/>
            <a:stretch/>
          </p:blipFill>
          <p:spPr>
            <a:xfrm>
              <a:off x="6474694" y="4814972"/>
              <a:ext cx="654660" cy="393802"/>
            </a:xfrm>
            <a:prstGeom prst="rect">
              <a:avLst/>
            </a:prstGeom>
          </p:spPr>
        </p:pic>
      </p:grpSp>
      <p:grpSp>
        <p:nvGrpSpPr>
          <p:cNvPr id="109" name="Group 108"/>
          <p:cNvGrpSpPr/>
          <p:nvPr/>
        </p:nvGrpSpPr>
        <p:grpSpPr>
          <a:xfrm>
            <a:off x="6352991" y="5261003"/>
            <a:ext cx="954295" cy="478946"/>
            <a:chOff x="6352991" y="5478720"/>
            <a:chExt cx="954295" cy="478946"/>
          </a:xfrm>
        </p:grpSpPr>
        <p:sp>
          <p:nvSpPr>
            <p:cNvPr id="81" name="Rectangle 80"/>
            <p:cNvSpPr/>
            <p:nvPr/>
          </p:nvSpPr>
          <p:spPr>
            <a:xfrm>
              <a:off x="6352991" y="5478720"/>
              <a:ext cx="954295" cy="478946"/>
            </a:xfrm>
            <a:prstGeom prst="rect">
              <a:avLst/>
            </a:prstGeom>
            <a:solidFill>
              <a:schemeClr val="tx1">
                <a:alpha val="1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2" name="Picture 81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49" t="6586" r="5872" b="8897"/>
            <a:stretch/>
          </p:blipFill>
          <p:spPr>
            <a:xfrm>
              <a:off x="6497145" y="5512605"/>
              <a:ext cx="665989" cy="411177"/>
            </a:xfrm>
            <a:prstGeom prst="rect">
              <a:avLst/>
            </a:prstGeom>
          </p:spPr>
        </p:pic>
      </p:grpSp>
      <p:grpSp>
        <p:nvGrpSpPr>
          <p:cNvPr id="110" name="Group 109"/>
          <p:cNvGrpSpPr/>
          <p:nvPr/>
        </p:nvGrpSpPr>
        <p:grpSpPr>
          <a:xfrm>
            <a:off x="8389204" y="3773115"/>
            <a:ext cx="954295" cy="478946"/>
            <a:chOff x="8389204" y="4032195"/>
            <a:chExt cx="954295" cy="478946"/>
          </a:xfrm>
        </p:grpSpPr>
        <p:sp>
          <p:nvSpPr>
            <p:cNvPr id="84" name="Rectangle 83"/>
            <p:cNvSpPr/>
            <p:nvPr/>
          </p:nvSpPr>
          <p:spPr>
            <a:xfrm>
              <a:off x="8389204" y="4032195"/>
              <a:ext cx="954295" cy="478946"/>
            </a:xfrm>
            <a:prstGeom prst="rect">
              <a:avLst/>
            </a:prstGeom>
            <a:solidFill>
              <a:schemeClr val="tx1">
                <a:alpha val="1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5" name="Picture 84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46" t="6939" r="12825" b="4973"/>
            <a:stretch/>
          </p:blipFill>
          <p:spPr>
            <a:xfrm>
              <a:off x="8530472" y="4057393"/>
              <a:ext cx="671761" cy="428551"/>
            </a:xfrm>
            <a:prstGeom prst="rect">
              <a:avLst/>
            </a:prstGeom>
          </p:spPr>
        </p:pic>
      </p:grpSp>
      <p:grpSp>
        <p:nvGrpSpPr>
          <p:cNvPr id="111" name="Group 110"/>
          <p:cNvGrpSpPr/>
          <p:nvPr/>
        </p:nvGrpSpPr>
        <p:grpSpPr>
          <a:xfrm>
            <a:off x="8389204" y="4452360"/>
            <a:ext cx="954295" cy="478946"/>
            <a:chOff x="8389204" y="4831077"/>
            <a:chExt cx="954295" cy="478946"/>
          </a:xfrm>
        </p:grpSpPr>
        <p:sp>
          <p:nvSpPr>
            <p:cNvPr id="87" name="Rectangle 86"/>
            <p:cNvSpPr/>
            <p:nvPr/>
          </p:nvSpPr>
          <p:spPr>
            <a:xfrm>
              <a:off x="8389204" y="4831077"/>
              <a:ext cx="954295" cy="478946"/>
            </a:xfrm>
            <a:prstGeom prst="rect">
              <a:avLst/>
            </a:prstGeom>
            <a:solidFill>
              <a:schemeClr val="tx1">
                <a:alpha val="1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8" name="Picture 8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46" t="6939" r="12825" b="4973"/>
            <a:stretch/>
          </p:blipFill>
          <p:spPr>
            <a:xfrm>
              <a:off x="8530472" y="4856275"/>
              <a:ext cx="671761" cy="428551"/>
            </a:xfrm>
            <a:prstGeom prst="rect">
              <a:avLst/>
            </a:prstGeom>
          </p:spPr>
        </p:pic>
      </p:grpSp>
      <p:grpSp>
        <p:nvGrpSpPr>
          <p:cNvPr id="112" name="Group 111"/>
          <p:cNvGrpSpPr/>
          <p:nvPr/>
        </p:nvGrpSpPr>
        <p:grpSpPr>
          <a:xfrm>
            <a:off x="8417126" y="5261003"/>
            <a:ext cx="954295" cy="478946"/>
            <a:chOff x="8417126" y="5561447"/>
            <a:chExt cx="954295" cy="478946"/>
          </a:xfrm>
        </p:grpSpPr>
        <p:sp>
          <p:nvSpPr>
            <p:cNvPr id="90" name="Rectangle 89"/>
            <p:cNvSpPr/>
            <p:nvPr/>
          </p:nvSpPr>
          <p:spPr>
            <a:xfrm>
              <a:off x="8417126" y="5561447"/>
              <a:ext cx="954295" cy="478946"/>
            </a:xfrm>
            <a:prstGeom prst="rect">
              <a:avLst/>
            </a:prstGeom>
            <a:solidFill>
              <a:schemeClr val="tx1">
                <a:alpha val="1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1" name="Picture 90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46" t="6939" r="12825" b="4973"/>
            <a:stretch/>
          </p:blipFill>
          <p:spPr>
            <a:xfrm>
              <a:off x="8558394" y="5586645"/>
              <a:ext cx="671761" cy="428551"/>
            </a:xfrm>
            <a:prstGeom prst="rect">
              <a:avLst/>
            </a:prstGeom>
          </p:spPr>
        </p:pic>
      </p:grpSp>
      <p:sp>
        <p:nvSpPr>
          <p:cNvPr id="95" name="object 40"/>
          <p:cNvSpPr/>
          <p:nvPr/>
        </p:nvSpPr>
        <p:spPr>
          <a:xfrm rot="10800000" flipV="1">
            <a:off x="10449551" y="4390376"/>
            <a:ext cx="1253060" cy="796212"/>
          </a:xfrm>
          <a:custGeom>
            <a:avLst/>
            <a:gdLst/>
            <a:ahLst/>
            <a:cxnLst/>
            <a:rect l="l" t="t" r="r" b="b"/>
            <a:pathLst>
              <a:path w="1068705" h="307975">
                <a:moveTo>
                  <a:pt x="0" y="7746"/>
                </a:moveTo>
                <a:lnTo>
                  <a:pt x="16026" y="52816"/>
                </a:lnTo>
                <a:lnTo>
                  <a:pt x="32066" y="96967"/>
                </a:lnTo>
                <a:lnTo>
                  <a:pt x="48132" y="139289"/>
                </a:lnTo>
                <a:lnTo>
                  <a:pt x="64235" y="178871"/>
                </a:lnTo>
                <a:lnTo>
                  <a:pt x="80390" y="214804"/>
                </a:lnTo>
                <a:lnTo>
                  <a:pt x="104747" y="259868"/>
                </a:lnTo>
                <a:lnTo>
                  <a:pt x="129291" y="291597"/>
                </a:lnTo>
                <a:lnTo>
                  <a:pt x="162382" y="307847"/>
                </a:lnTo>
                <a:lnTo>
                  <a:pt x="170737" y="305453"/>
                </a:lnTo>
                <a:lnTo>
                  <a:pt x="196025" y="275466"/>
                </a:lnTo>
                <a:lnTo>
                  <a:pt x="213038" y="241032"/>
                </a:lnTo>
                <a:lnTo>
                  <a:pt x="230144" y="199302"/>
                </a:lnTo>
                <a:lnTo>
                  <a:pt x="247318" y="153923"/>
                </a:lnTo>
                <a:lnTo>
                  <a:pt x="255922" y="131006"/>
                </a:lnTo>
                <a:lnTo>
                  <a:pt x="273150" y="86996"/>
                </a:lnTo>
                <a:lnTo>
                  <a:pt x="290382" y="48458"/>
                </a:lnTo>
                <a:lnTo>
                  <a:pt x="316181" y="8894"/>
                </a:lnTo>
                <a:lnTo>
                  <a:pt x="333311" y="0"/>
                </a:lnTo>
                <a:lnTo>
                  <a:pt x="341889" y="1998"/>
                </a:lnTo>
                <a:lnTo>
                  <a:pt x="367911" y="30649"/>
                </a:lnTo>
                <a:lnTo>
                  <a:pt x="394164" y="83808"/>
                </a:lnTo>
                <a:lnTo>
                  <a:pt x="411665" y="126844"/>
                </a:lnTo>
                <a:lnTo>
                  <a:pt x="429077" y="171747"/>
                </a:lnTo>
                <a:lnTo>
                  <a:pt x="437725" y="193770"/>
                </a:lnTo>
                <a:lnTo>
                  <a:pt x="454857" y="234703"/>
                </a:lnTo>
                <a:lnTo>
                  <a:pt x="480002" y="281549"/>
                </a:lnTo>
                <a:lnTo>
                  <a:pt x="504253" y="300100"/>
                </a:lnTo>
                <a:lnTo>
                  <a:pt x="512086" y="298035"/>
                </a:lnTo>
                <a:lnTo>
                  <a:pt x="542177" y="254003"/>
                </a:lnTo>
                <a:lnTo>
                  <a:pt x="556656" y="216786"/>
                </a:lnTo>
                <a:lnTo>
                  <a:pt x="570895" y="174204"/>
                </a:lnTo>
                <a:lnTo>
                  <a:pt x="584995" y="129833"/>
                </a:lnTo>
                <a:lnTo>
                  <a:pt x="592025" y="108095"/>
                </a:lnTo>
                <a:lnTo>
                  <a:pt x="606110" y="67748"/>
                </a:lnTo>
                <a:lnTo>
                  <a:pt x="627489" y="21758"/>
                </a:lnTo>
                <a:lnTo>
                  <a:pt x="649477" y="3937"/>
                </a:lnTo>
                <a:lnTo>
                  <a:pt x="656985" y="6197"/>
                </a:lnTo>
                <a:lnTo>
                  <a:pt x="687369" y="51075"/>
                </a:lnTo>
                <a:lnTo>
                  <a:pt x="702731" y="88736"/>
                </a:lnTo>
                <a:lnTo>
                  <a:pt x="718173" y="131760"/>
                </a:lnTo>
                <a:lnTo>
                  <a:pt x="725916" y="154162"/>
                </a:lnTo>
                <a:lnTo>
                  <a:pt x="733669" y="176559"/>
                </a:lnTo>
                <a:lnTo>
                  <a:pt x="749194" y="219545"/>
                </a:lnTo>
                <a:lnTo>
                  <a:pt x="764724" y="257129"/>
                </a:lnTo>
                <a:lnTo>
                  <a:pt x="787971" y="295528"/>
                </a:lnTo>
                <a:lnTo>
                  <a:pt x="803402" y="303910"/>
                </a:lnTo>
                <a:lnTo>
                  <a:pt x="811147" y="301740"/>
                </a:lnTo>
                <a:lnTo>
                  <a:pt x="842863" y="257129"/>
                </a:lnTo>
                <a:lnTo>
                  <a:pt x="858938" y="219545"/>
                </a:lnTo>
                <a:lnTo>
                  <a:pt x="874990" y="176559"/>
                </a:lnTo>
                <a:lnTo>
                  <a:pt x="890891" y="131760"/>
                </a:lnTo>
                <a:lnTo>
                  <a:pt x="898746" y="109802"/>
                </a:lnTo>
                <a:lnTo>
                  <a:pt x="914185" y="69011"/>
                </a:lnTo>
                <a:lnTo>
                  <a:pt x="936430" y="22366"/>
                </a:lnTo>
                <a:lnTo>
                  <a:pt x="957199" y="3937"/>
                </a:lnTo>
                <a:lnTo>
                  <a:pt x="963748" y="4940"/>
                </a:lnTo>
                <a:lnTo>
                  <a:pt x="994355" y="39568"/>
                </a:lnTo>
                <a:lnTo>
                  <a:pt x="1011300" y="80016"/>
                </a:lnTo>
                <a:lnTo>
                  <a:pt x="1027452" y="131532"/>
                </a:lnTo>
                <a:lnTo>
                  <a:pt x="1037888" y="170537"/>
                </a:lnTo>
                <a:lnTo>
                  <a:pt x="1048135" y="212229"/>
                </a:lnTo>
                <a:lnTo>
                  <a:pt x="1058258" y="255714"/>
                </a:lnTo>
                <a:lnTo>
                  <a:pt x="1063294" y="277851"/>
                </a:lnTo>
                <a:lnTo>
                  <a:pt x="1068323" y="300100"/>
                </a:lnTo>
              </a:path>
            </a:pathLst>
          </a:custGeom>
          <a:ln w="38100">
            <a:solidFill>
              <a:srgbClr val="007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Right Arrow 100"/>
          <p:cNvSpPr/>
          <p:nvPr/>
        </p:nvSpPr>
        <p:spPr>
          <a:xfrm>
            <a:off x="5731168" y="4692469"/>
            <a:ext cx="381000" cy="237264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ight Arrow 101"/>
          <p:cNvSpPr/>
          <p:nvPr/>
        </p:nvSpPr>
        <p:spPr>
          <a:xfrm>
            <a:off x="7728695" y="4692469"/>
            <a:ext cx="381000" cy="237264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ight Arrow 102"/>
          <p:cNvSpPr/>
          <p:nvPr/>
        </p:nvSpPr>
        <p:spPr>
          <a:xfrm>
            <a:off x="9833053" y="4727768"/>
            <a:ext cx="381000" cy="237264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TextBox 112"/>
          <p:cNvSpPr txBox="1"/>
          <p:nvPr/>
        </p:nvSpPr>
        <p:spPr>
          <a:xfrm>
            <a:off x="3249630" y="3800569"/>
            <a:ext cx="4427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#1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3249630" y="4490660"/>
            <a:ext cx="4427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#2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3249630" y="5319106"/>
            <a:ext cx="4427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#3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4498479" y="5762571"/>
            <a:ext cx="19304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1. Align signal timing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6661512" y="5762571"/>
            <a:ext cx="31002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2. Mitigate frequency and phase difference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9761758" y="5762571"/>
            <a:ext cx="22626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3. Combine for higher SNR</a:t>
            </a:r>
          </a:p>
        </p:txBody>
      </p:sp>
      <p:sp>
        <p:nvSpPr>
          <p:cNvPr id="4" name="Rectangle 3"/>
          <p:cNvSpPr/>
          <p:nvPr/>
        </p:nvSpPr>
        <p:spPr>
          <a:xfrm>
            <a:off x="4625159" y="2661392"/>
            <a:ext cx="909960" cy="4198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6188221" y="2661392"/>
            <a:ext cx="909960" cy="4198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7736958" y="2661392"/>
            <a:ext cx="909960" cy="4198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621330" y="2692838"/>
            <a:ext cx="10945830" cy="2088090"/>
          </a:xfrm>
          <a:prstGeom prst="roundRect">
            <a:avLst/>
          </a:prstGeom>
          <a:solidFill>
            <a:schemeClr val="bg1"/>
          </a:solidFill>
          <a:ln w="53975" cmpd="sng"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81879" y="2792516"/>
            <a:ext cx="68945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A50021"/>
                </a:solidFill>
              </a:rPr>
              <a:t>Challenge #1: ultra-low SNRs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23116" y="3495097"/>
            <a:ext cx="99354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How to correctly align signal timing, frequency and phase under low SNRs?</a:t>
            </a:r>
          </a:p>
        </p:txBody>
      </p:sp>
    </p:spTree>
    <p:extLst>
      <p:ext uri="{BB962C8B-B14F-4D97-AF65-F5344CB8AC3E}">
        <p14:creationId xmlns:p14="http://schemas.microsoft.com/office/powerpoint/2010/main" val="42592824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/>
          <p:nvPr/>
        </p:nvSpPr>
        <p:spPr>
          <a:xfrm>
            <a:off x="4257785" y="2575634"/>
            <a:ext cx="5956268" cy="572631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DFAED-0EC1-471F-AE92-29A31774D4BF}" type="slidenum">
              <a:rPr lang="en-US" smtClean="0"/>
              <a:t>14</a:t>
            </a:fld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 rot="10800000">
            <a:off x="3719622" y="1535945"/>
            <a:ext cx="492443" cy="167327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sz="2000" b="1" dirty="0"/>
              <a:t>Signal strength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1972150"/>
            <a:ext cx="670560" cy="64008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4"/>
          <a:srcRect l="31465" t="10280" r="31861" b="10485"/>
          <a:stretch/>
        </p:blipFill>
        <p:spPr>
          <a:xfrm>
            <a:off x="452469" y="2055663"/>
            <a:ext cx="337722" cy="473054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933454" y="2782232"/>
            <a:ext cx="663677" cy="182880"/>
            <a:chOff x="5973097" y="3051805"/>
            <a:chExt cx="663677" cy="182880"/>
          </a:xfrm>
        </p:grpSpPr>
        <p:sp>
          <p:nvSpPr>
            <p:cNvPr id="28" name="Rectangle 27"/>
            <p:cNvSpPr/>
            <p:nvPr/>
          </p:nvSpPr>
          <p:spPr>
            <a:xfrm>
              <a:off x="5973097" y="3051805"/>
              <a:ext cx="663677" cy="182880"/>
            </a:xfrm>
            <a:prstGeom prst="rect">
              <a:avLst/>
            </a:prstGeom>
            <a:solidFill>
              <a:srgbClr val="00B0F0"/>
            </a:solidFill>
            <a:ln w="254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6426200" y="3051805"/>
              <a:ext cx="0" cy="182880"/>
            </a:xfrm>
            <a:prstGeom prst="line">
              <a:avLst/>
            </a:prstGeom>
            <a:solidFill>
              <a:srgbClr val="00B0F0"/>
            </a:solidFill>
            <a:ln w="254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cxnSp>
        <p:nvCxnSpPr>
          <p:cNvPr id="31" name="Straight Arrow Connector 30"/>
          <p:cNvCxnSpPr/>
          <p:nvPr/>
        </p:nvCxnSpPr>
        <p:spPr>
          <a:xfrm>
            <a:off x="642131" y="2914603"/>
            <a:ext cx="1293348" cy="369565"/>
          </a:xfrm>
          <a:prstGeom prst="straightConnector1">
            <a:avLst/>
          </a:prstGeom>
          <a:ln>
            <a:solidFill>
              <a:srgbClr val="00B0F0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623910" y="3589004"/>
            <a:ext cx="1293348" cy="369565"/>
          </a:xfrm>
          <a:prstGeom prst="straightConnector1">
            <a:avLst/>
          </a:prstGeom>
          <a:ln>
            <a:solidFill>
              <a:srgbClr val="C00000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642131" y="4876720"/>
            <a:ext cx="1293348" cy="369565"/>
          </a:xfrm>
          <a:prstGeom prst="straightConnector1">
            <a:avLst/>
          </a:prstGeom>
          <a:ln>
            <a:solidFill>
              <a:srgbClr val="00B0F0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933454" y="3460629"/>
            <a:ext cx="663677" cy="182880"/>
            <a:chOff x="5973097" y="3051805"/>
            <a:chExt cx="663677" cy="182880"/>
          </a:xfrm>
        </p:grpSpPr>
        <p:sp>
          <p:nvSpPr>
            <p:cNvPr id="35" name="Rectangle 34"/>
            <p:cNvSpPr/>
            <p:nvPr/>
          </p:nvSpPr>
          <p:spPr>
            <a:xfrm>
              <a:off x="5973097" y="3051805"/>
              <a:ext cx="663677" cy="18288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6426200" y="3051805"/>
              <a:ext cx="0" cy="182880"/>
            </a:xfrm>
            <a:prstGeom prst="line">
              <a:avLst/>
            </a:prstGeom>
            <a:solidFill>
              <a:srgbClr val="00B0F0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933454" y="4739741"/>
            <a:ext cx="663677" cy="182880"/>
            <a:chOff x="5973097" y="3051805"/>
            <a:chExt cx="663677" cy="182880"/>
          </a:xfrm>
        </p:grpSpPr>
        <p:sp>
          <p:nvSpPr>
            <p:cNvPr id="38" name="Rectangle 37"/>
            <p:cNvSpPr/>
            <p:nvPr/>
          </p:nvSpPr>
          <p:spPr>
            <a:xfrm>
              <a:off x="5973097" y="3051805"/>
              <a:ext cx="663677" cy="182880"/>
            </a:xfrm>
            <a:prstGeom prst="rect">
              <a:avLst/>
            </a:prstGeom>
            <a:solidFill>
              <a:srgbClr val="00B0F0"/>
            </a:solidFill>
            <a:ln w="254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Straight Connector 38"/>
            <p:cNvCxnSpPr/>
            <p:nvPr/>
          </p:nvCxnSpPr>
          <p:spPr>
            <a:xfrm>
              <a:off x="6426200" y="3051805"/>
              <a:ext cx="0" cy="182880"/>
            </a:xfrm>
            <a:prstGeom prst="line">
              <a:avLst/>
            </a:prstGeom>
            <a:solidFill>
              <a:srgbClr val="00B0F0"/>
            </a:solidFill>
            <a:ln w="254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cxnSp>
        <p:nvCxnSpPr>
          <p:cNvPr id="26" name="Straight Arrow Connector 25"/>
          <p:cNvCxnSpPr/>
          <p:nvPr/>
        </p:nvCxnSpPr>
        <p:spPr>
          <a:xfrm>
            <a:off x="621330" y="2664248"/>
            <a:ext cx="0" cy="3692102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1935480" y="2664248"/>
            <a:ext cx="0" cy="3692102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46" t="6939" r="12825" b="4973"/>
          <a:stretch/>
        </p:blipFill>
        <p:spPr>
          <a:xfrm>
            <a:off x="2122340" y="2825570"/>
            <a:ext cx="707136" cy="451104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23" t="9920" r="9859" b="10087"/>
          <a:stretch/>
        </p:blipFill>
        <p:spPr>
          <a:xfrm>
            <a:off x="2122340" y="4411651"/>
            <a:ext cx="689129" cy="414528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9" t="6586" r="5872" b="8897"/>
          <a:stretch/>
        </p:blipFill>
        <p:spPr>
          <a:xfrm>
            <a:off x="2122340" y="5026226"/>
            <a:ext cx="701040" cy="432816"/>
          </a:xfrm>
          <a:prstGeom prst="rect">
            <a:avLst/>
          </a:prstGeom>
        </p:spPr>
      </p:pic>
      <p:cxnSp>
        <p:nvCxnSpPr>
          <p:cNvPr id="46" name="Straight Connector 45"/>
          <p:cNvCxnSpPr/>
          <p:nvPr/>
        </p:nvCxnSpPr>
        <p:spPr>
          <a:xfrm>
            <a:off x="4273025" y="2583128"/>
            <a:ext cx="5956268" cy="0"/>
          </a:xfrm>
          <a:prstGeom prst="line">
            <a:avLst/>
          </a:prstGeom>
          <a:ln w="317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9699906" y="2133256"/>
            <a:ext cx="13276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rgbClr val="A50021"/>
                </a:solidFill>
              </a:rPr>
              <a:t>N</a:t>
            </a:r>
            <a:r>
              <a:rPr lang="en-US" altLang="zh-CN" sz="2000" i="1" dirty="0">
                <a:solidFill>
                  <a:srgbClr val="A50021"/>
                </a:solidFill>
              </a:rPr>
              <a:t>oise floor</a:t>
            </a:r>
            <a:endParaRPr lang="en-US" sz="2000" i="1" dirty="0">
              <a:solidFill>
                <a:srgbClr val="A50021"/>
              </a:solidFill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4257785" y="3148265"/>
            <a:ext cx="6068464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4273025" y="1806069"/>
            <a:ext cx="0" cy="1346339"/>
          </a:xfrm>
          <a:prstGeom prst="straightConnector1">
            <a:avLst/>
          </a:prstGeom>
          <a:ln w="25400">
            <a:solidFill>
              <a:schemeClr val="tx1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46" t="6939" r="12825" b="4973"/>
          <a:stretch/>
        </p:blipFill>
        <p:spPr>
          <a:xfrm>
            <a:off x="4755698" y="2652805"/>
            <a:ext cx="671761" cy="428551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23" t="9920" r="9859" b="10087"/>
          <a:stretch/>
        </p:blipFill>
        <p:spPr>
          <a:xfrm>
            <a:off x="6908012" y="2670179"/>
            <a:ext cx="654660" cy="39380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9" t="6586" r="5872" b="8897"/>
          <a:stretch/>
        </p:blipFill>
        <p:spPr>
          <a:xfrm>
            <a:off x="8035923" y="2661492"/>
            <a:ext cx="665989" cy="411177"/>
          </a:xfrm>
          <a:prstGeom prst="rect">
            <a:avLst/>
          </a:prstGeom>
        </p:spPr>
      </p:pic>
      <p:sp>
        <p:nvSpPr>
          <p:cNvPr id="64" name="TextBox 63"/>
          <p:cNvSpPr txBox="1"/>
          <p:nvPr/>
        </p:nvSpPr>
        <p:spPr>
          <a:xfrm>
            <a:off x="9888314" y="3102545"/>
            <a:ext cx="7120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T</a:t>
            </a:r>
            <a:r>
              <a:rPr lang="en-US" altLang="zh-CN" sz="2000" b="1" dirty="0"/>
              <a:t>ime</a:t>
            </a:r>
            <a:endParaRPr lang="en-US" sz="2000" b="1" dirty="0"/>
          </a:p>
        </p:txBody>
      </p:sp>
      <p:grpSp>
        <p:nvGrpSpPr>
          <p:cNvPr id="104" name="Group 103"/>
          <p:cNvGrpSpPr/>
          <p:nvPr/>
        </p:nvGrpSpPr>
        <p:grpSpPr>
          <a:xfrm>
            <a:off x="4232829" y="3773115"/>
            <a:ext cx="954295" cy="478946"/>
            <a:chOff x="4232829" y="4067884"/>
            <a:chExt cx="954295" cy="478946"/>
          </a:xfrm>
        </p:grpSpPr>
        <p:sp>
          <p:nvSpPr>
            <p:cNvPr id="65" name="Rectangle 64"/>
            <p:cNvSpPr/>
            <p:nvPr/>
          </p:nvSpPr>
          <p:spPr>
            <a:xfrm>
              <a:off x="4232829" y="4067884"/>
              <a:ext cx="954295" cy="478946"/>
            </a:xfrm>
            <a:prstGeom prst="rect">
              <a:avLst/>
            </a:prstGeom>
            <a:solidFill>
              <a:schemeClr val="tx1">
                <a:alpha val="1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6" name="Picture 6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46" t="6939" r="12825" b="4973"/>
            <a:stretch/>
          </p:blipFill>
          <p:spPr>
            <a:xfrm>
              <a:off x="4374097" y="4093082"/>
              <a:ext cx="671761" cy="428551"/>
            </a:xfrm>
            <a:prstGeom prst="rect">
              <a:avLst/>
            </a:prstGeom>
          </p:spPr>
        </p:pic>
      </p:grpSp>
      <p:grpSp>
        <p:nvGrpSpPr>
          <p:cNvPr id="105" name="Group 104"/>
          <p:cNvGrpSpPr/>
          <p:nvPr/>
        </p:nvGrpSpPr>
        <p:grpSpPr>
          <a:xfrm>
            <a:off x="4375085" y="4452360"/>
            <a:ext cx="954295" cy="478946"/>
            <a:chOff x="4375085" y="4808089"/>
            <a:chExt cx="954295" cy="478946"/>
          </a:xfrm>
        </p:grpSpPr>
        <p:sp>
          <p:nvSpPr>
            <p:cNvPr id="68" name="Rectangle 67"/>
            <p:cNvSpPr/>
            <p:nvPr/>
          </p:nvSpPr>
          <p:spPr>
            <a:xfrm>
              <a:off x="4375085" y="4808089"/>
              <a:ext cx="954295" cy="478946"/>
            </a:xfrm>
            <a:prstGeom prst="rect">
              <a:avLst/>
            </a:prstGeom>
            <a:solidFill>
              <a:schemeClr val="tx1">
                <a:alpha val="1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7" name="Picture 66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823" t="9920" r="9859" b="10087"/>
            <a:stretch/>
          </p:blipFill>
          <p:spPr>
            <a:xfrm>
              <a:off x="4496788" y="4850661"/>
              <a:ext cx="654660" cy="393802"/>
            </a:xfrm>
            <a:prstGeom prst="rect">
              <a:avLst/>
            </a:prstGeom>
          </p:spPr>
        </p:pic>
      </p:grpSp>
      <p:grpSp>
        <p:nvGrpSpPr>
          <p:cNvPr id="106" name="Group 105"/>
          <p:cNvGrpSpPr/>
          <p:nvPr/>
        </p:nvGrpSpPr>
        <p:grpSpPr>
          <a:xfrm>
            <a:off x="4106449" y="5261003"/>
            <a:ext cx="954295" cy="478946"/>
            <a:chOff x="4106449" y="5514409"/>
            <a:chExt cx="954295" cy="478946"/>
          </a:xfrm>
        </p:grpSpPr>
        <p:sp>
          <p:nvSpPr>
            <p:cNvPr id="70" name="Rectangle 69"/>
            <p:cNvSpPr/>
            <p:nvPr/>
          </p:nvSpPr>
          <p:spPr>
            <a:xfrm>
              <a:off x="4106449" y="5514409"/>
              <a:ext cx="954295" cy="478946"/>
            </a:xfrm>
            <a:prstGeom prst="rect">
              <a:avLst/>
            </a:prstGeom>
            <a:solidFill>
              <a:schemeClr val="tx1">
                <a:alpha val="1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9" name="Picture 68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49" t="6586" r="5872" b="8897"/>
            <a:stretch/>
          </p:blipFill>
          <p:spPr>
            <a:xfrm>
              <a:off x="4250603" y="5548294"/>
              <a:ext cx="665989" cy="411177"/>
            </a:xfrm>
            <a:prstGeom prst="rect">
              <a:avLst/>
            </a:prstGeom>
          </p:spPr>
        </p:pic>
      </p:grpSp>
      <p:grpSp>
        <p:nvGrpSpPr>
          <p:cNvPr id="107" name="Group 106"/>
          <p:cNvGrpSpPr/>
          <p:nvPr/>
        </p:nvGrpSpPr>
        <p:grpSpPr>
          <a:xfrm>
            <a:off x="6352991" y="3773115"/>
            <a:ext cx="954295" cy="478946"/>
            <a:chOff x="6352991" y="4032195"/>
            <a:chExt cx="954295" cy="478946"/>
          </a:xfrm>
        </p:grpSpPr>
        <p:sp>
          <p:nvSpPr>
            <p:cNvPr id="75" name="Rectangle 74"/>
            <p:cNvSpPr/>
            <p:nvPr/>
          </p:nvSpPr>
          <p:spPr>
            <a:xfrm>
              <a:off x="6352991" y="4032195"/>
              <a:ext cx="954295" cy="478946"/>
            </a:xfrm>
            <a:prstGeom prst="rect">
              <a:avLst/>
            </a:prstGeom>
            <a:solidFill>
              <a:schemeClr val="tx1">
                <a:alpha val="1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6" name="Picture 7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46" t="6939" r="12825" b="4973"/>
            <a:stretch/>
          </p:blipFill>
          <p:spPr>
            <a:xfrm>
              <a:off x="6494259" y="4057393"/>
              <a:ext cx="671761" cy="428551"/>
            </a:xfrm>
            <a:prstGeom prst="rect">
              <a:avLst/>
            </a:prstGeom>
          </p:spPr>
        </p:pic>
      </p:grpSp>
      <p:grpSp>
        <p:nvGrpSpPr>
          <p:cNvPr id="108" name="Group 107"/>
          <p:cNvGrpSpPr/>
          <p:nvPr/>
        </p:nvGrpSpPr>
        <p:grpSpPr>
          <a:xfrm>
            <a:off x="6352991" y="4452360"/>
            <a:ext cx="954295" cy="478946"/>
            <a:chOff x="6352991" y="4772400"/>
            <a:chExt cx="954295" cy="478946"/>
          </a:xfrm>
        </p:grpSpPr>
        <p:sp>
          <p:nvSpPr>
            <p:cNvPr id="78" name="Rectangle 77"/>
            <p:cNvSpPr/>
            <p:nvPr/>
          </p:nvSpPr>
          <p:spPr>
            <a:xfrm>
              <a:off x="6352991" y="4772400"/>
              <a:ext cx="954295" cy="478946"/>
            </a:xfrm>
            <a:prstGeom prst="rect">
              <a:avLst/>
            </a:prstGeom>
            <a:solidFill>
              <a:schemeClr val="tx1">
                <a:alpha val="1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9" name="Picture 7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823" t="9920" r="9859" b="10087"/>
            <a:stretch/>
          </p:blipFill>
          <p:spPr>
            <a:xfrm>
              <a:off x="6474694" y="4814972"/>
              <a:ext cx="654660" cy="393802"/>
            </a:xfrm>
            <a:prstGeom prst="rect">
              <a:avLst/>
            </a:prstGeom>
          </p:spPr>
        </p:pic>
      </p:grpSp>
      <p:grpSp>
        <p:nvGrpSpPr>
          <p:cNvPr id="109" name="Group 108"/>
          <p:cNvGrpSpPr/>
          <p:nvPr/>
        </p:nvGrpSpPr>
        <p:grpSpPr>
          <a:xfrm>
            <a:off x="6352991" y="5261003"/>
            <a:ext cx="954295" cy="478946"/>
            <a:chOff x="6352991" y="5478720"/>
            <a:chExt cx="954295" cy="478946"/>
          </a:xfrm>
        </p:grpSpPr>
        <p:sp>
          <p:nvSpPr>
            <p:cNvPr id="81" name="Rectangle 80"/>
            <p:cNvSpPr/>
            <p:nvPr/>
          </p:nvSpPr>
          <p:spPr>
            <a:xfrm>
              <a:off x="6352991" y="5478720"/>
              <a:ext cx="954295" cy="478946"/>
            </a:xfrm>
            <a:prstGeom prst="rect">
              <a:avLst/>
            </a:prstGeom>
            <a:solidFill>
              <a:schemeClr val="tx1">
                <a:alpha val="1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2" name="Picture 81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49" t="6586" r="5872" b="8897"/>
            <a:stretch/>
          </p:blipFill>
          <p:spPr>
            <a:xfrm>
              <a:off x="6497145" y="5512605"/>
              <a:ext cx="665989" cy="411177"/>
            </a:xfrm>
            <a:prstGeom prst="rect">
              <a:avLst/>
            </a:prstGeom>
          </p:spPr>
        </p:pic>
      </p:grpSp>
      <p:grpSp>
        <p:nvGrpSpPr>
          <p:cNvPr id="110" name="Group 109"/>
          <p:cNvGrpSpPr/>
          <p:nvPr/>
        </p:nvGrpSpPr>
        <p:grpSpPr>
          <a:xfrm>
            <a:off x="8389204" y="3773115"/>
            <a:ext cx="954295" cy="478946"/>
            <a:chOff x="8389204" y="4032195"/>
            <a:chExt cx="954295" cy="478946"/>
          </a:xfrm>
        </p:grpSpPr>
        <p:sp>
          <p:nvSpPr>
            <p:cNvPr id="84" name="Rectangle 83"/>
            <p:cNvSpPr/>
            <p:nvPr/>
          </p:nvSpPr>
          <p:spPr>
            <a:xfrm>
              <a:off x="8389204" y="4032195"/>
              <a:ext cx="954295" cy="478946"/>
            </a:xfrm>
            <a:prstGeom prst="rect">
              <a:avLst/>
            </a:prstGeom>
            <a:solidFill>
              <a:schemeClr val="tx1">
                <a:alpha val="1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5" name="Picture 84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46" t="6939" r="12825" b="4973"/>
            <a:stretch/>
          </p:blipFill>
          <p:spPr>
            <a:xfrm>
              <a:off x="8530472" y="4057393"/>
              <a:ext cx="671761" cy="428551"/>
            </a:xfrm>
            <a:prstGeom prst="rect">
              <a:avLst/>
            </a:prstGeom>
          </p:spPr>
        </p:pic>
      </p:grpSp>
      <p:grpSp>
        <p:nvGrpSpPr>
          <p:cNvPr id="111" name="Group 110"/>
          <p:cNvGrpSpPr/>
          <p:nvPr/>
        </p:nvGrpSpPr>
        <p:grpSpPr>
          <a:xfrm>
            <a:off x="8389204" y="4452360"/>
            <a:ext cx="954295" cy="478946"/>
            <a:chOff x="8389204" y="4831077"/>
            <a:chExt cx="954295" cy="478946"/>
          </a:xfrm>
        </p:grpSpPr>
        <p:sp>
          <p:nvSpPr>
            <p:cNvPr id="87" name="Rectangle 86"/>
            <p:cNvSpPr/>
            <p:nvPr/>
          </p:nvSpPr>
          <p:spPr>
            <a:xfrm>
              <a:off x="8389204" y="4831077"/>
              <a:ext cx="954295" cy="478946"/>
            </a:xfrm>
            <a:prstGeom prst="rect">
              <a:avLst/>
            </a:prstGeom>
            <a:solidFill>
              <a:schemeClr val="tx1">
                <a:alpha val="1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8" name="Picture 8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46" t="6939" r="12825" b="4973"/>
            <a:stretch/>
          </p:blipFill>
          <p:spPr>
            <a:xfrm>
              <a:off x="8530472" y="4856275"/>
              <a:ext cx="671761" cy="428551"/>
            </a:xfrm>
            <a:prstGeom prst="rect">
              <a:avLst/>
            </a:prstGeom>
          </p:spPr>
        </p:pic>
      </p:grpSp>
      <p:grpSp>
        <p:nvGrpSpPr>
          <p:cNvPr id="112" name="Group 111"/>
          <p:cNvGrpSpPr/>
          <p:nvPr/>
        </p:nvGrpSpPr>
        <p:grpSpPr>
          <a:xfrm>
            <a:off x="8389204" y="5261003"/>
            <a:ext cx="954295" cy="478946"/>
            <a:chOff x="8417126" y="5561447"/>
            <a:chExt cx="954295" cy="478946"/>
          </a:xfrm>
        </p:grpSpPr>
        <p:sp>
          <p:nvSpPr>
            <p:cNvPr id="90" name="Rectangle 89"/>
            <p:cNvSpPr/>
            <p:nvPr/>
          </p:nvSpPr>
          <p:spPr>
            <a:xfrm>
              <a:off x="8417126" y="5561447"/>
              <a:ext cx="954295" cy="478946"/>
            </a:xfrm>
            <a:prstGeom prst="rect">
              <a:avLst/>
            </a:prstGeom>
            <a:solidFill>
              <a:schemeClr val="tx1">
                <a:alpha val="1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1" name="Picture 90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46" t="6939" r="12825" b="4973"/>
            <a:stretch/>
          </p:blipFill>
          <p:spPr>
            <a:xfrm>
              <a:off x="8558394" y="5586645"/>
              <a:ext cx="671761" cy="428551"/>
            </a:xfrm>
            <a:prstGeom prst="rect">
              <a:avLst/>
            </a:prstGeom>
          </p:spPr>
        </p:pic>
      </p:grpSp>
      <p:sp>
        <p:nvSpPr>
          <p:cNvPr id="95" name="object 40"/>
          <p:cNvSpPr/>
          <p:nvPr/>
        </p:nvSpPr>
        <p:spPr>
          <a:xfrm rot="10800000" flipV="1">
            <a:off x="10449551" y="4390376"/>
            <a:ext cx="1253060" cy="796212"/>
          </a:xfrm>
          <a:custGeom>
            <a:avLst/>
            <a:gdLst/>
            <a:ahLst/>
            <a:cxnLst/>
            <a:rect l="l" t="t" r="r" b="b"/>
            <a:pathLst>
              <a:path w="1068705" h="307975">
                <a:moveTo>
                  <a:pt x="0" y="7746"/>
                </a:moveTo>
                <a:lnTo>
                  <a:pt x="16026" y="52816"/>
                </a:lnTo>
                <a:lnTo>
                  <a:pt x="32066" y="96967"/>
                </a:lnTo>
                <a:lnTo>
                  <a:pt x="48132" y="139289"/>
                </a:lnTo>
                <a:lnTo>
                  <a:pt x="64235" y="178871"/>
                </a:lnTo>
                <a:lnTo>
                  <a:pt x="80390" y="214804"/>
                </a:lnTo>
                <a:lnTo>
                  <a:pt x="104747" y="259868"/>
                </a:lnTo>
                <a:lnTo>
                  <a:pt x="129291" y="291597"/>
                </a:lnTo>
                <a:lnTo>
                  <a:pt x="162382" y="307847"/>
                </a:lnTo>
                <a:lnTo>
                  <a:pt x="170737" y="305453"/>
                </a:lnTo>
                <a:lnTo>
                  <a:pt x="196025" y="275466"/>
                </a:lnTo>
                <a:lnTo>
                  <a:pt x="213038" y="241032"/>
                </a:lnTo>
                <a:lnTo>
                  <a:pt x="230144" y="199302"/>
                </a:lnTo>
                <a:lnTo>
                  <a:pt x="247318" y="153923"/>
                </a:lnTo>
                <a:lnTo>
                  <a:pt x="255922" y="131006"/>
                </a:lnTo>
                <a:lnTo>
                  <a:pt x="273150" y="86996"/>
                </a:lnTo>
                <a:lnTo>
                  <a:pt x="290382" y="48458"/>
                </a:lnTo>
                <a:lnTo>
                  <a:pt x="316181" y="8894"/>
                </a:lnTo>
                <a:lnTo>
                  <a:pt x="333311" y="0"/>
                </a:lnTo>
                <a:lnTo>
                  <a:pt x="341889" y="1998"/>
                </a:lnTo>
                <a:lnTo>
                  <a:pt x="367911" y="30649"/>
                </a:lnTo>
                <a:lnTo>
                  <a:pt x="394164" y="83808"/>
                </a:lnTo>
                <a:lnTo>
                  <a:pt x="411665" y="126844"/>
                </a:lnTo>
                <a:lnTo>
                  <a:pt x="429077" y="171747"/>
                </a:lnTo>
                <a:lnTo>
                  <a:pt x="437725" y="193770"/>
                </a:lnTo>
                <a:lnTo>
                  <a:pt x="454857" y="234703"/>
                </a:lnTo>
                <a:lnTo>
                  <a:pt x="480002" y="281549"/>
                </a:lnTo>
                <a:lnTo>
                  <a:pt x="504253" y="300100"/>
                </a:lnTo>
                <a:lnTo>
                  <a:pt x="512086" y="298035"/>
                </a:lnTo>
                <a:lnTo>
                  <a:pt x="542177" y="254003"/>
                </a:lnTo>
                <a:lnTo>
                  <a:pt x="556656" y="216786"/>
                </a:lnTo>
                <a:lnTo>
                  <a:pt x="570895" y="174204"/>
                </a:lnTo>
                <a:lnTo>
                  <a:pt x="584995" y="129833"/>
                </a:lnTo>
                <a:lnTo>
                  <a:pt x="592025" y="108095"/>
                </a:lnTo>
                <a:lnTo>
                  <a:pt x="606110" y="67748"/>
                </a:lnTo>
                <a:lnTo>
                  <a:pt x="627489" y="21758"/>
                </a:lnTo>
                <a:lnTo>
                  <a:pt x="649477" y="3937"/>
                </a:lnTo>
                <a:lnTo>
                  <a:pt x="656985" y="6197"/>
                </a:lnTo>
                <a:lnTo>
                  <a:pt x="687369" y="51075"/>
                </a:lnTo>
                <a:lnTo>
                  <a:pt x="702731" y="88736"/>
                </a:lnTo>
                <a:lnTo>
                  <a:pt x="718173" y="131760"/>
                </a:lnTo>
                <a:lnTo>
                  <a:pt x="725916" y="154162"/>
                </a:lnTo>
                <a:lnTo>
                  <a:pt x="733669" y="176559"/>
                </a:lnTo>
                <a:lnTo>
                  <a:pt x="749194" y="219545"/>
                </a:lnTo>
                <a:lnTo>
                  <a:pt x="764724" y="257129"/>
                </a:lnTo>
                <a:lnTo>
                  <a:pt x="787971" y="295528"/>
                </a:lnTo>
                <a:lnTo>
                  <a:pt x="803402" y="303910"/>
                </a:lnTo>
                <a:lnTo>
                  <a:pt x="811147" y="301740"/>
                </a:lnTo>
                <a:lnTo>
                  <a:pt x="842863" y="257129"/>
                </a:lnTo>
                <a:lnTo>
                  <a:pt x="858938" y="219545"/>
                </a:lnTo>
                <a:lnTo>
                  <a:pt x="874990" y="176559"/>
                </a:lnTo>
                <a:lnTo>
                  <a:pt x="890891" y="131760"/>
                </a:lnTo>
                <a:lnTo>
                  <a:pt x="898746" y="109802"/>
                </a:lnTo>
                <a:lnTo>
                  <a:pt x="914185" y="69011"/>
                </a:lnTo>
                <a:lnTo>
                  <a:pt x="936430" y="22366"/>
                </a:lnTo>
                <a:lnTo>
                  <a:pt x="957199" y="3937"/>
                </a:lnTo>
                <a:lnTo>
                  <a:pt x="963748" y="4940"/>
                </a:lnTo>
                <a:lnTo>
                  <a:pt x="994355" y="39568"/>
                </a:lnTo>
                <a:lnTo>
                  <a:pt x="1011300" y="80016"/>
                </a:lnTo>
                <a:lnTo>
                  <a:pt x="1027452" y="131532"/>
                </a:lnTo>
                <a:lnTo>
                  <a:pt x="1037888" y="170537"/>
                </a:lnTo>
                <a:lnTo>
                  <a:pt x="1048135" y="212229"/>
                </a:lnTo>
                <a:lnTo>
                  <a:pt x="1058258" y="255714"/>
                </a:lnTo>
                <a:lnTo>
                  <a:pt x="1063294" y="277851"/>
                </a:lnTo>
                <a:lnTo>
                  <a:pt x="1068323" y="300100"/>
                </a:lnTo>
              </a:path>
            </a:pathLst>
          </a:custGeom>
          <a:ln w="38100">
            <a:solidFill>
              <a:srgbClr val="007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Right Arrow 100"/>
          <p:cNvSpPr/>
          <p:nvPr/>
        </p:nvSpPr>
        <p:spPr>
          <a:xfrm>
            <a:off x="5731168" y="4692469"/>
            <a:ext cx="381000" cy="237264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ight Arrow 101"/>
          <p:cNvSpPr/>
          <p:nvPr/>
        </p:nvSpPr>
        <p:spPr>
          <a:xfrm>
            <a:off x="7728695" y="4692469"/>
            <a:ext cx="381000" cy="237264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ight Arrow 102"/>
          <p:cNvSpPr/>
          <p:nvPr/>
        </p:nvSpPr>
        <p:spPr>
          <a:xfrm>
            <a:off x="9833053" y="4727768"/>
            <a:ext cx="381000" cy="237264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TextBox 112"/>
          <p:cNvSpPr txBox="1"/>
          <p:nvPr/>
        </p:nvSpPr>
        <p:spPr>
          <a:xfrm>
            <a:off x="3249630" y="3800569"/>
            <a:ext cx="4427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#1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3249630" y="4490660"/>
            <a:ext cx="4427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#2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3249630" y="5319106"/>
            <a:ext cx="4427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#3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4498479" y="5762571"/>
            <a:ext cx="19304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1. Align signal timing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6661512" y="5762571"/>
            <a:ext cx="31002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2. Mitigate frequency and phase difference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9761758" y="5762571"/>
            <a:ext cx="22626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3. Combine for higher SNR</a:t>
            </a:r>
          </a:p>
        </p:txBody>
      </p:sp>
      <p:sp>
        <p:nvSpPr>
          <p:cNvPr id="4" name="Rectangle 3"/>
          <p:cNvSpPr/>
          <p:nvPr/>
        </p:nvSpPr>
        <p:spPr>
          <a:xfrm>
            <a:off x="4625159" y="2663716"/>
            <a:ext cx="909960" cy="4198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6748654" y="2663716"/>
            <a:ext cx="909960" cy="4198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7913937" y="2663716"/>
            <a:ext cx="909960" cy="4198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3" name="Straight Arrow Connector 82"/>
          <p:cNvCxnSpPr/>
          <p:nvPr/>
        </p:nvCxnSpPr>
        <p:spPr>
          <a:xfrm>
            <a:off x="623910" y="4244324"/>
            <a:ext cx="1293348" cy="369565"/>
          </a:xfrm>
          <a:prstGeom prst="straightConnector1">
            <a:avLst/>
          </a:prstGeom>
          <a:ln>
            <a:solidFill>
              <a:srgbClr val="00B0F0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>
            <a:off x="642131" y="5638720"/>
            <a:ext cx="1293348" cy="369565"/>
          </a:xfrm>
          <a:prstGeom prst="straightConnector1">
            <a:avLst/>
          </a:prstGeom>
          <a:ln>
            <a:solidFill>
              <a:srgbClr val="C00000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9" name="Group 88"/>
          <p:cNvGrpSpPr/>
          <p:nvPr/>
        </p:nvGrpSpPr>
        <p:grpSpPr>
          <a:xfrm>
            <a:off x="933454" y="5516981"/>
            <a:ext cx="663677" cy="182880"/>
            <a:chOff x="5973097" y="3051805"/>
            <a:chExt cx="663677" cy="182880"/>
          </a:xfrm>
        </p:grpSpPr>
        <p:sp>
          <p:nvSpPr>
            <p:cNvPr id="92" name="Rectangle 91"/>
            <p:cNvSpPr/>
            <p:nvPr/>
          </p:nvSpPr>
          <p:spPr>
            <a:xfrm>
              <a:off x="5973097" y="3051805"/>
              <a:ext cx="663677" cy="18288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3" name="Straight Connector 92"/>
            <p:cNvCxnSpPr/>
            <p:nvPr/>
          </p:nvCxnSpPr>
          <p:spPr>
            <a:xfrm>
              <a:off x="6426200" y="3051805"/>
              <a:ext cx="0" cy="182880"/>
            </a:xfrm>
            <a:prstGeom prst="line">
              <a:avLst/>
            </a:prstGeom>
            <a:solidFill>
              <a:srgbClr val="00B0F0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96" name="Group 95"/>
          <p:cNvGrpSpPr/>
          <p:nvPr/>
        </p:nvGrpSpPr>
        <p:grpSpPr>
          <a:xfrm>
            <a:off x="918214" y="4100709"/>
            <a:ext cx="663677" cy="182880"/>
            <a:chOff x="5973097" y="3051805"/>
            <a:chExt cx="663677" cy="182880"/>
          </a:xfrm>
        </p:grpSpPr>
        <p:sp>
          <p:nvSpPr>
            <p:cNvPr id="97" name="Rectangle 96"/>
            <p:cNvSpPr/>
            <p:nvPr/>
          </p:nvSpPr>
          <p:spPr>
            <a:xfrm>
              <a:off x="5973097" y="3051805"/>
              <a:ext cx="663677" cy="182880"/>
            </a:xfrm>
            <a:prstGeom prst="rect">
              <a:avLst/>
            </a:prstGeom>
            <a:solidFill>
              <a:srgbClr val="00B0F0"/>
            </a:solidFill>
            <a:ln w="254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8" name="Straight Connector 97"/>
            <p:cNvCxnSpPr/>
            <p:nvPr/>
          </p:nvCxnSpPr>
          <p:spPr>
            <a:xfrm>
              <a:off x="6426200" y="3051805"/>
              <a:ext cx="0" cy="182880"/>
            </a:xfrm>
            <a:prstGeom prst="line">
              <a:avLst/>
            </a:prstGeom>
            <a:solidFill>
              <a:srgbClr val="00B0F0"/>
            </a:solidFill>
            <a:ln w="254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pic>
        <p:nvPicPr>
          <p:cNvPr id="100" name="Picture 9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97" t="6054" r="12367" b="4667"/>
          <a:stretch/>
        </p:blipFill>
        <p:spPr>
          <a:xfrm flipV="1">
            <a:off x="2122340" y="3643509"/>
            <a:ext cx="713232" cy="457200"/>
          </a:xfrm>
          <a:prstGeom prst="rect">
            <a:avLst/>
          </a:prstGeom>
        </p:spPr>
      </p:pic>
      <p:pic>
        <p:nvPicPr>
          <p:cNvPr id="119" name="Picture 11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9" t="4837" r="4529" b="4694"/>
          <a:stretch/>
        </p:blipFill>
        <p:spPr>
          <a:xfrm flipV="1">
            <a:off x="2122340" y="5762571"/>
            <a:ext cx="713232" cy="463296"/>
          </a:xfrm>
          <a:prstGeom prst="rect">
            <a:avLst/>
          </a:prstGeom>
        </p:spPr>
      </p:pic>
      <p:pic>
        <p:nvPicPr>
          <p:cNvPr id="120" name="Picture 11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97" t="6054" r="12367" b="4667"/>
          <a:stretch/>
        </p:blipFill>
        <p:spPr>
          <a:xfrm flipV="1">
            <a:off x="5810549" y="2686003"/>
            <a:ext cx="713232" cy="457200"/>
          </a:xfrm>
          <a:prstGeom prst="rect">
            <a:avLst/>
          </a:prstGeom>
        </p:spPr>
      </p:pic>
      <p:pic>
        <p:nvPicPr>
          <p:cNvPr id="121" name="Picture 12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9" t="4837" r="4529" b="4694"/>
          <a:stretch/>
        </p:blipFill>
        <p:spPr>
          <a:xfrm flipV="1">
            <a:off x="9274335" y="2663905"/>
            <a:ext cx="713232" cy="463296"/>
          </a:xfrm>
          <a:prstGeom prst="rect">
            <a:avLst/>
          </a:prstGeom>
        </p:spPr>
      </p:pic>
      <p:sp>
        <p:nvSpPr>
          <p:cNvPr id="122" name="Rectangle 121"/>
          <p:cNvSpPr/>
          <p:nvPr/>
        </p:nvSpPr>
        <p:spPr>
          <a:xfrm>
            <a:off x="5671858" y="2663716"/>
            <a:ext cx="909960" cy="4198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/>
          <p:cNvSpPr/>
          <p:nvPr/>
        </p:nvSpPr>
        <p:spPr>
          <a:xfrm>
            <a:off x="9175971" y="2663716"/>
            <a:ext cx="909960" cy="4198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Multiply 124"/>
          <p:cNvSpPr/>
          <p:nvPr/>
        </p:nvSpPr>
        <p:spPr>
          <a:xfrm>
            <a:off x="5707405" y="2371732"/>
            <a:ext cx="449051" cy="483875"/>
          </a:xfrm>
          <a:prstGeom prst="mathMultiply">
            <a:avLst>
              <a:gd name="adj1" fmla="val 12673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Multiply 125"/>
          <p:cNvSpPr/>
          <p:nvPr/>
        </p:nvSpPr>
        <p:spPr>
          <a:xfrm>
            <a:off x="9127466" y="2416833"/>
            <a:ext cx="449051" cy="483875"/>
          </a:xfrm>
          <a:prstGeom prst="mathMultiply">
            <a:avLst>
              <a:gd name="adj1" fmla="val 12673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7" name="Picture 1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573" y="2356849"/>
            <a:ext cx="437686" cy="437686"/>
          </a:xfrm>
          <a:prstGeom prst="rect">
            <a:avLst/>
          </a:prstGeom>
        </p:spPr>
      </p:pic>
      <p:pic>
        <p:nvPicPr>
          <p:cNvPr id="128" name="Picture 1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617" y="2356849"/>
            <a:ext cx="437686" cy="437686"/>
          </a:xfrm>
          <a:prstGeom prst="rect">
            <a:avLst/>
          </a:prstGeom>
        </p:spPr>
      </p:pic>
      <p:pic>
        <p:nvPicPr>
          <p:cNvPr id="129" name="Picture 12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192" y="2356849"/>
            <a:ext cx="437686" cy="437686"/>
          </a:xfrm>
          <a:prstGeom prst="rect">
            <a:avLst/>
          </a:prstGeom>
        </p:spPr>
      </p:pic>
      <p:sp>
        <p:nvSpPr>
          <p:cNvPr id="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Combining across retransmissions</a:t>
            </a:r>
          </a:p>
        </p:txBody>
      </p:sp>
    </p:spTree>
    <p:extLst>
      <p:ext uri="{BB962C8B-B14F-4D97-AF65-F5344CB8AC3E}">
        <p14:creationId xmlns:p14="http://schemas.microsoft.com/office/powerpoint/2010/main" val="2637279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 animBg="1"/>
      <p:bldP spid="1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/>
          <p:nvPr/>
        </p:nvSpPr>
        <p:spPr>
          <a:xfrm>
            <a:off x="4257785" y="2575634"/>
            <a:ext cx="5956268" cy="572631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DFAED-0EC1-471F-AE92-29A31774D4BF}" type="slidenum">
              <a:rPr lang="en-US" smtClean="0"/>
              <a:t>15</a:t>
            </a:fld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 rot="10800000">
            <a:off x="3719622" y="1535945"/>
            <a:ext cx="492443" cy="167327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sz="2000" b="1" dirty="0"/>
              <a:t>Signal strength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1972150"/>
            <a:ext cx="670560" cy="64008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4"/>
          <a:srcRect l="31465" t="10280" r="31861" b="10485"/>
          <a:stretch/>
        </p:blipFill>
        <p:spPr>
          <a:xfrm>
            <a:off x="452469" y="2055663"/>
            <a:ext cx="337722" cy="473054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933454" y="2782232"/>
            <a:ext cx="663677" cy="182880"/>
            <a:chOff x="5973097" y="3051805"/>
            <a:chExt cx="663677" cy="182880"/>
          </a:xfrm>
        </p:grpSpPr>
        <p:sp>
          <p:nvSpPr>
            <p:cNvPr id="28" name="Rectangle 27"/>
            <p:cNvSpPr/>
            <p:nvPr/>
          </p:nvSpPr>
          <p:spPr>
            <a:xfrm>
              <a:off x="5973097" y="3051805"/>
              <a:ext cx="663677" cy="182880"/>
            </a:xfrm>
            <a:prstGeom prst="rect">
              <a:avLst/>
            </a:prstGeom>
            <a:solidFill>
              <a:srgbClr val="00B0F0"/>
            </a:solidFill>
            <a:ln w="254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6426200" y="3051805"/>
              <a:ext cx="0" cy="182880"/>
            </a:xfrm>
            <a:prstGeom prst="line">
              <a:avLst/>
            </a:prstGeom>
            <a:solidFill>
              <a:srgbClr val="00B0F0"/>
            </a:solidFill>
            <a:ln w="254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cxnSp>
        <p:nvCxnSpPr>
          <p:cNvPr id="31" name="Straight Arrow Connector 30"/>
          <p:cNvCxnSpPr/>
          <p:nvPr/>
        </p:nvCxnSpPr>
        <p:spPr>
          <a:xfrm>
            <a:off x="642131" y="2914603"/>
            <a:ext cx="1293348" cy="369565"/>
          </a:xfrm>
          <a:prstGeom prst="straightConnector1">
            <a:avLst/>
          </a:prstGeom>
          <a:ln>
            <a:solidFill>
              <a:srgbClr val="00B0F0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623910" y="3589004"/>
            <a:ext cx="1293348" cy="369565"/>
          </a:xfrm>
          <a:prstGeom prst="straightConnector1">
            <a:avLst/>
          </a:prstGeom>
          <a:ln>
            <a:solidFill>
              <a:srgbClr val="C00000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642131" y="4876720"/>
            <a:ext cx="1293348" cy="369565"/>
          </a:xfrm>
          <a:prstGeom prst="straightConnector1">
            <a:avLst/>
          </a:prstGeom>
          <a:ln>
            <a:solidFill>
              <a:srgbClr val="00B0F0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933454" y="3460629"/>
            <a:ext cx="663677" cy="182880"/>
            <a:chOff x="5973097" y="3051805"/>
            <a:chExt cx="663677" cy="182880"/>
          </a:xfrm>
        </p:grpSpPr>
        <p:sp>
          <p:nvSpPr>
            <p:cNvPr id="35" name="Rectangle 34"/>
            <p:cNvSpPr/>
            <p:nvPr/>
          </p:nvSpPr>
          <p:spPr>
            <a:xfrm>
              <a:off x="5973097" y="3051805"/>
              <a:ext cx="663677" cy="18288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6426200" y="3051805"/>
              <a:ext cx="0" cy="182880"/>
            </a:xfrm>
            <a:prstGeom prst="line">
              <a:avLst/>
            </a:prstGeom>
            <a:solidFill>
              <a:srgbClr val="00B0F0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933454" y="4739741"/>
            <a:ext cx="663677" cy="182880"/>
            <a:chOff x="5973097" y="3051805"/>
            <a:chExt cx="663677" cy="182880"/>
          </a:xfrm>
        </p:grpSpPr>
        <p:sp>
          <p:nvSpPr>
            <p:cNvPr id="38" name="Rectangle 37"/>
            <p:cNvSpPr/>
            <p:nvPr/>
          </p:nvSpPr>
          <p:spPr>
            <a:xfrm>
              <a:off x="5973097" y="3051805"/>
              <a:ext cx="663677" cy="182880"/>
            </a:xfrm>
            <a:prstGeom prst="rect">
              <a:avLst/>
            </a:prstGeom>
            <a:solidFill>
              <a:srgbClr val="00B0F0"/>
            </a:solidFill>
            <a:ln w="254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Straight Connector 38"/>
            <p:cNvCxnSpPr/>
            <p:nvPr/>
          </p:nvCxnSpPr>
          <p:spPr>
            <a:xfrm>
              <a:off x="6426200" y="3051805"/>
              <a:ext cx="0" cy="182880"/>
            </a:xfrm>
            <a:prstGeom prst="line">
              <a:avLst/>
            </a:prstGeom>
            <a:solidFill>
              <a:srgbClr val="00B0F0"/>
            </a:solidFill>
            <a:ln w="254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cxnSp>
        <p:nvCxnSpPr>
          <p:cNvPr id="26" name="Straight Arrow Connector 25"/>
          <p:cNvCxnSpPr/>
          <p:nvPr/>
        </p:nvCxnSpPr>
        <p:spPr>
          <a:xfrm>
            <a:off x="621330" y="2664248"/>
            <a:ext cx="0" cy="3692102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1935480" y="2664248"/>
            <a:ext cx="0" cy="3692102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46" t="6939" r="12825" b="4973"/>
          <a:stretch/>
        </p:blipFill>
        <p:spPr>
          <a:xfrm>
            <a:off x="2122340" y="2825570"/>
            <a:ext cx="707136" cy="451104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23" t="9920" r="9859" b="10087"/>
          <a:stretch/>
        </p:blipFill>
        <p:spPr>
          <a:xfrm>
            <a:off x="2122340" y="4411651"/>
            <a:ext cx="689129" cy="414528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9" t="6586" r="5872" b="8897"/>
          <a:stretch/>
        </p:blipFill>
        <p:spPr>
          <a:xfrm>
            <a:off x="2122340" y="5026226"/>
            <a:ext cx="701040" cy="432816"/>
          </a:xfrm>
          <a:prstGeom prst="rect">
            <a:avLst/>
          </a:prstGeom>
        </p:spPr>
      </p:pic>
      <p:cxnSp>
        <p:nvCxnSpPr>
          <p:cNvPr id="46" name="Straight Connector 45"/>
          <p:cNvCxnSpPr/>
          <p:nvPr/>
        </p:nvCxnSpPr>
        <p:spPr>
          <a:xfrm>
            <a:off x="4273025" y="2583128"/>
            <a:ext cx="5956268" cy="0"/>
          </a:xfrm>
          <a:prstGeom prst="line">
            <a:avLst/>
          </a:prstGeom>
          <a:ln w="317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9699906" y="2133256"/>
            <a:ext cx="13276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rgbClr val="A50021"/>
                </a:solidFill>
              </a:rPr>
              <a:t>N</a:t>
            </a:r>
            <a:r>
              <a:rPr lang="en-US" altLang="zh-CN" sz="2000" i="1" dirty="0">
                <a:solidFill>
                  <a:srgbClr val="A50021"/>
                </a:solidFill>
              </a:rPr>
              <a:t>oise floor</a:t>
            </a:r>
            <a:endParaRPr lang="en-US" sz="2000" i="1" dirty="0">
              <a:solidFill>
                <a:srgbClr val="A50021"/>
              </a:solidFill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4257785" y="3148265"/>
            <a:ext cx="6068464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4273025" y="1806069"/>
            <a:ext cx="0" cy="1346339"/>
          </a:xfrm>
          <a:prstGeom prst="straightConnector1">
            <a:avLst/>
          </a:prstGeom>
          <a:ln w="25400">
            <a:solidFill>
              <a:schemeClr val="tx1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46" t="6939" r="12825" b="4973"/>
          <a:stretch/>
        </p:blipFill>
        <p:spPr>
          <a:xfrm>
            <a:off x="4755698" y="2652805"/>
            <a:ext cx="671761" cy="428551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23" t="9920" r="9859" b="10087"/>
          <a:stretch/>
        </p:blipFill>
        <p:spPr>
          <a:xfrm>
            <a:off x="6908012" y="2670179"/>
            <a:ext cx="654660" cy="39380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9" t="6586" r="5872" b="8897"/>
          <a:stretch/>
        </p:blipFill>
        <p:spPr>
          <a:xfrm>
            <a:off x="8035923" y="2661492"/>
            <a:ext cx="665989" cy="411177"/>
          </a:xfrm>
          <a:prstGeom prst="rect">
            <a:avLst/>
          </a:prstGeom>
        </p:spPr>
      </p:pic>
      <p:sp>
        <p:nvSpPr>
          <p:cNvPr id="64" name="TextBox 63"/>
          <p:cNvSpPr txBox="1"/>
          <p:nvPr/>
        </p:nvSpPr>
        <p:spPr>
          <a:xfrm>
            <a:off x="9888314" y="3102545"/>
            <a:ext cx="7120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T</a:t>
            </a:r>
            <a:r>
              <a:rPr lang="en-US" altLang="zh-CN" sz="2000" b="1" dirty="0"/>
              <a:t>ime</a:t>
            </a:r>
            <a:endParaRPr lang="en-US" sz="2000" b="1" dirty="0"/>
          </a:p>
        </p:txBody>
      </p:sp>
      <p:grpSp>
        <p:nvGrpSpPr>
          <p:cNvPr id="104" name="Group 103"/>
          <p:cNvGrpSpPr/>
          <p:nvPr/>
        </p:nvGrpSpPr>
        <p:grpSpPr>
          <a:xfrm>
            <a:off x="4232829" y="3773115"/>
            <a:ext cx="954295" cy="478946"/>
            <a:chOff x="4232829" y="4067884"/>
            <a:chExt cx="954295" cy="478946"/>
          </a:xfrm>
        </p:grpSpPr>
        <p:sp>
          <p:nvSpPr>
            <p:cNvPr id="65" name="Rectangle 64"/>
            <p:cNvSpPr/>
            <p:nvPr/>
          </p:nvSpPr>
          <p:spPr>
            <a:xfrm>
              <a:off x="4232829" y="4067884"/>
              <a:ext cx="954295" cy="478946"/>
            </a:xfrm>
            <a:prstGeom prst="rect">
              <a:avLst/>
            </a:prstGeom>
            <a:solidFill>
              <a:schemeClr val="tx1">
                <a:alpha val="1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6" name="Picture 6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46" t="6939" r="12825" b="4973"/>
            <a:stretch/>
          </p:blipFill>
          <p:spPr>
            <a:xfrm>
              <a:off x="4374097" y="4093082"/>
              <a:ext cx="671761" cy="428551"/>
            </a:xfrm>
            <a:prstGeom prst="rect">
              <a:avLst/>
            </a:prstGeom>
          </p:spPr>
        </p:pic>
      </p:grpSp>
      <p:grpSp>
        <p:nvGrpSpPr>
          <p:cNvPr id="105" name="Group 104"/>
          <p:cNvGrpSpPr/>
          <p:nvPr/>
        </p:nvGrpSpPr>
        <p:grpSpPr>
          <a:xfrm>
            <a:off x="4375085" y="4452360"/>
            <a:ext cx="954295" cy="478946"/>
            <a:chOff x="4375085" y="4808089"/>
            <a:chExt cx="954295" cy="478946"/>
          </a:xfrm>
        </p:grpSpPr>
        <p:sp>
          <p:nvSpPr>
            <p:cNvPr id="68" name="Rectangle 67"/>
            <p:cNvSpPr/>
            <p:nvPr/>
          </p:nvSpPr>
          <p:spPr>
            <a:xfrm>
              <a:off x="4375085" y="4808089"/>
              <a:ext cx="954295" cy="478946"/>
            </a:xfrm>
            <a:prstGeom prst="rect">
              <a:avLst/>
            </a:prstGeom>
            <a:solidFill>
              <a:schemeClr val="tx1">
                <a:alpha val="1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7" name="Picture 66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823" t="9920" r="9859" b="10087"/>
            <a:stretch/>
          </p:blipFill>
          <p:spPr>
            <a:xfrm>
              <a:off x="4496788" y="4850661"/>
              <a:ext cx="654660" cy="393802"/>
            </a:xfrm>
            <a:prstGeom prst="rect">
              <a:avLst/>
            </a:prstGeom>
          </p:spPr>
        </p:pic>
      </p:grpSp>
      <p:grpSp>
        <p:nvGrpSpPr>
          <p:cNvPr id="106" name="Group 105"/>
          <p:cNvGrpSpPr/>
          <p:nvPr/>
        </p:nvGrpSpPr>
        <p:grpSpPr>
          <a:xfrm>
            <a:off x="4106449" y="5261003"/>
            <a:ext cx="954295" cy="478946"/>
            <a:chOff x="4106449" y="5514409"/>
            <a:chExt cx="954295" cy="478946"/>
          </a:xfrm>
        </p:grpSpPr>
        <p:sp>
          <p:nvSpPr>
            <p:cNvPr id="70" name="Rectangle 69"/>
            <p:cNvSpPr/>
            <p:nvPr/>
          </p:nvSpPr>
          <p:spPr>
            <a:xfrm>
              <a:off x="4106449" y="5514409"/>
              <a:ext cx="954295" cy="478946"/>
            </a:xfrm>
            <a:prstGeom prst="rect">
              <a:avLst/>
            </a:prstGeom>
            <a:solidFill>
              <a:schemeClr val="tx1">
                <a:alpha val="1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9" name="Picture 68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49" t="6586" r="5872" b="8897"/>
            <a:stretch/>
          </p:blipFill>
          <p:spPr>
            <a:xfrm>
              <a:off x="4250603" y="5548294"/>
              <a:ext cx="665989" cy="411177"/>
            </a:xfrm>
            <a:prstGeom prst="rect">
              <a:avLst/>
            </a:prstGeom>
          </p:spPr>
        </p:pic>
      </p:grpSp>
      <p:grpSp>
        <p:nvGrpSpPr>
          <p:cNvPr id="107" name="Group 106"/>
          <p:cNvGrpSpPr/>
          <p:nvPr/>
        </p:nvGrpSpPr>
        <p:grpSpPr>
          <a:xfrm>
            <a:off x="6352991" y="3773115"/>
            <a:ext cx="954295" cy="478946"/>
            <a:chOff x="6352991" y="4032195"/>
            <a:chExt cx="954295" cy="478946"/>
          </a:xfrm>
        </p:grpSpPr>
        <p:sp>
          <p:nvSpPr>
            <p:cNvPr id="75" name="Rectangle 74"/>
            <p:cNvSpPr/>
            <p:nvPr/>
          </p:nvSpPr>
          <p:spPr>
            <a:xfrm>
              <a:off x="6352991" y="4032195"/>
              <a:ext cx="954295" cy="478946"/>
            </a:xfrm>
            <a:prstGeom prst="rect">
              <a:avLst/>
            </a:prstGeom>
            <a:solidFill>
              <a:schemeClr val="tx1">
                <a:alpha val="1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6" name="Picture 7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46" t="6939" r="12825" b="4973"/>
            <a:stretch/>
          </p:blipFill>
          <p:spPr>
            <a:xfrm>
              <a:off x="6494259" y="4057393"/>
              <a:ext cx="671761" cy="428551"/>
            </a:xfrm>
            <a:prstGeom prst="rect">
              <a:avLst/>
            </a:prstGeom>
          </p:spPr>
        </p:pic>
      </p:grpSp>
      <p:grpSp>
        <p:nvGrpSpPr>
          <p:cNvPr id="108" name="Group 107"/>
          <p:cNvGrpSpPr/>
          <p:nvPr/>
        </p:nvGrpSpPr>
        <p:grpSpPr>
          <a:xfrm>
            <a:off x="6352991" y="4452360"/>
            <a:ext cx="954295" cy="478946"/>
            <a:chOff x="6352991" y="4772400"/>
            <a:chExt cx="954295" cy="478946"/>
          </a:xfrm>
        </p:grpSpPr>
        <p:sp>
          <p:nvSpPr>
            <p:cNvPr id="78" name="Rectangle 77"/>
            <p:cNvSpPr/>
            <p:nvPr/>
          </p:nvSpPr>
          <p:spPr>
            <a:xfrm>
              <a:off x="6352991" y="4772400"/>
              <a:ext cx="954295" cy="478946"/>
            </a:xfrm>
            <a:prstGeom prst="rect">
              <a:avLst/>
            </a:prstGeom>
            <a:solidFill>
              <a:schemeClr val="tx1">
                <a:alpha val="1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9" name="Picture 7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823" t="9920" r="9859" b="10087"/>
            <a:stretch/>
          </p:blipFill>
          <p:spPr>
            <a:xfrm>
              <a:off x="6474694" y="4814972"/>
              <a:ext cx="654660" cy="393802"/>
            </a:xfrm>
            <a:prstGeom prst="rect">
              <a:avLst/>
            </a:prstGeom>
          </p:spPr>
        </p:pic>
      </p:grpSp>
      <p:grpSp>
        <p:nvGrpSpPr>
          <p:cNvPr id="109" name="Group 108"/>
          <p:cNvGrpSpPr/>
          <p:nvPr/>
        </p:nvGrpSpPr>
        <p:grpSpPr>
          <a:xfrm>
            <a:off x="6352991" y="5261003"/>
            <a:ext cx="954295" cy="478946"/>
            <a:chOff x="6352991" y="5478720"/>
            <a:chExt cx="954295" cy="478946"/>
          </a:xfrm>
        </p:grpSpPr>
        <p:sp>
          <p:nvSpPr>
            <p:cNvPr id="81" name="Rectangle 80"/>
            <p:cNvSpPr/>
            <p:nvPr/>
          </p:nvSpPr>
          <p:spPr>
            <a:xfrm>
              <a:off x="6352991" y="5478720"/>
              <a:ext cx="954295" cy="478946"/>
            </a:xfrm>
            <a:prstGeom prst="rect">
              <a:avLst/>
            </a:prstGeom>
            <a:solidFill>
              <a:schemeClr val="tx1">
                <a:alpha val="1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2" name="Picture 81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49" t="6586" r="5872" b="8897"/>
            <a:stretch/>
          </p:blipFill>
          <p:spPr>
            <a:xfrm>
              <a:off x="6497145" y="5512605"/>
              <a:ext cx="665989" cy="411177"/>
            </a:xfrm>
            <a:prstGeom prst="rect">
              <a:avLst/>
            </a:prstGeom>
          </p:spPr>
        </p:pic>
      </p:grpSp>
      <p:grpSp>
        <p:nvGrpSpPr>
          <p:cNvPr id="110" name="Group 109"/>
          <p:cNvGrpSpPr/>
          <p:nvPr/>
        </p:nvGrpSpPr>
        <p:grpSpPr>
          <a:xfrm>
            <a:off x="8389204" y="3773115"/>
            <a:ext cx="954295" cy="478946"/>
            <a:chOff x="8389204" y="4032195"/>
            <a:chExt cx="954295" cy="478946"/>
          </a:xfrm>
        </p:grpSpPr>
        <p:sp>
          <p:nvSpPr>
            <p:cNvPr id="84" name="Rectangle 83"/>
            <p:cNvSpPr/>
            <p:nvPr/>
          </p:nvSpPr>
          <p:spPr>
            <a:xfrm>
              <a:off x="8389204" y="4032195"/>
              <a:ext cx="954295" cy="478946"/>
            </a:xfrm>
            <a:prstGeom prst="rect">
              <a:avLst/>
            </a:prstGeom>
            <a:solidFill>
              <a:schemeClr val="tx1">
                <a:alpha val="1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5" name="Picture 84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46" t="6939" r="12825" b="4973"/>
            <a:stretch/>
          </p:blipFill>
          <p:spPr>
            <a:xfrm>
              <a:off x="8530472" y="4057393"/>
              <a:ext cx="671761" cy="428551"/>
            </a:xfrm>
            <a:prstGeom prst="rect">
              <a:avLst/>
            </a:prstGeom>
          </p:spPr>
        </p:pic>
      </p:grpSp>
      <p:grpSp>
        <p:nvGrpSpPr>
          <p:cNvPr id="111" name="Group 110"/>
          <p:cNvGrpSpPr/>
          <p:nvPr/>
        </p:nvGrpSpPr>
        <p:grpSpPr>
          <a:xfrm>
            <a:off x="8389204" y="4452360"/>
            <a:ext cx="954295" cy="478946"/>
            <a:chOff x="8389204" y="4831077"/>
            <a:chExt cx="954295" cy="478946"/>
          </a:xfrm>
        </p:grpSpPr>
        <p:sp>
          <p:nvSpPr>
            <p:cNvPr id="87" name="Rectangle 86"/>
            <p:cNvSpPr/>
            <p:nvPr/>
          </p:nvSpPr>
          <p:spPr>
            <a:xfrm>
              <a:off x="8389204" y="4831077"/>
              <a:ext cx="954295" cy="478946"/>
            </a:xfrm>
            <a:prstGeom prst="rect">
              <a:avLst/>
            </a:prstGeom>
            <a:solidFill>
              <a:schemeClr val="tx1">
                <a:alpha val="1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8" name="Picture 8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46" t="6939" r="12825" b="4973"/>
            <a:stretch/>
          </p:blipFill>
          <p:spPr>
            <a:xfrm>
              <a:off x="8530472" y="4856275"/>
              <a:ext cx="671761" cy="428551"/>
            </a:xfrm>
            <a:prstGeom prst="rect">
              <a:avLst/>
            </a:prstGeom>
          </p:spPr>
        </p:pic>
      </p:grpSp>
      <p:grpSp>
        <p:nvGrpSpPr>
          <p:cNvPr id="112" name="Group 111"/>
          <p:cNvGrpSpPr/>
          <p:nvPr/>
        </p:nvGrpSpPr>
        <p:grpSpPr>
          <a:xfrm>
            <a:off x="8417126" y="5261003"/>
            <a:ext cx="954295" cy="478946"/>
            <a:chOff x="8417126" y="5561447"/>
            <a:chExt cx="954295" cy="478946"/>
          </a:xfrm>
        </p:grpSpPr>
        <p:sp>
          <p:nvSpPr>
            <p:cNvPr id="90" name="Rectangle 89"/>
            <p:cNvSpPr/>
            <p:nvPr/>
          </p:nvSpPr>
          <p:spPr>
            <a:xfrm>
              <a:off x="8417126" y="5561447"/>
              <a:ext cx="954295" cy="478946"/>
            </a:xfrm>
            <a:prstGeom prst="rect">
              <a:avLst/>
            </a:prstGeom>
            <a:solidFill>
              <a:schemeClr val="tx1">
                <a:alpha val="1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1" name="Picture 90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46" t="6939" r="12825" b="4973"/>
            <a:stretch/>
          </p:blipFill>
          <p:spPr>
            <a:xfrm>
              <a:off x="8558394" y="5586645"/>
              <a:ext cx="671761" cy="428551"/>
            </a:xfrm>
            <a:prstGeom prst="rect">
              <a:avLst/>
            </a:prstGeom>
          </p:spPr>
        </p:pic>
      </p:grpSp>
      <p:sp>
        <p:nvSpPr>
          <p:cNvPr id="95" name="object 40"/>
          <p:cNvSpPr/>
          <p:nvPr/>
        </p:nvSpPr>
        <p:spPr>
          <a:xfrm rot="10800000" flipV="1">
            <a:off x="10449551" y="4390376"/>
            <a:ext cx="1253060" cy="796212"/>
          </a:xfrm>
          <a:custGeom>
            <a:avLst/>
            <a:gdLst/>
            <a:ahLst/>
            <a:cxnLst/>
            <a:rect l="l" t="t" r="r" b="b"/>
            <a:pathLst>
              <a:path w="1068705" h="307975">
                <a:moveTo>
                  <a:pt x="0" y="7746"/>
                </a:moveTo>
                <a:lnTo>
                  <a:pt x="16026" y="52816"/>
                </a:lnTo>
                <a:lnTo>
                  <a:pt x="32066" y="96967"/>
                </a:lnTo>
                <a:lnTo>
                  <a:pt x="48132" y="139289"/>
                </a:lnTo>
                <a:lnTo>
                  <a:pt x="64235" y="178871"/>
                </a:lnTo>
                <a:lnTo>
                  <a:pt x="80390" y="214804"/>
                </a:lnTo>
                <a:lnTo>
                  <a:pt x="104747" y="259868"/>
                </a:lnTo>
                <a:lnTo>
                  <a:pt x="129291" y="291597"/>
                </a:lnTo>
                <a:lnTo>
                  <a:pt x="162382" y="307847"/>
                </a:lnTo>
                <a:lnTo>
                  <a:pt x="170737" y="305453"/>
                </a:lnTo>
                <a:lnTo>
                  <a:pt x="196025" y="275466"/>
                </a:lnTo>
                <a:lnTo>
                  <a:pt x="213038" y="241032"/>
                </a:lnTo>
                <a:lnTo>
                  <a:pt x="230144" y="199302"/>
                </a:lnTo>
                <a:lnTo>
                  <a:pt x="247318" y="153923"/>
                </a:lnTo>
                <a:lnTo>
                  <a:pt x="255922" y="131006"/>
                </a:lnTo>
                <a:lnTo>
                  <a:pt x="273150" y="86996"/>
                </a:lnTo>
                <a:lnTo>
                  <a:pt x="290382" y="48458"/>
                </a:lnTo>
                <a:lnTo>
                  <a:pt x="316181" y="8894"/>
                </a:lnTo>
                <a:lnTo>
                  <a:pt x="333311" y="0"/>
                </a:lnTo>
                <a:lnTo>
                  <a:pt x="341889" y="1998"/>
                </a:lnTo>
                <a:lnTo>
                  <a:pt x="367911" y="30649"/>
                </a:lnTo>
                <a:lnTo>
                  <a:pt x="394164" y="83808"/>
                </a:lnTo>
                <a:lnTo>
                  <a:pt x="411665" y="126844"/>
                </a:lnTo>
                <a:lnTo>
                  <a:pt x="429077" y="171747"/>
                </a:lnTo>
                <a:lnTo>
                  <a:pt x="437725" y="193770"/>
                </a:lnTo>
                <a:lnTo>
                  <a:pt x="454857" y="234703"/>
                </a:lnTo>
                <a:lnTo>
                  <a:pt x="480002" y="281549"/>
                </a:lnTo>
                <a:lnTo>
                  <a:pt x="504253" y="300100"/>
                </a:lnTo>
                <a:lnTo>
                  <a:pt x="512086" y="298035"/>
                </a:lnTo>
                <a:lnTo>
                  <a:pt x="542177" y="254003"/>
                </a:lnTo>
                <a:lnTo>
                  <a:pt x="556656" y="216786"/>
                </a:lnTo>
                <a:lnTo>
                  <a:pt x="570895" y="174204"/>
                </a:lnTo>
                <a:lnTo>
                  <a:pt x="584995" y="129833"/>
                </a:lnTo>
                <a:lnTo>
                  <a:pt x="592025" y="108095"/>
                </a:lnTo>
                <a:lnTo>
                  <a:pt x="606110" y="67748"/>
                </a:lnTo>
                <a:lnTo>
                  <a:pt x="627489" y="21758"/>
                </a:lnTo>
                <a:lnTo>
                  <a:pt x="649477" y="3937"/>
                </a:lnTo>
                <a:lnTo>
                  <a:pt x="656985" y="6197"/>
                </a:lnTo>
                <a:lnTo>
                  <a:pt x="687369" y="51075"/>
                </a:lnTo>
                <a:lnTo>
                  <a:pt x="702731" y="88736"/>
                </a:lnTo>
                <a:lnTo>
                  <a:pt x="718173" y="131760"/>
                </a:lnTo>
                <a:lnTo>
                  <a:pt x="725916" y="154162"/>
                </a:lnTo>
                <a:lnTo>
                  <a:pt x="733669" y="176559"/>
                </a:lnTo>
                <a:lnTo>
                  <a:pt x="749194" y="219545"/>
                </a:lnTo>
                <a:lnTo>
                  <a:pt x="764724" y="257129"/>
                </a:lnTo>
                <a:lnTo>
                  <a:pt x="787971" y="295528"/>
                </a:lnTo>
                <a:lnTo>
                  <a:pt x="803402" y="303910"/>
                </a:lnTo>
                <a:lnTo>
                  <a:pt x="811147" y="301740"/>
                </a:lnTo>
                <a:lnTo>
                  <a:pt x="842863" y="257129"/>
                </a:lnTo>
                <a:lnTo>
                  <a:pt x="858938" y="219545"/>
                </a:lnTo>
                <a:lnTo>
                  <a:pt x="874990" y="176559"/>
                </a:lnTo>
                <a:lnTo>
                  <a:pt x="890891" y="131760"/>
                </a:lnTo>
                <a:lnTo>
                  <a:pt x="898746" y="109802"/>
                </a:lnTo>
                <a:lnTo>
                  <a:pt x="914185" y="69011"/>
                </a:lnTo>
                <a:lnTo>
                  <a:pt x="936430" y="22366"/>
                </a:lnTo>
                <a:lnTo>
                  <a:pt x="957199" y="3937"/>
                </a:lnTo>
                <a:lnTo>
                  <a:pt x="963748" y="4940"/>
                </a:lnTo>
                <a:lnTo>
                  <a:pt x="994355" y="39568"/>
                </a:lnTo>
                <a:lnTo>
                  <a:pt x="1011300" y="80016"/>
                </a:lnTo>
                <a:lnTo>
                  <a:pt x="1027452" y="131532"/>
                </a:lnTo>
                <a:lnTo>
                  <a:pt x="1037888" y="170537"/>
                </a:lnTo>
                <a:lnTo>
                  <a:pt x="1048135" y="212229"/>
                </a:lnTo>
                <a:lnTo>
                  <a:pt x="1058258" y="255714"/>
                </a:lnTo>
                <a:lnTo>
                  <a:pt x="1063294" y="277851"/>
                </a:lnTo>
                <a:lnTo>
                  <a:pt x="1068323" y="300100"/>
                </a:lnTo>
              </a:path>
            </a:pathLst>
          </a:custGeom>
          <a:ln w="38100">
            <a:solidFill>
              <a:srgbClr val="007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Right Arrow 100"/>
          <p:cNvSpPr/>
          <p:nvPr/>
        </p:nvSpPr>
        <p:spPr>
          <a:xfrm>
            <a:off x="5731168" y="4692469"/>
            <a:ext cx="381000" cy="237264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ight Arrow 101"/>
          <p:cNvSpPr/>
          <p:nvPr/>
        </p:nvSpPr>
        <p:spPr>
          <a:xfrm>
            <a:off x="7728695" y="4692469"/>
            <a:ext cx="381000" cy="237264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ight Arrow 102"/>
          <p:cNvSpPr/>
          <p:nvPr/>
        </p:nvSpPr>
        <p:spPr>
          <a:xfrm>
            <a:off x="9833053" y="4727768"/>
            <a:ext cx="381000" cy="237264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TextBox 112"/>
          <p:cNvSpPr txBox="1"/>
          <p:nvPr/>
        </p:nvSpPr>
        <p:spPr>
          <a:xfrm>
            <a:off x="3249630" y="3800569"/>
            <a:ext cx="4427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#1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3249630" y="4490660"/>
            <a:ext cx="4427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#2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3249630" y="5319106"/>
            <a:ext cx="4427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#3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4498479" y="5762571"/>
            <a:ext cx="19304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1. Align signal timing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6661512" y="5762571"/>
            <a:ext cx="31002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2. Mitigate frequency and phase difference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9761758" y="5762571"/>
            <a:ext cx="22626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3. Combine for higher SNR</a:t>
            </a:r>
          </a:p>
        </p:txBody>
      </p:sp>
      <p:sp>
        <p:nvSpPr>
          <p:cNvPr id="4" name="Rectangle 3"/>
          <p:cNvSpPr/>
          <p:nvPr/>
        </p:nvSpPr>
        <p:spPr>
          <a:xfrm>
            <a:off x="4625159" y="2663716"/>
            <a:ext cx="909960" cy="4198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6748654" y="2663716"/>
            <a:ext cx="909960" cy="4198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7913937" y="2663716"/>
            <a:ext cx="909960" cy="4198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3" name="Straight Arrow Connector 82"/>
          <p:cNvCxnSpPr/>
          <p:nvPr/>
        </p:nvCxnSpPr>
        <p:spPr>
          <a:xfrm>
            <a:off x="623910" y="4244324"/>
            <a:ext cx="1293348" cy="369565"/>
          </a:xfrm>
          <a:prstGeom prst="straightConnector1">
            <a:avLst/>
          </a:prstGeom>
          <a:ln>
            <a:solidFill>
              <a:srgbClr val="00B0F0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>
            <a:off x="642131" y="5638720"/>
            <a:ext cx="1293348" cy="369565"/>
          </a:xfrm>
          <a:prstGeom prst="straightConnector1">
            <a:avLst/>
          </a:prstGeom>
          <a:ln>
            <a:solidFill>
              <a:srgbClr val="C00000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9" name="Group 88"/>
          <p:cNvGrpSpPr/>
          <p:nvPr/>
        </p:nvGrpSpPr>
        <p:grpSpPr>
          <a:xfrm>
            <a:off x="933454" y="5516981"/>
            <a:ext cx="663677" cy="182880"/>
            <a:chOff x="5973097" y="3051805"/>
            <a:chExt cx="663677" cy="182880"/>
          </a:xfrm>
        </p:grpSpPr>
        <p:sp>
          <p:nvSpPr>
            <p:cNvPr id="92" name="Rectangle 91"/>
            <p:cNvSpPr/>
            <p:nvPr/>
          </p:nvSpPr>
          <p:spPr>
            <a:xfrm>
              <a:off x="5973097" y="3051805"/>
              <a:ext cx="663677" cy="18288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3" name="Straight Connector 92"/>
            <p:cNvCxnSpPr/>
            <p:nvPr/>
          </p:nvCxnSpPr>
          <p:spPr>
            <a:xfrm>
              <a:off x="6426200" y="3051805"/>
              <a:ext cx="0" cy="182880"/>
            </a:xfrm>
            <a:prstGeom prst="line">
              <a:avLst/>
            </a:prstGeom>
            <a:solidFill>
              <a:srgbClr val="00B0F0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96" name="Group 95"/>
          <p:cNvGrpSpPr/>
          <p:nvPr/>
        </p:nvGrpSpPr>
        <p:grpSpPr>
          <a:xfrm>
            <a:off x="918214" y="4100709"/>
            <a:ext cx="663677" cy="182880"/>
            <a:chOff x="5973097" y="3051805"/>
            <a:chExt cx="663677" cy="182880"/>
          </a:xfrm>
        </p:grpSpPr>
        <p:sp>
          <p:nvSpPr>
            <p:cNvPr id="97" name="Rectangle 96"/>
            <p:cNvSpPr/>
            <p:nvPr/>
          </p:nvSpPr>
          <p:spPr>
            <a:xfrm>
              <a:off x="5973097" y="3051805"/>
              <a:ext cx="663677" cy="182880"/>
            </a:xfrm>
            <a:prstGeom prst="rect">
              <a:avLst/>
            </a:prstGeom>
            <a:solidFill>
              <a:srgbClr val="00B0F0"/>
            </a:solidFill>
            <a:ln w="254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8" name="Straight Connector 97"/>
            <p:cNvCxnSpPr/>
            <p:nvPr/>
          </p:nvCxnSpPr>
          <p:spPr>
            <a:xfrm>
              <a:off x="6426200" y="3051805"/>
              <a:ext cx="0" cy="182880"/>
            </a:xfrm>
            <a:prstGeom prst="line">
              <a:avLst/>
            </a:prstGeom>
            <a:solidFill>
              <a:srgbClr val="00B0F0"/>
            </a:solidFill>
            <a:ln w="254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pic>
        <p:nvPicPr>
          <p:cNvPr id="100" name="Picture 9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97" t="6054" r="12367" b="4667"/>
          <a:stretch/>
        </p:blipFill>
        <p:spPr>
          <a:xfrm flipV="1">
            <a:off x="2122340" y="3643509"/>
            <a:ext cx="713232" cy="457200"/>
          </a:xfrm>
          <a:prstGeom prst="rect">
            <a:avLst/>
          </a:prstGeom>
        </p:spPr>
      </p:pic>
      <p:pic>
        <p:nvPicPr>
          <p:cNvPr id="119" name="Picture 11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9" t="4837" r="4529" b="4694"/>
          <a:stretch/>
        </p:blipFill>
        <p:spPr>
          <a:xfrm flipV="1">
            <a:off x="2122340" y="5762571"/>
            <a:ext cx="713232" cy="463296"/>
          </a:xfrm>
          <a:prstGeom prst="rect">
            <a:avLst/>
          </a:prstGeom>
        </p:spPr>
      </p:pic>
      <p:pic>
        <p:nvPicPr>
          <p:cNvPr id="120" name="Picture 11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97" t="6054" r="12367" b="4667"/>
          <a:stretch/>
        </p:blipFill>
        <p:spPr>
          <a:xfrm flipV="1">
            <a:off x="5810549" y="2686003"/>
            <a:ext cx="713232" cy="457200"/>
          </a:xfrm>
          <a:prstGeom prst="rect">
            <a:avLst/>
          </a:prstGeom>
        </p:spPr>
      </p:pic>
      <p:pic>
        <p:nvPicPr>
          <p:cNvPr id="121" name="Picture 12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9" t="4837" r="4529" b="4694"/>
          <a:stretch/>
        </p:blipFill>
        <p:spPr>
          <a:xfrm flipV="1">
            <a:off x="9274335" y="2663905"/>
            <a:ext cx="713232" cy="463296"/>
          </a:xfrm>
          <a:prstGeom prst="rect">
            <a:avLst/>
          </a:prstGeom>
        </p:spPr>
      </p:pic>
      <p:sp>
        <p:nvSpPr>
          <p:cNvPr id="122" name="Rectangle 121"/>
          <p:cNvSpPr/>
          <p:nvPr/>
        </p:nvSpPr>
        <p:spPr>
          <a:xfrm>
            <a:off x="5671858" y="2663716"/>
            <a:ext cx="909960" cy="4198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/>
          <p:cNvSpPr/>
          <p:nvPr/>
        </p:nvSpPr>
        <p:spPr>
          <a:xfrm>
            <a:off x="9175971" y="2663716"/>
            <a:ext cx="909960" cy="4198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Multiply 124"/>
          <p:cNvSpPr/>
          <p:nvPr/>
        </p:nvSpPr>
        <p:spPr>
          <a:xfrm>
            <a:off x="5707405" y="2371732"/>
            <a:ext cx="449051" cy="483875"/>
          </a:xfrm>
          <a:prstGeom prst="mathMultiply">
            <a:avLst>
              <a:gd name="adj1" fmla="val 12673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Multiply 125"/>
          <p:cNvSpPr/>
          <p:nvPr/>
        </p:nvSpPr>
        <p:spPr>
          <a:xfrm>
            <a:off x="9127466" y="2416833"/>
            <a:ext cx="449051" cy="483875"/>
          </a:xfrm>
          <a:prstGeom prst="mathMultiply">
            <a:avLst>
              <a:gd name="adj1" fmla="val 12673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7" name="Picture 1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573" y="2356849"/>
            <a:ext cx="437686" cy="437686"/>
          </a:xfrm>
          <a:prstGeom prst="rect">
            <a:avLst/>
          </a:prstGeom>
        </p:spPr>
      </p:pic>
      <p:pic>
        <p:nvPicPr>
          <p:cNvPr id="128" name="Picture 1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617" y="2356849"/>
            <a:ext cx="437686" cy="437686"/>
          </a:xfrm>
          <a:prstGeom prst="rect">
            <a:avLst/>
          </a:prstGeom>
        </p:spPr>
      </p:pic>
      <p:pic>
        <p:nvPicPr>
          <p:cNvPr id="129" name="Picture 12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192" y="2356849"/>
            <a:ext cx="437686" cy="437686"/>
          </a:xfrm>
          <a:prstGeom prst="rect">
            <a:avLst/>
          </a:prstGeom>
        </p:spPr>
      </p:pic>
      <p:sp>
        <p:nvSpPr>
          <p:cNvPr id="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Combining across retransmissions</a:t>
            </a:r>
          </a:p>
        </p:txBody>
      </p:sp>
      <p:sp>
        <p:nvSpPr>
          <p:cNvPr id="94" name="Rectangle 9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2" name="Rounded Rectangle 131"/>
          <p:cNvSpPr/>
          <p:nvPr/>
        </p:nvSpPr>
        <p:spPr>
          <a:xfrm>
            <a:off x="621330" y="2692838"/>
            <a:ext cx="10941405" cy="2088090"/>
          </a:xfrm>
          <a:prstGeom prst="roundRect">
            <a:avLst/>
          </a:prstGeom>
          <a:solidFill>
            <a:schemeClr val="bg1"/>
          </a:solidFill>
          <a:ln w="53975" cmpd="sng"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TextBox 132"/>
          <p:cNvSpPr txBox="1"/>
          <p:nvPr/>
        </p:nvSpPr>
        <p:spPr>
          <a:xfrm>
            <a:off x="881879" y="2792516"/>
            <a:ext cx="1026223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A50021"/>
                </a:solidFill>
              </a:rPr>
              <a:t>Challenge #2: </a:t>
            </a:r>
            <a:r>
              <a:rPr lang="en-US" altLang="zh-CN" sz="4400" b="1" dirty="0">
                <a:solidFill>
                  <a:srgbClr val="A50021"/>
                </a:solidFill>
              </a:rPr>
              <a:t>interleaved (re)transmissions</a:t>
            </a:r>
            <a:endParaRPr lang="en-US" sz="4400" b="1" dirty="0">
              <a:solidFill>
                <a:srgbClr val="A50021"/>
              </a:solidFill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1323116" y="3495097"/>
            <a:ext cx="97043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How to correctly identify retransmissions of the same packet under ultra-low SNRs? </a:t>
            </a:r>
          </a:p>
        </p:txBody>
      </p:sp>
    </p:spTree>
    <p:extLst>
      <p:ext uri="{BB962C8B-B14F-4D97-AF65-F5344CB8AC3E}">
        <p14:creationId xmlns:p14="http://schemas.microsoft.com/office/powerpoint/2010/main" val="35351695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 weak packets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DFAED-0EC1-471F-AE92-29A31774D4BF}" type="slidenum">
              <a:rPr lang="en-US" smtClean="0"/>
              <a:t>16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22" y="1798872"/>
            <a:ext cx="9144000" cy="11482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99725" y="1489820"/>
            <a:ext cx="1183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Preamble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20889" y="1489820"/>
            <a:ext cx="7233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Sync.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88932" y="1489820"/>
            <a:ext cx="579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SFD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64450" y="1489820"/>
            <a:ext cx="9983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Payload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069222" y="1742497"/>
            <a:ext cx="0" cy="1155032"/>
          </a:xfrm>
          <a:prstGeom prst="line">
            <a:avLst/>
          </a:prstGeom>
          <a:solidFill>
            <a:srgbClr val="990033">
              <a:alpha val="20000"/>
            </a:srgbClr>
          </a:solidFill>
          <a:ln w="317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552330" y="1742497"/>
            <a:ext cx="0" cy="1155032"/>
          </a:xfrm>
          <a:prstGeom prst="line">
            <a:avLst/>
          </a:prstGeom>
          <a:solidFill>
            <a:srgbClr val="990033">
              <a:alpha val="20000"/>
            </a:srgbClr>
          </a:solidFill>
          <a:ln w="317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120020" y="1742497"/>
            <a:ext cx="0" cy="1155032"/>
          </a:xfrm>
          <a:prstGeom prst="line">
            <a:avLst/>
          </a:prstGeom>
          <a:solidFill>
            <a:srgbClr val="990033">
              <a:alpha val="20000"/>
            </a:srgbClr>
          </a:solidFill>
          <a:ln w="317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033945" y="1742497"/>
            <a:ext cx="0" cy="1155032"/>
          </a:xfrm>
          <a:prstGeom prst="line">
            <a:avLst/>
          </a:prstGeom>
          <a:solidFill>
            <a:srgbClr val="990033">
              <a:alpha val="20000"/>
            </a:srgbClr>
          </a:solidFill>
          <a:ln w="317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79" y="4980738"/>
            <a:ext cx="3257550" cy="12668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79" y="3325774"/>
            <a:ext cx="3257550" cy="127635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630217" y="3208689"/>
            <a:ext cx="50912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/>
              <a:t>Detect with </a:t>
            </a:r>
            <a:r>
              <a:rPr lang="en-US" sz="3200" b="1" i="1" dirty="0">
                <a:solidFill>
                  <a:srgbClr val="A50021"/>
                </a:solidFill>
              </a:rPr>
              <a:t>longer windows</a:t>
            </a:r>
            <a:r>
              <a:rPr lang="en-US" sz="3200" b="1" i="1" dirty="0"/>
              <a:t>!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982574" y="4818505"/>
            <a:ext cx="938316" cy="1266825"/>
          </a:xfrm>
          <a:prstGeom prst="rect">
            <a:avLst/>
          </a:prstGeom>
          <a:solidFill>
            <a:srgbClr val="FF0000">
              <a:alpha val="10000"/>
            </a:srgbClr>
          </a:solidFill>
          <a:ln w="19050"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977481" y="4818505"/>
            <a:ext cx="293771" cy="1266825"/>
          </a:xfrm>
          <a:prstGeom prst="rect">
            <a:avLst/>
          </a:prstGeom>
          <a:solidFill>
            <a:srgbClr val="FF0000">
              <a:alpha val="10000"/>
            </a:srgbClr>
          </a:solidFill>
          <a:ln w="19050"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5174609" y="4899458"/>
            <a:ext cx="998351" cy="1273108"/>
            <a:chOff x="5174609" y="4899458"/>
            <a:chExt cx="998351" cy="1273108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6"/>
            <a:srcRect t="1947" r="52472"/>
            <a:stretch/>
          </p:blipFill>
          <p:spPr>
            <a:xfrm>
              <a:off x="5174609" y="5679440"/>
              <a:ext cx="890911" cy="493126"/>
            </a:xfrm>
            <a:prstGeom prst="rect">
              <a:avLst/>
            </a:prstGeom>
          </p:spPr>
        </p:pic>
        <p:cxnSp>
          <p:nvCxnSpPr>
            <p:cNvPr id="20" name="Straight Arrow Connector 19"/>
            <p:cNvCxnSpPr/>
            <p:nvPr/>
          </p:nvCxnSpPr>
          <p:spPr>
            <a:xfrm>
              <a:off x="5174610" y="6166283"/>
              <a:ext cx="99835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V="1">
              <a:off x="5174610" y="4899458"/>
              <a:ext cx="0" cy="126682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7917809" y="4904696"/>
            <a:ext cx="1937391" cy="1283110"/>
            <a:chOff x="7917809" y="4878956"/>
            <a:chExt cx="1937391" cy="128311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917809" y="5659146"/>
              <a:ext cx="1803674" cy="502920"/>
            </a:xfrm>
            <a:prstGeom prst="rect">
              <a:avLst/>
            </a:prstGeom>
          </p:spPr>
        </p:pic>
        <p:cxnSp>
          <p:nvCxnSpPr>
            <p:cNvPr id="23" name="Straight Arrow Connector 22"/>
            <p:cNvCxnSpPr/>
            <p:nvPr/>
          </p:nvCxnSpPr>
          <p:spPr>
            <a:xfrm>
              <a:off x="7917810" y="6145781"/>
              <a:ext cx="193739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V="1">
              <a:off x="7917810" y="4878956"/>
              <a:ext cx="0" cy="126682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 rot="10800000">
            <a:off x="4548449" y="4754984"/>
            <a:ext cx="492443" cy="163705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sz="2000" dirty="0"/>
              <a:t>Signal strength</a:t>
            </a:r>
          </a:p>
        </p:txBody>
      </p:sp>
      <p:sp>
        <p:nvSpPr>
          <p:cNvPr id="30" name="TextBox 29"/>
          <p:cNvSpPr txBox="1"/>
          <p:nvPr/>
        </p:nvSpPr>
        <p:spPr>
          <a:xfrm rot="10800000">
            <a:off x="7299820" y="4754984"/>
            <a:ext cx="492443" cy="163705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sz="2000" dirty="0"/>
              <a:t>Signal strength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728634" y="4137853"/>
            <a:ext cx="17828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ea typeface="Cambria Math" panose="02040503050406030204" pitchFamily="18" charset="0"/>
              </a:rPr>
              <a:t>1x</a:t>
            </a:r>
            <a:r>
              <a:rPr lang="en-US" sz="3200" dirty="0">
                <a:ea typeface="Cambria Math" panose="02040503050406030204" pitchFamily="18" charset="0"/>
              </a:rPr>
              <a:t> </a:t>
            </a:r>
            <a:r>
              <a:rPr lang="en-US" sz="2400" dirty="0">
                <a:ea typeface="Cambria Math" panose="02040503050406030204" pitchFamily="18" charset="0"/>
              </a:rPr>
              <a:t>chirp </a:t>
            </a:r>
            <a:r>
              <a:rPr lang="en-US" sz="2400" dirty="0" err="1">
                <a:ea typeface="Cambria Math" panose="02040503050406030204" pitchFamily="18" charset="0"/>
              </a:rPr>
              <a:t>len</a:t>
            </a:r>
            <a:endParaRPr lang="en-US" sz="2400" dirty="0">
              <a:ea typeface="Cambria Math" panose="020405030504060302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922291" y="4137853"/>
            <a:ext cx="17828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A50021"/>
                </a:solidFill>
                <a:ea typeface="Cambria Math" panose="02040503050406030204" pitchFamily="18" charset="0"/>
              </a:rPr>
              <a:t>4x</a:t>
            </a:r>
            <a:r>
              <a:rPr lang="en-US" sz="3200" dirty="0">
                <a:ea typeface="Cambria Math" panose="02040503050406030204" pitchFamily="18" charset="0"/>
              </a:rPr>
              <a:t> </a:t>
            </a:r>
            <a:r>
              <a:rPr lang="en-US" sz="2400" dirty="0">
                <a:ea typeface="Cambria Math" panose="02040503050406030204" pitchFamily="18" charset="0"/>
              </a:rPr>
              <a:t>chirp </a:t>
            </a:r>
            <a:r>
              <a:rPr lang="en-US" sz="2400" dirty="0" err="1">
                <a:ea typeface="Cambria Math" panose="02040503050406030204" pitchFamily="18" charset="0"/>
              </a:rPr>
              <a:t>len</a:t>
            </a:r>
            <a:endParaRPr lang="en-US" sz="2400" dirty="0">
              <a:ea typeface="Cambria Math" panose="02040503050406030204" pitchFamily="18" charset="0"/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5504688" y="5904155"/>
            <a:ext cx="0" cy="262128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8564880" y="5425440"/>
            <a:ext cx="0" cy="740843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B70A4B2F-E96F-C295-0AC3-8D2C01B78FC7}"/>
              </a:ext>
            </a:extLst>
          </p:cNvPr>
          <p:cNvSpPr txBox="1"/>
          <p:nvPr/>
        </p:nvSpPr>
        <p:spPr>
          <a:xfrm>
            <a:off x="791312" y="4466511"/>
            <a:ext cx="9733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err="1">
                <a:ea typeface="Cambria Math" panose="02040503050406030204" pitchFamily="18" charset="0"/>
              </a:rPr>
              <a:t>dechirp</a:t>
            </a:r>
            <a:endParaRPr lang="en-US" sz="2000" b="1" i="1" dirty="0">
              <a:ea typeface="Cambria Math" panose="02040503050406030204" pitchFamily="18" charset="0"/>
            </a:endParaRPr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26DB0B13-FFF8-4308-D13F-BBD42A0AD280}"/>
              </a:ext>
            </a:extLst>
          </p:cNvPr>
          <p:cNvSpPr/>
          <p:nvPr/>
        </p:nvSpPr>
        <p:spPr>
          <a:xfrm>
            <a:off x="1805174" y="4573085"/>
            <a:ext cx="180304" cy="220311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734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5" grpId="0"/>
      <p:bldP spid="17" grpId="0" animBg="1"/>
      <p:bldP spid="16" grpId="0" animBg="1"/>
      <p:bldP spid="16" grpId="1" animBg="1"/>
      <p:bldP spid="29" grpId="0"/>
      <p:bldP spid="30" grpId="0"/>
      <p:bldP spid="33" grpId="0"/>
      <p:bldP spid="34" grpId="0"/>
      <p:bldP spid="19" grpId="0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 &amp; Align signals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DFAED-0EC1-471F-AE92-29A31774D4BF}" type="slidenum">
              <a:rPr lang="en-US" smtClean="0"/>
              <a:t>17</a:t>
            </a:fld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612140" y="5918969"/>
            <a:ext cx="293370" cy="0"/>
          </a:xfrm>
          <a:prstGeom prst="line">
            <a:avLst/>
          </a:prstGeom>
          <a:ln w="38100">
            <a:solidFill>
              <a:srgbClr val="C00000"/>
            </a:solidFill>
            <a:headEnd type="triangl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628103" y="1690688"/>
            <a:ext cx="44747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Conjugate multiplication: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8425020" y="1798409"/>
                <a:ext cx="180196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Sup>
                        <m:sSubSup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5020" y="1798409"/>
                <a:ext cx="1801968" cy="369332"/>
              </a:xfrm>
              <a:prstGeom prst="rect">
                <a:avLst/>
              </a:prstGeom>
              <a:blipFill>
                <a:blip r:embed="rId5"/>
                <a:stretch>
                  <a:fillRect l="-3716" r="-5743" b="-34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Multiply 22"/>
          <p:cNvSpPr/>
          <p:nvPr/>
        </p:nvSpPr>
        <p:spPr>
          <a:xfrm>
            <a:off x="3119474" y="2822550"/>
            <a:ext cx="335522" cy="412576"/>
          </a:xfrm>
          <a:prstGeom prst="mathMultiply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>
            <a:off x="3628103" y="2923549"/>
            <a:ext cx="339213" cy="185404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Multiply 24"/>
          <p:cNvSpPr/>
          <p:nvPr/>
        </p:nvSpPr>
        <p:spPr>
          <a:xfrm>
            <a:off x="3119474" y="5066790"/>
            <a:ext cx="335522" cy="412576"/>
          </a:xfrm>
          <a:prstGeom prst="mathMultiply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>
            <a:off x="3628103" y="5167789"/>
            <a:ext cx="339213" cy="185404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8429688" y="2452526"/>
            <a:ext cx="2614332" cy="1283110"/>
            <a:chOff x="7917809" y="4878956"/>
            <a:chExt cx="2614332" cy="1283110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917809" y="5535383"/>
              <a:ext cx="2488786" cy="626683"/>
            </a:xfrm>
            <a:prstGeom prst="rect">
              <a:avLst/>
            </a:prstGeom>
          </p:spPr>
        </p:pic>
        <p:cxnSp>
          <p:nvCxnSpPr>
            <p:cNvPr id="29" name="Straight Arrow Connector 28"/>
            <p:cNvCxnSpPr/>
            <p:nvPr/>
          </p:nvCxnSpPr>
          <p:spPr>
            <a:xfrm>
              <a:off x="7917810" y="6145781"/>
              <a:ext cx="2614331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V="1">
              <a:off x="7917810" y="4878956"/>
              <a:ext cx="0" cy="126682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/>
          <p:cNvSpPr txBox="1"/>
          <p:nvPr/>
        </p:nvSpPr>
        <p:spPr>
          <a:xfrm rot="10800000">
            <a:off x="7811698" y="2275463"/>
            <a:ext cx="492443" cy="163705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sz="2000" dirty="0"/>
              <a:t>Signal strength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8555903" y="2719486"/>
            <a:ext cx="0" cy="988951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/>
          <p:cNvGrpSpPr/>
          <p:nvPr/>
        </p:nvGrpSpPr>
        <p:grpSpPr>
          <a:xfrm>
            <a:off x="8429688" y="4837811"/>
            <a:ext cx="2614332" cy="1283111"/>
            <a:chOff x="7917809" y="4878956"/>
            <a:chExt cx="2614332" cy="1283111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917809" y="5394339"/>
              <a:ext cx="2488786" cy="767728"/>
            </a:xfrm>
            <a:prstGeom prst="rect">
              <a:avLst/>
            </a:prstGeom>
          </p:spPr>
        </p:pic>
        <p:cxnSp>
          <p:nvCxnSpPr>
            <p:cNvPr id="39" name="Straight Arrow Connector 38"/>
            <p:cNvCxnSpPr/>
            <p:nvPr/>
          </p:nvCxnSpPr>
          <p:spPr>
            <a:xfrm flipV="1">
              <a:off x="7917810" y="4878956"/>
              <a:ext cx="0" cy="126682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7917810" y="6145781"/>
              <a:ext cx="2614331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Box 39"/>
          <p:cNvSpPr txBox="1"/>
          <p:nvPr/>
        </p:nvSpPr>
        <p:spPr>
          <a:xfrm rot="10800000">
            <a:off x="7811699" y="4688099"/>
            <a:ext cx="492443" cy="163705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sz="2000" dirty="0"/>
              <a:t>Signal strength</a:t>
            </a:r>
          </a:p>
        </p:txBody>
      </p:sp>
      <p:cxnSp>
        <p:nvCxnSpPr>
          <p:cNvPr id="41" name="Straight Arrow Connector 40"/>
          <p:cNvCxnSpPr/>
          <p:nvPr/>
        </p:nvCxnSpPr>
        <p:spPr>
          <a:xfrm flipV="1">
            <a:off x="8560571" y="5624775"/>
            <a:ext cx="0" cy="481399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9386482" y="5784264"/>
            <a:ext cx="0" cy="321910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8958778" y="5784264"/>
            <a:ext cx="0" cy="321910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10463114" y="5825261"/>
            <a:ext cx="0" cy="280913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/>
          <p:cNvPicPr>
            <a:picLocks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76" t="10313" r="44537" b="25469"/>
          <a:stretch/>
        </p:blipFill>
        <p:spPr>
          <a:xfrm>
            <a:off x="605790" y="2174682"/>
            <a:ext cx="2456100" cy="737420"/>
          </a:xfrm>
          <a:prstGeom prst="rect">
            <a:avLst/>
          </a:prstGeom>
        </p:spPr>
      </p:pic>
      <p:pic>
        <p:nvPicPr>
          <p:cNvPr id="42" name="Picture 41"/>
          <p:cNvPicPr>
            <a:picLocks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76" t="10313" r="44537" b="25469"/>
          <a:stretch/>
        </p:blipFill>
        <p:spPr>
          <a:xfrm>
            <a:off x="605790" y="3145067"/>
            <a:ext cx="2456100" cy="737420"/>
          </a:xfrm>
          <a:prstGeom prst="rect">
            <a:avLst/>
          </a:prstGeom>
        </p:spPr>
      </p:pic>
      <p:pic>
        <p:nvPicPr>
          <p:cNvPr id="43" name="Picture 42"/>
          <p:cNvPicPr>
            <a:picLocks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76" t="10313" r="44537" b="25469"/>
          <a:stretch/>
        </p:blipFill>
        <p:spPr>
          <a:xfrm>
            <a:off x="605790" y="4516149"/>
            <a:ext cx="2456100" cy="737420"/>
          </a:xfrm>
          <a:prstGeom prst="rect">
            <a:avLst/>
          </a:prstGeom>
        </p:spPr>
      </p:pic>
      <p:pic>
        <p:nvPicPr>
          <p:cNvPr id="45" name="Picture 44"/>
          <p:cNvPicPr>
            <a:picLocks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76" t="10313" r="44537" b="25469"/>
          <a:stretch/>
        </p:blipFill>
        <p:spPr>
          <a:xfrm>
            <a:off x="895350" y="5486534"/>
            <a:ext cx="2456100" cy="737420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 flipH="1">
            <a:off x="590550" y="4300593"/>
            <a:ext cx="11430" cy="2024558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90550" y="1926661"/>
            <a:ext cx="0" cy="2119312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83624" y="1845822"/>
            <a:ext cx="1084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Preamble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264911" y="1845822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SFD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117968" y="1845822"/>
            <a:ext cx="916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Payload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304143" y="2392185"/>
            <a:ext cx="1084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Preamble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285430" y="2392185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SFD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138487" y="2392185"/>
            <a:ext cx="916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Payload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4245609" y="2761937"/>
            <a:ext cx="3089627" cy="825409"/>
            <a:chOff x="4245609" y="3544257"/>
            <a:chExt cx="3089627" cy="825409"/>
          </a:xfrm>
        </p:grpSpPr>
        <p:pic>
          <p:nvPicPr>
            <p:cNvPr id="17" name="Picture 16"/>
            <p:cNvPicPr>
              <a:picLocks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73" t="5296" r="4953" b="29549"/>
            <a:stretch/>
          </p:blipFill>
          <p:spPr>
            <a:xfrm>
              <a:off x="4245609" y="3544257"/>
              <a:ext cx="3089627" cy="825409"/>
            </a:xfrm>
            <a:prstGeom prst="rect">
              <a:avLst/>
            </a:prstGeom>
            <a:ln w="6350">
              <a:solidFill>
                <a:schemeClr val="bg1"/>
              </a:solidFill>
              <a:prstDash val="dash"/>
            </a:ln>
          </p:spPr>
        </p:pic>
        <p:cxnSp>
          <p:nvCxnSpPr>
            <p:cNvPr id="19" name="Straight Connector 18"/>
            <p:cNvCxnSpPr/>
            <p:nvPr/>
          </p:nvCxnSpPr>
          <p:spPr>
            <a:xfrm>
              <a:off x="4558430" y="3584897"/>
              <a:ext cx="0" cy="747329"/>
            </a:xfrm>
            <a:prstGeom prst="line">
              <a:avLst/>
            </a:prstGeom>
            <a:ln w="635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4320766" y="3584897"/>
              <a:ext cx="0" cy="747329"/>
            </a:xfrm>
            <a:prstGeom prst="line">
              <a:avLst/>
            </a:prstGeom>
            <a:ln w="635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5033758" y="3584897"/>
              <a:ext cx="0" cy="747329"/>
            </a:xfrm>
            <a:prstGeom prst="line">
              <a:avLst/>
            </a:prstGeom>
            <a:ln w="635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4796094" y="3584897"/>
              <a:ext cx="0" cy="747329"/>
            </a:xfrm>
            <a:prstGeom prst="line">
              <a:avLst/>
            </a:prstGeom>
            <a:ln w="635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5509086" y="3584897"/>
              <a:ext cx="0" cy="747329"/>
            </a:xfrm>
            <a:prstGeom prst="line">
              <a:avLst/>
            </a:prstGeom>
            <a:ln w="635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5271422" y="3584897"/>
              <a:ext cx="0" cy="747329"/>
            </a:xfrm>
            <a:prstGeom prst="line">
              <a:avLst/>
            </a:prstGeom>
            <a:ln w="635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5746750" y="3584897"/>
              <a:ext cx="0" cy="747329"/>
            </a:xfrm>
            <a:prstGeom prst="line">
              <a:avLst/>
            </a:prstGeom>
            <a:ln w="635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5837651" y="3584897"/>
              <a:ext cx="0" cy="747329"/>
            </a:xfrm>
            <a:prstGeom prst="line">
              <a:avLst/>
            </a:prstGeom>
            <a:ln w="635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6295790" y="3584897"/>
              <a:ext cx="0" cy="747329"/>
            </a:xfrm>
            <a:prstGeom prst="line">
              <a:avLst/>
            </a:prstGeom>
            <a:ln w="635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6058126" y="3584897"/>
              <a:ext cx="0" cy="747329"/>
            </a:xfrm>
            <a:prstGeom prst="line">
              <a:avLst/>
            </a:prstGeom>
            <a:ln w="635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6771118" y="3584897"/>
              <a:ext cx="0" cy="747329"/>
            </a:xfrm>
            <a:prstGeom prst="line">
              <a:avLst/>
            </a:prstGeom>
            <a:ln w="635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6533454" y="3584897"/>
              <a:ext cx="0" cy="747329"/>
            </a:xfrm>
            <a:prstGeom prst="line">
              <a:avLst/>
            </a:prstGeom>
            <a:ln w="635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7246446" y="3584897"/>
              <a:ext cx="0" cy="747329"/>
            </a:xfrm>
            <a:prstGeom prst="line">
              <a:avLst/>
            </a:prstGeom>
            <a:ln w="635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7008782" y="3584897"/>
              <a:ext cx="0" cy="747329"/>
            </a:xfrm>
            <a:prstGeom prst="line">
              <a:avLst/>
            </a:prstGeom>
            <a:ln w="635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6" name="Straight Connector 65"/>
          <p:cNvCxnSpPr/>
          <p:nvPr/>
        </p:nvCxnSpPr>
        <p:spPr>
          <a:xfrm>
            <a:off x="4365444" y="3174642"/>
            <a:ext cx="2850522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2" name="Group 71"/>
          <p:cNvGrpSpPr/>
          <p:nvPr/>
        </p:nvGrpSpPr>
        <p:grpSpPr>
          <a:xfrm>
            <a:off x="4225290" y="4994516"/>
            <a:ext cx="3089627" cy="825409"/>
            <a:chOff x="4245609" y="3544257"/>
            <a:chExt cx="3089627" cy="825409"/>
          </a:xfrm>
        </p:grpSpPr>
        <p:pic>
          <p:nvPicPr>
            <p:cNvPr id="73" name="Picture 72"/>
            <p:cNvPicPr>
              <a:picLocks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73" t="5296" r="4953" b="29549"/>
            <a:stretch/>
          </p:blipFill>
          <p:spPr>
            <a:xfrm>
              <a:off x="4245609" y="3544257"/>
              <a:ext cx="3089627" cy="825409"/>
            </a:xfrm>
            <a:prstGeom prst="rect">
              <a:avLst/>
            </a:prstGeom>
            <a:ln w="6350">
              <a:solidFill>
                <a:schemeClr val="bg1"/>
              </a:solidFill>
              <a:prstDash val="dash"/>
            </a:ln>
          </p:spPr>
        </p:pic>
        <p:cxnSp>
          <p:nvCxnSpPr>
            <p:cNvPr id="74" name="Straight Connector 73"/>
            <p:cNvCxnSpPr/>
            <p:nvPr/>
          </p:nvCxnSpPr>
          <p:spPr>
            <a:xfrm>
              <a:off x="4558430" y="3584897"/>
              <a:ext cx="0" cy="747329"/>
            </a:xfrm>
            <a:prstGeom prst="line">
              <a:avLst/>
            </a:prstGeom>
            <a:ln w="635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4320766" y="3584897"/>
              <a:ext cx="0" cy="747329"/>
            </a:xfrm>
            <a:prstGeom prst="line">
              <a:avLst/>
            </a:prstGeom>
            <a:ln w="635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5033758" y="3584897"/>
              <a:ext cx="0" cy="747329"/>
            </a:xfrm>
            <a:prstGeom prst="line">
              <a:avLst/>
            </a:prstGeom>
            <a:ln w="635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4796094" y="3584897"/>
              <a:ext cx="0" cy="747329"/>
            </a:xfrm>
            <a:prstGeom prst="line">
              <a:avLst/>
            </a:prstGeom>
            <a:ln w="635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5509086" y="3584897"/>
              <a:ext cx="0" cy="747329"/>
            </a:xfrm>
            <a:prstGeom prst="line">
              <a:avLst/>
            </a:prstGeom>
            <a:ln w="635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5271422" y="3584897"/>
              <a:ext cx="0" cy="747329"/>
            </a:xfrm>
            <a:prstGeom prst="line">
              <a:avLst/>
            </a:prstGeom>
            <a:ln w="635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5746750" y="3584897"/>
              <a:ext cx="0" cy="747329"/>
            </a:xfrm>
            <a:prstGeom prst="line">
              <a:avLst/>
            </a:prstGeom>
            <a:ln w="635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5837651" y="3584897"/>
              <a:ext cx="0" cy="747329"/>
            </a:xfrm>
            <a:prstGeom prst="line">
              <a:avLst/>
            </a:prstGeom>
            <a:ln w="635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6295790" y="3584897"/>
              <a:ext cx="0" cy="747329"/>
            </a:xfrm>
            <a:prstGeom prst="line">
              <a:avLst/>
            </a:prstGeom>
            <a:ln w="635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6058126" y="3584897"/>
              <a:ext cx="0" cy="747329"/>
            </a:xfrm>
            <a:prstGeom prst="line">
              <a:avLst/>
            </a:prstGeom>
            <a:ln w="635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6771118" y="3584897"/>
              <a:ext cx="0" cy="747329"/>
            </a:xfrm>
            <a:prstGeom prst="line">
              <a:avLst/>
            </a:prstGeom>
            <a:ln w="635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6533454" y="3584897"/>
              <a:ext cx="0" cy="747329"/>
            </a:xfrm>
            <a:prstGeom prst="line">
              <a:avLst/>
            </a:prstGeom>
            <a:ln w="635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7246446" y="3584897"/>
              <a:ext cx="0" cy="747329"/>
            </a:xfrm>
            <a:prstGeom prst="line">
              <a:avLst/>
            </a:prstGeom>
            <a:ln w="635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7008782" y="3584897"/>
              <a:ext cx="0" cy="747329"/>
            </a:xfrm>
            <a:prstGeom prst="line">
              <a:avLst/>
            </a:prstGeom>
            <a:ln w="635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8" name="Straight Connector 87"/>
          <p:cNvCxnSpPr/>
          <p:nvPr/>
        </p:nvCxnSpPr>
        <p:spPr>
          <a:xfrm>
            <a:off x="4581484" y="5210722"/>
            <a:ext cx="703946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5588833" y="5643909"/>
            <a:ext cx="235527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5926879" y="5501669"/>
            <a:ext cx="235527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6178026" y="5158522"/>
            <a:ext cx="235527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6412280" y="5643909"/>
            <a:ext cx="235527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6653354" y="5407220"/>
            <a:ext cx="235527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6908502" y="5757114"/>
            <a:ext cx="235527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0786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Synchronize frequency and phase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DFAED-0EC1-471F-AE92-29A31774D4BF}" type="slidenum">
              <a:rPr lang="en-US" smtClean="0"/>
              <a:t>18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982913" y="4286223"/>
                <a:ext cx="180196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Sup>
                        <m:sSubSup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2913" y="4286223"/>
                <a:ext cx="1801968" cy="369332"/>
              </a:xfrm>
              <a:prstGeom prst="rect">
                <a:avLst/>
              </a:prstGeom>
              <a:blipFill>
                <a:blip r:embed="rId6"/>
                <a:stretch>
                  <a:fillRect l="-3716" r="-5743" b="-34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5677421" y="5482111"/>
            <a:ext cx="1344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A50021"/>
                </a:solidFill>
              </a:rPr>
              <a:t>Frequency difference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208308" y="5479823"/>
            <a:ext cx="1344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A50021"/>
                </a:solidFill>
              </a:rPr>
              <a:t>Phase difference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6057207" y="5304687"/>
            <a:ext cx="108313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480259" y="5304687"/>
            <a:ext cx="53828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6258129" y="5304687"/>
            <a:ext cx="320277" cy="23758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7631416" y="5303543"/>
            <a:ext cx="263373" cy="23872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72" y="4385463"/>
            <a:ext cx="4331970" cy="17487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604089" y="4882162"/>
                <a:ext cx="3502947" cy="38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Sup>
                        <m:sSubSup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)∙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𝑓𝑡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4089" y="4882162"/>
                <a:ext cx="3502947" cy="383888"/>
              </a:xfrm>
              <a:prstGeom prst="rect">
                <a:avLst/>
              </a:prstGeom>
              <a:blipFill>
                <a:blip r:embed="rId8"/>
                <a:stretch>
                  <a:fillRect l="-522" t="-4762" r="-1217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/>
          <p:cNvSpPr txBox="1"/>
          <p:nvPr/>
        </p:nvSpPr>
        <p:spPr>
          <a:xfrm>
            <a:off x="8456720" y="4346034"/>
            <a:ext cx="35632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/>
              <a:t>Combat low SNRs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/>
              <a:t>Identify retransmissions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/>
              <a:t>Align signal timing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/>
              <a:t>Align frequency and phase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628103" y="1690688"/>
            <a:ext cx="44747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Conjugate multiplication: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8425020" y="1798409"/>
                <a:ext cx="180196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Sup>
                        <m:sSubSup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5020" y="1798409"/>
                <a:ext cx="1801968" cy="369332"/>
              </a:xfrm>
              <a:prstGeom prst="rect">
                <a:avLst/>
              </a:prstGeom>
              <a:blipFill>
                <a:blip r:embed="rId9"/>
                <a:stretch>
                  <a:fillRect l="-3716" r="-5743" b="-34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Multiply 37"/>
          <p:cNvSpPr/>
          <p:nvPr/>
        </p:nvSpPr>
        <p:spPr>
          <a:xfrm>
            <a:off x="3119474" y="2822550"/>
            <a:ext cx="335522" cy="412576"/>
          </a:xfrm>
          <a:prstGeom prst="mathMultiply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ight Arrow 38"/>
          <p:cNvSpPr/>
          <p:nvPr/>
        </p:nvSpPr>
        <p:spPr>
          <a:xfrm>
            <a:off x="3628103" y="2923549"/>
            <a:ext cx="339213" cy="185404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/>
          <p:cNvGrpSpPr/>
          <p:nvPr/>
        </p:nvGrpSpPr>
        <p:grpSpPr>
          <a:xfrm>
            <a:off x="8429688" y="2452526"/>
            <a:ext cx="2614332" cy="1283110"/>
            <a:chOff x="7917809" y="4878956"/>
            <a:chExt cx="2614332" cy="1283110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917809" y="5535383"/>
              <a:ext cx="2488786" cy="626683"/>
            </a:xfrm>
            <a:prstGeom prst="rect">
              <a:avLst/>
            </a:prstGeom>
          </p:spPr>
        </p:pic>
        <p:cxnSp>
          <p:nvCxnSpPr>
            <p:cNvPr id="43" name="Straight Arrow Connector 42"/>
            <p:cNvCxnSpPr/>
            <p:nvPr/>
          </p:nvCxnSpPr>
          <p:spPr>
            <a:xfrm>
              <a:off x="7917810" y="6145781"/>
              <a:ext cx="2614331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flipV="1">
              <a:off x="7917810" y="4878956"/>
              <a:ext cx="0" cy="126682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TextBox 45"/>
          <p:cNvSpPr txBox="1"/>
          <p:nvPr/>
        </p:nvSpPr>
        <p:spPr>
          <a:xfrm rot="10800000">
            <a:off x="7807031" y="2271379"/>
            <a:ext cx="492443" cy="163705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sz="2000" dirty="0"/>
              <a:t>Signal strength</a:t>
            </a:r>
          </a:p>
        </p:txBody>
      </p:sp>
      <p:cxnSp>
        <p:nvCxnSpPr>
          <p:cNvPr id="47" name="Straight Arrow Connector 46"/>
          <p:cNvCxnSpPr/>
          <p:nvPr/>
        </p:nvCxnSpPr>
        <p:spPr>
          <a:xfrm flipV="1">
            <a:off x="8555903" y="2719486"/>
            <a:ext cx="0" cy="988951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48"/>
          <p:cNvPicPr>
            <a:picLocks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76" t="10313" r="44537" b="25469"/>
          <a:stretch/>
        </p:blipFill>
        <p:spPr>
          <a:xfrm>
            <a:off x="605790" y="2174682"/>
            <a:ext cx="2456100" cy="737420"/>
          </a:xfrm>
          <a:prstGeom prst="rect">
            <a:avLst/>
          </a:prstGeom>
        </p:spPr>
      </p:pic>
      <p:pic>
        <p:nvPicPr>
          <p:cNvPr id="51" name="Picture 50"/>
          <p:cNvPicPr>
            <a:picLocks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76" t="10313" r="44537" b="25469"/>
          <a:stretch/>
        </p:blipFill>
        <p:spPr>
          <a:xfrm>
            <a:off x="605790" y="3145067"/>
            <a:ext cx="2456100" cy="737420"/>
          </a:xfrm>
          <a:prstGeom prst="rect">
            <a:avLst/>
          </a:prstGeom>
        </p:spPr>
      </p:pic>
      <p:cxnSp>
        <p:nvCxnSpPr>
          <p:cNvPr id="52" name="Straight Connector 51"/>
          <p:cNvCxnSpPr/>
          <p:nvPr/>
        </p:nvCxnSpPr>
        <p:spPr>
          <a:xfrm>
            <a:off x="590550" y="1926661"/>
            <a:ext cx="0" cy="2119312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Group 52"/>
          <p:cNvGrpSpPr/>
          <p:nvPr/>
        </p:nvGrpSpPr>
        <p:grpSpPr>
          <a:xfrm>
            <a:off x="4245609" y="2761937"/>
            <a:ext cx="3089627" cy="825409"/>
            <a:chOff x="4245609" y="3544257"/>
            <a:chExt cx="3089627" cy="825409"/>
          </a:xfrm>
        </p:grpSpPr>
        <p:pic>
          <p:nvPicPr>
            <p:cNvPr id="54" name="Picture 53"/>
            <p:cNvPicPr>
              <a:picLocks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73" t="5296" r="4953" b="29549"/>
            <a:stretch/>
          </p:blipFill>
          <p:spPr>
            <a:xfrm>
              <a:off x="4245609" y="3544257"/>
              <a:ext cx="3089627" cy="825409"/>
            </a:xfrm>
            <a:prstGeom prst="rect">
              <a:avLst/>
            </a:prstGeom>
            <a:ln w="6350">
              <a:solidFill>
                <a:schemeClr val="bg1"/>
              </a:solidFill>
              <a:prstDash val="dash"/>
            </a:ln>
          </p:spPr>
        </p:pic>
        <p:cxnSp>
          <p:nvCxnSpPr>
            <p:cNvPr id="55" name="Straight Connector 54"/>
            <p:cNvCxnSpPr/>
            <p:nvPr/>
          </p:nvCxnSpPr>
          <p:spPr>
            <a:xfrm>
              <a:off x="4558430" y="3584897"/>
              <a:ext cx="0" cy="747329"/>
            </a:xfrm>
            <a:prstGeom prst="line">
              <a:avLst/>
            </a:prstGeom>
            <a:ln w="635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4320766" y="3584897"/>
              <a:ext cx="0" cy="747329"/>
            </a:xfrm>
            <a:prstGeom prst="line">
              <a:avLst/>
            </a:prstGeom>
            <a:ln w="635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5033758" y="3584897"/>
              <a:ext cx="0" cy="747329"/>
            </a:xfrm>
            <a:prstGeom prst="line">
              <a:avLst/>
            </a:prstGeom>
            <a:ln w="635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4796094" y="3584897"/>
              <a:ext cx="0" cy="747329"/>
            </a:xfrm>
            <a:prstGeom prst="line">
              <a:avLst/>
            </a:prstGeom>
            <a:ln w="635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5509086" y="3584897"/>
              <a:ext cx="0" cy="747329"/>
            </a:xfrm>
            <a:prstGeom prst="line">
              <a:avLst/>
            </a:prstGeom>
            <a:ln w="635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5271422" y="3584897"/>
              <a:ext cx="0" cy="747329"/>
            </a:xfrm>
            <a:prstGeom prst="line">
              <a:avLst/>
            </a:prstGeom>
            <a:ln w="635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5746750" y="3584897"/>
              <a:ext cx="0" cy="747329"/>
            </a:xfrm>
            <a:prstGeom prst="line">
              <a:avLst/>
            </a:prstGeom>
            <a:ln w="635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5837651" y="3584897"/>
              <a:ext cx="0" cy="747329"/>
            </a:xfrm>
            <a:prstGeom prst="line">
              <a:avLst/>
            </a:prstGeom>
            <a:ln w="635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6295790" y="3584897"/>
              <a:ext cx="0" cy="747329"/>
            </a:xfrm>
            <a:prstGeom prst="line">
              <a:avLst/>
            </a:prstGeom>
            <a:ln w="635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6058126" y="3584897"/>
              <a:ext cx="0" cy="747329"/>
            </a:xfrm>
            <a:prstGeom prst="line">
              <a:avLst/>
            </a:prstGeom>
            <a:ln w="635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6771118" y="3584897"/>
              <a:ext cx="0" cy="747329"/>
            </a:xfrm>
            <a:prstGeom prst="line">
              <a:avLst/>
            </a:prstGeom>
            <a:ln w="635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6533454" y="3584897"/>
              <a:ext cx="0" cy="747329"/>
            </a:xfrm>
            <a:prstGeom prst="line">
              <a:avLst/>
            </a:prstGeom>
            <a:ln w="635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7246446" y="3584897"/>
              <a:ext cx="0" cy="747329"/>
            </a:xfrm>
            <a:prstGeom prst="line">
              <a:avLst/>
            </a:prstGeom>
            <a:ln w="635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7008782" y="3584897"/>
              <a:ext cx="0" cy="747329"/>
            </a:xfrm>
            <a:prstGeom prst="line">
              <a:avLst/>
            </a:prstGeom>
            <a:ln w="635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9" name="Straight Connector 68"/>
          <p:cNvCxnSpPr/>
          <p:nvPr/>
        </p:nvCxnSpPr>
        <p:spPr>
          <a:xfrm>
            <a:off x="4365444" y="3174642"/>
            <a:ext cx="2850522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3782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4" grpId="0"/>
      <p:bldP spid="42" grpId="0"/>
      <p:bldP spid="35" grpId="0"/>
      <p:bldP spid="4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Mitigate symbol heterogeneity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DFAED-0EC1-471F-AE92-29A31774D4BF}" type="slidenum">
              <a:rPr lang="en-US" smtClean="0"/>
              <a:t>19</a:t>
            </a:fld>
            <a:endParaRPr lang="en-US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522741042"/>
              </p:ext>
            </p:extLst>
          </p:nvPr>
        </p:nvGraphicFramePr>
        <p:xfrm>
          <a:off x="188452" y="2660184"/>
          <a:ext cx="68580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85690" y="1636558"/>
            <a:ext cx="5433026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/>
              <a:t>Problem </a:t>
            </a:r>
            <a:r>
              <a:rPr lang="en-US" sz="2400" dirty="0"/>
              <a:t>(unique to </a:t>
            </a:r>
            <a:r>
              <a:rPr lang="en-US" sz="2400" dirty="0" err="1"/>
              <a:t>LoRa</a:t>
            </a:r>
            <a:r>
              <a:rPr lang="en-US" sz="2400" dirty="0"/>
              <a:t> signals)</a:t>
            </a:r>
            <a:r>
              <a:rPr lang="en-US" sz="2800" b="1" dirty="0"/>
              <a:t>: </a:t>
            </a:r>
          </a:p>
          <a:p>
            <a:pPr>
              <a:spcAft>
                <a:spcPts val="600"/>
              </a:spcAft>
            </a:pPr>
            <a:r>
              <a:rPr lang="en-US" sz="2400" i="1" dirty="0"/>
              <a:t>Heterogeneous SNR gains across symbols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46452" y="1636558"/>
            <a:ext cx="5145548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/>
              <a:t>Why it happens?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Heterogeneous </a:t>
            </a:r>
            <a:r>
              <a:rPr lang="en-US" sz="2400" b="1" i="1" dirty="0"/>
              <a:t>sampling timing intervals </a:t>
            </a:r>
            <a:r>
              <a:rPr lang="en-US" sz="2400" dirty="0"/>
              <a:t>for different tr</a:t>
            </a:r>
            <a:r>
              <a:rPr lang="en-US" altLang="zh-CN" sz="2400" dirty="0"/>
              <a:t>ansmissions</a:t>
            </a: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Heterogeneous frequency and phase differences across symbols</a:t>
            </a:r>
          </a:p>
        </p:txBody>
      </p:sp>
    </p:spTree>
    <p:extLst>
      <p:ext uri="{BB962C8B-B14F-4D97-AF65-F5344CB8AC3E}">
        <p14:creationId xmlns:p14="http://schemas.microsoft.com/office/powerpoint/2010/main" val="1842611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 Power Wide Area Network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DFAED-0EC1-471F-AE92-29A31774D4BF}" type="slidenum">
              <a:rPr lang="en-US" smtClean="0"/>
              <a:t>2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656842" y="2764882"/>
            <a:ext cx="3454771" cy="52322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184" y="1802097"/>
            <a:ext cx="3429000" cy="2286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6897" y="4395255"/>
            <a:ext cx="3429000" cy="2286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7165" y="2880519"/>
            <a:ext cx="3429000" cy="228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81218" y="1589727"/>
            <a:ext cx="1085850" cy="6667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656842" y="3275385"/>
            <a:ext cx="3454771" cy="52322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4633164" y="2348395"/>
            <a:ext cx="3183481" cy="156966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400" dirty="0"/>
              <a:t>W</a:t>
            </a:r>
            <a:r>
              <a:rPr lang="en-US" altLang="zh-CN" sz="2400" dirty="0"/>
              <a:t>ide coverage</a:t>
            </a:r>
            <a:endParaRPr lang="en-US" sz="2400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400" dirty="0"/>
              <a:t>High capacity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400" dirty="0"/>
              <a:t>Long battery life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400" dirty="0"/>
              <a:t>Low cost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8437" y="4111909"/>
            <a:ext cx="2876492" cy="52322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/>
              <a:t>Smart Logistics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646294" y="5104168"/>
            <a:ext cx="2188292" cy="95410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/>
              <a:t>Smart Agriculture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944226" y="5198427"/>
            <a:ext cx="3409574" cy="89255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/>
              <a:t>Smart City </a:t>
            </a:r>
          </a:p>
          <a:p>
            <a:r>
              <a:rPr lang="en-US" sz="2400" dirty="0"/>
              <a:t>(waste management)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/>
          <a:srcRect t="26562" b="24922"/>
          <a:stretch/>
        </p:blipFill>
        <p:spPr>
          <a:xfrm>
            <a:off x="9410086" y="1568795"/>
            <a:ext cx="2261681" cy="73152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734108" y="1585283"/>
            <a:ext cx="2876492" cy="58477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/>
              <a:t>(</a:t>
            </a:r>
            <a:r>
              <a:rPr lang="en-US" sz="3200" b="1" u="sng" dirty="0">
                <a:solidFill>
                  <a:srgbClr val="A50021"/>
                </a:solidFill>
              </a:rPr>
              <a:t>Lo</a:t>
            </a:r>
            <a:r>
              <a:rPr lang="en-US" sz="3200" dirty="0"/>
              <a:t>ng </a:t>
            </a:r>
            <a:r>
              <a:rPr lang="en-US" sz="3200" b="1" u="sng" dirty="0">
                <a:solidFill>
                  <a:srgbClr val="A50021"/>
                </a:solidFill>
              </a:rPr>
              <a:t>Ra</a:t>
            </a:r>
            <a:r>
              <a:rPr lang="en-US" sz="3200" dirty="0"/>
              <a:t>nge)</a:t>
            </a:r>
          </a:p>
        </p:txBody>
      </p:sp>
    </p:spTree>
    <p:extLst>
      <p:ext uri="{BB962C8B-B14F-4D97-AF65-F5344CB8AC3E}">
        <p14:creationId xmlns:p14="http://schemas.microsoft.com/office/powerpoint/2010/main" val="18816018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Mitigate symbol heterogeneity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DFAED-0EC1-471F-AE92-29A31774D4BF}" type="slidenum">
              <a:rPr lang="en-US" smtClean="0"/>
              <a:t>20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85690" y="1636558"/>
            <a:ext cx="5433026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/>
              <a:t>Problem </a:t>
            </a:r>
            <a:r>
              <a:rPr lang="en-US" sz="2400" dirty="0"/>
              <a:t>(unique to </a:t>
            </a:r>
            <a:r>
              <a:rPr lang="en-US" sz="2400" dirty="0" err="1"/>
              <a:t>LoRa</a:t>
            </a:r>
            <a:r>
              <a:rPr lang="en-US" sz="2400" dirty="0"/>
              <a:t> signals)</a:t>
            </a:r>
            <a:r>
              <a:rPr lang="en-US" sz="2800" b="1" dirty="0"/>
              <a:t>: </a:t>
            </a:r>
          </a:p>
          <a:p>
            <a:pPr>
              <a:spcAft>
                <a:spcPts val="600"/>
              </a:spcAft>
            </a:pPr>
            <a:r>
              <a:rPr lang="en-US" sz="2400" i="1" dirty="0"/>
              <a:t>Heterogeneous SNR gains across symbols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46452" y="1636558"/>
            <a:ext cx="5145548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/>
              <a:t>Why it happens?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Heterogeneous </a:t>
            </a:r>
            <a:r>
              <a:rPr lang="en-US" sz="2400" b="1" i="1" dirty="0"/>
              <a:t>sampling timing intervals </a:t>
            </a:r>
            <a:r>
              <a:rPr lang="en-US" sz="2400" dirty="0"/>
              <a:t>for different tr</a:t>
            </a:r>
            <a:r>
              <a:rPr lang="en-US" altLang="zh-CN" sz="2400" dirty="0"/>
              <a:t>ansmissions</a:t>
            </a: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Heterogeneous frequency and phase differences across symbols</a:t>
            </a: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200389631"/>
              </p:ext>
            </p:extLst>
          </p:nvPr>
        </p:nvGraphicFramePr>
        <p:xfrm>
          <a:off x="188452" y="2660184"/>
          <a:ext cx="68580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174804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Mitigate symbol heterogeneity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DFAED-0EC1-471F-AE92-29A31774D4BF}" type="slidenum">
              <a:rPr lang="en-US" smtClean="0"/>
              <a:t>21</a:t>
            </a:fld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046452" y="4138962"/>
            <a:ext cx="4567597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/>
              <a:t>Solution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400" dirty="0"/>
              <a:t>Use higher sampling rate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400" dirty="0"/>
              <a:t>Align high sampling-rate signals</a:t>
            </a:r>
          </a:p>
        </p:txBody>
      </p:sp>
      <p:graphicFrame>
        <p:nvGraphicFramePr>
          <p:cNvPr id="7" name="Chart 6"/>
          <p:cNvGraphicFramePr/>
          <p:nvPr/>
        </p:nvGraphicFramePr>
        <p:xfrm>
          <a:off x="188452" y="2660184"/>
          <a:ext cx="68580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85690" y="1636558"/>
            <a:ext cx="5433026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/>
              <a:t>Problem </a:t>
            </a:r>
            <a:r>
              <a:rPr lang="en-US" sz="2400" dirty="0"/>
              <a:t>(unique to </a:t>
            </a:r>
            <a:r>
              <a:rPr lang="en-US" sz="2400" dirty="0" err="1"/>
              <a:t>LoRa</a:t>
            </a:r>
            <a:r>
              <a:rPr lang="en-US" sz="2400" dirty="0"/>
              <a:t> signals)</a:t>
            </a:r>
            <a:r>
              <a:rPr lang="en-US" sz="2800" b="1" dirty="0"/>
              <a:t>: </a:t>
            </a:r>
          </a:p>
          <a:p>
            <a:pPr>
              <a:spcAft>
                <a:spcPts val="600"/>
              </a:spcAft>
            </a:pPr>
            <a:r>
              <a:rPr lang="en-US" sz="2400" i="1" dirty="0"/>
              <a:t>Heterogeneous SNR gains across symbols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46452" y="1636558"/>
            <a:ext cx="5145548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/>
              <a:t>Why it happens?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Heterogeneous </a:t>
            </a:r>
            <a:r>
              <a:rPr lang="en-US" sz="2400" b="1" i="1" dirty="0"/>
              <a:t>sampling timing intervals </a:t>
            </a:r>
            <a:r>
              <a:rPr lang="en-US" sz="2400" dirty="0"/>
              <a:t>for different tr</a:t>
            </a:r>
            <a:r>
              <a:rPr lang="en-US" altLang="zh-CN" sz="2400" dirty="0"/>
              <a:t>ansmissions</a:t>
            </a: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Heterogeneous frequency and phase differences across symbols</a:t>
            </a:r>
          </a:p>
        </p:txBody>
      </p:sp>
    </p:spTree>
    <p:extLst>
      <p:ext uri="{BB962C8B-B14F-4D97-AF65-F5344CB8AC3E}">
        <p14:creationId xmlns:p14="http://schemas.microsoft.com/office/powerpoint/2010/main" val="3313882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altLang="zh-CN" dirty="0"/>
              <a:t>valuation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DFAED-0EC1-471F-AE92-29A31774D4BF}" type="slidenum">
              <a:rPr lang="en-US" smtClean="0"/>
              <a:t>22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38200" y="3436730"/>
                <a:ext cx="5069978" cy="11541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2400" b="1" dirty="0"/>
                  <a:t>Testbed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Campus scale: 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.1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𝑘𝑚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1.8 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𝑘𝑚</m:t>
                    </m:r>
                  </m:oMath>
                </a14:m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Data traces: &gt;200 links, SNR down to -20 dB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436730"/>
                <a:ext cx="5069978" cy="1154162"/>
              </a:xfrm>
              <a:prstGeom prst="rect">
                <a:avLst/>
              </a:prstGeom>
              <a:blipFill>
                <a:blip r:embed="rId3"/>
                <a:stretch>
                  <a:fillRect l="-1925" t="-4233" r="-361" b="-89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838200" y="1777497"/>
            <a:ext cx="5015668" cy="14619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/>
              <a:t>Implementation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Software implementation at gateways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SDR gateway: USRP N210, RTL-SDR dongles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COTS </a:t>
            </a:r>
            <a:r>
              <a:rPr lang="en-US" sz="2000" dirty="0" err="1"/>
              <a:t>LoRa</a:t>
            </a:r>
            <a:r>
              <a:rPr lang="en-US" sz="2000" dirty="0"/>
              <a:t> nodes: </a:t>
            </a:r>
            <a:r>
              <a:rPr lang="en-US" sz="2000" dirty="0" err="1"/>
              <a:t>Semtech</a:t>
            </a:r>
            <a:r>
              <a:rPr lang="en-US" sz="2000" dirty="0"/>
              <a:t> SX1276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3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11" t="33901" r="11607" b="14542"/>
          <a:stretch/>
        </p:blipFill>
        <p:spPr>
          <a:xfrm>
            <a:off x="9479522" y="4263496"/>
            <a:ext cx="1874278" cy="162508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8200" y="4788186"/>
            <a:ext cx="5174239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/>
              <a:t>Benchmark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LoRaWAN</a:t>
            </a:r>
            <a:r>
              <a:rPr lang="en-US" sz="2000" dirty="0"/>
              <a:t>: standard protocol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Charm: combining across multi-gateways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MALoRa</a:t>
            </a:r>
            <a:r>
              <a:rPr lang="en-US" sz="2000" dirty="0"/>
              <a:t>: combining across multi-antennas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2439" y="4161637"/>
            <a:ext cx="2901696" cy="18288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312383" y="5990437"/>
            <a:ext cx="22449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SDR based Gateway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726477" y="5990437"/>
            <a:ext cx="13805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LoRa</a:t>
            </a:r>
            <a:r>
              <a:rPr lang="en-US" sz="2000" dirty="0"/>
              <a:t> nodes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2439" y="853194"/>
            <a:ext cx="2834640" cy="30205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631" b="20202"/>
          <a:stretch/>
        </p:blipFill>
        <p:spPr>
          <a:xfrm>
            <a:off x="9189168" y="1296444"/>
            <a:ext cx="2683764" cy="216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3926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</a:t>
            </a:r>
            <a:r>
              <a:rPr lang="en-US" altLang="zh-CN" dirty="0"/>
              <a:t>etransmission gains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DFAED-0EC1-471F-AE92-29A31774D4BF}" type="slidenum">
              <a:rPr lang="en-US" smtClean="0"/>
              <a:t>23</a:t>
            </a:fld>
            <a:endParaRPr lang="en-US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372340695"/>
              </p:ext>
            </p:extLst>
          </p:nvPr>
        </p:nvGraphicFramePr>
        <p:xfrm>
          <a:off x="2438400" y="1691379"/>
          <a:ext cx="73152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533945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with State-of-The-Art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DFAED-0EC1-471F-AE92-29A31774D4BF}" type="slidenum">
              <a:rPr lang="en-US" smtClean="0"/>
              <a:t>24</a:t>
            </a:fld>
            <a:endParaRPr lang="en-US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561538441"/>
              </p:ext>
            </p:extLst>
          </p:nvPr>
        </p:nvGraphicFramePr>
        <p:xfrm>
          <a:off x="2438400" y="1784350"/>
          <a:ext cx="73152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956680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Weak link performance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DFAED-0EC1-471F-AE92-29A31774D4BF}" type="slidenum">
              <a:rPr lang="en-US" smtClean="0"/>
              <a:t>25</a:t>
            </a:fld>
            <a:endParaRPr lang="en-US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626722161"/>
              </p:ext>
            </p:extLst>
          </p:nvPr>
        </p:nvGraphicFramePr>
        <p:xfrm>
          <a:off x="8217515" y="1690688"/>
          <a:ext cx="36576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231950586"/>
              </p:ext>
            </p:extLst>
          </p:nvPr>
        </p:nvGraphicFramePr>
        <p:xfrm>
          <a:off x="4230637" y="1690688"/>
          <a:ext cx="36576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618529921"/>
              </p:ext>
            </p:extLst>
          </p:nvPr>
        </p:nvGraphicFramePr>
        <p:xfrm>
          <a:off x="243759" y="1690688"/>
          <a:ext cx="36576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1305717811"/>
              </p:ext>
            </p:extLst>
          </p:nvPr>
        </p:nvGraphicFramePr>
        <p:xfrm>
          <a:off x="243759" y="4114800"/>
          <a:ext cx="9144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5329391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Coverage improvement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DFAED-0EC1-471F-AE92-29A31774D4BF}" type="slidenum">
              <a:rPr lang="en-US" smtClean="0"/>
              <a:t>26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631" b="20202"/>
          <a:stretch/>
        </p:blipFill>
        <p:spPr>
          <a:xfrm>
            <a:off x="222149" y="2509828"/>
            <a:ext cx="3757269" cy="30273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631" b="20217"/>
          <a:stretch/>
        </p:blipFill>
        <p:spPr>
          <a:xfrm>
            <a:off x="4163307" y="2509828"/>
            <a:ext cx="3757269" cy="30268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669" b="19705"/>
          <a:stretch/>
        </p:blipFill>
        <p:spPr>
          <a:xfrm>
            <a:off x="8104465" y="2509828"/>
            <a:ext cx="3755470" cy="30462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0929" y="1838648"/>
            <a:ext cx="26797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/>
              <a:t>L</a:t>
            </a:r>
            <a:r>
              <a:rPr lang="en-US" altLang="zh-CN" sz="2800" b="1" dirty="0" err="1"/>
              <a:t>oRaWAN</a:t>
            </a:r>
            <a:r>
              <a:rPr lang="en-US" altLang="zh-CN" sz="2800" b="1" dirty="0"/>
              <a:t> (SF12)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557912" y="1838648"/>
            <a:ext cx="29680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/>
              <a:t>XCopy</a:t>
            </a:r>
            <a:r>
              <a:rPr lang="en-US" altLang="zh-CN" sz="2800" b="1" dirty="0"/>
              <a:t> (# </a:t>
            </a:r>
            <a:r>
              <a:rPr lang="en-US" altLang="zh-CN" sz="2800" b="1" dirty="0" err="1"/>
              <a:t>Retx</a:t>
            </a:r>
            <a:r>
              <a:rPr lang="en-US" altLang="zh-CN" sz="2800" b="1" dirty="0"/>
              <a:t>. = 8)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385743" y="1838648"/>
            <a:ext cx="31507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/>
              <a:t>XCopy</a:t>
            </a:r>
            <a:r>
              <a:rPr lang="en-US" altLang="zh-CN" sz="2800" b="1" dirty="0"/>
              <a:t> (# </a:t>
            </a:r>
            <a:r>
              <a:rPr lang="en-US" altLang="zh-CN" sz="2800" b="1" dirty="0" err="1"/>
              <a:t>Retx</a:t>
            </a:r>
            <a:r>
              <a:rPr lang="en-US" altLang="zh-CN" sz="2800" b="1" dirty="0"/>
              <a:t>. = 16)</a:t>
            </a:r>
            <a:endParaRPr 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652431" y="5816041"/>
                <a:ext cx="288713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Increases by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A50021"/>
                        </a:solidFill>
                        <a:latin typeface="Cambria Math" panose="02040503050406030204" pitchFamily="18" charset="0"/>
                      </a:rPr>
                      <m:t>𝟑𝟕</m:t>
                    </m:r>
                    <m:r>
                      <a:rPr lang="en-US" sz="2800" b="1" i="1" smtClean="0">
                        <a:solidFill>
                          <a:srgbClr val="A5002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b="1" i="1" smtClean="0">
                        <a:solidFill>
                          <a:srgbClr val="A5002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800" b="1" i="1" smtClean="0">
                        <a:solidFill>
                          <a:srgbClr val="A50021"/>
                        </a:solidFill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2431" y="5816041"/>
                <a:ext cx="2887137" cy="523220"/>
              </a:xfrm>
              <a:prstGeom prst="rect">
                <a:avLst/>
              </a:prstGeom>
              <a:blipFill>
                <a:blip r:embed="rId5"/>
                <a:stretch>
                  <a:fillRect l="-3165" b="-23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9510251" y="5816041"/>
                <a:ext cx="136338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A50021"/>
                          </a:solidFill>
                          <a:latin typeface="Cambria Math" panose="02040503050406030204" pitchFamily="18" charset="0"/>
                        </a:rPr>
                        <m:t>𝟒𝟑</m:t>
                      </m:r>
                      <m:r>
                        <a:rPr lang="en-US" sz="2800" b="1" i="1" smtClean="0">
                          <a:solidFill>
                            <a:srgbClr val="A5002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800" b="1" i="1" smtClean="0">
                          <a:solidFill>
                            <a:srgbClr val="A5002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2800" b="1" i="1" smtClean="0">
                          <a:solidFill>
                            <a:srgbClr val="A50021"/>
                          </a:solidFill>
                          <a:latin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n-US" sz="2800" b="1" dirty="0">
                  <a:solidFill>
                    <a:srgbClr val="A50021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0251" y="5816041"/>
                <a:ext cx="1363387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98414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DFAED-0EC1-471F-AE92-29A31774D4BF}" type="slidenum">
              <a:rPr lang="en-US" smtClean="0"/>
              <a:t>27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29949" y="1865376"/>
            <a:ext cx="97502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Introduce PHY retransmission as a new paradigm for SNR enhancement of weak </a:t>
            </a:r>
            <a:r>
              <a:rPr lang="en-US" sz="2800" dirty="0" err="1"/>
              <a:t>LoRa</a:t>
            </a:r>
            <a:r>
              <a:rPr lang="en-US" sz="2800" dirty="0"/>
              <a:t> connections by constructively combining retransmitted signals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29951" y="3464406"/>
            <a:ext cx="97502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Techniques for </a:t>
            </a:r>
            <a:r>
              <a:rPr lang="en-US" sz="2800" dirty="0" err="1"/>
              <a:t>LoRa</a:t>
            </a:r>
            <a:r>
              <a:rPr lang="en-US" sz="2800" dirty="0"/>
              <a:t> packet detection, signal calibration and synchronization under ultra-low SNRs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29950" y="4739340"/>
            <a:ext cx="99691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SDR based implementation with comprehensive testbed evaluations, up to 10dB SNR improvement over state-of-the-art</a:t>
            </a:r>
          </a:p>
        </p:txBody>
      </p:sp>
    </p:spTree>
    <p:extLst>
      <p:ext uri="{BB962C8B-B14F-4D97-AF65-F5344CB8AC3E}">
        <p14:creationId xmlns:p14="http://schemas.microsoft.com/office/powerpoint/2010/main" val="11712086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DFAED-0EC1-471F-AE92-29A31774D4BF}" type="slidenum">
              <a:rPr lang="en-US" smtClean="0"/>
              <a:t>28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8694" y="2644170"/>
            <a:ext cx="303461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</a:rPr>
              <a:t>Thank you!</a:t>
            </a:r>
          </a:p>
          <a:p>
            <a:pPr algn="ctr"/>
            <a:r>
              <a:rPr lang="en-US" sz="4800" b="1" dirty="0">
                <a:solidFill>
                  <a:srgbClr val="C00000"/>
                </a:solidFill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1581070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</a:t>
            </a:r>
            <a:r>
              <a:rPr lang="en-US" dirty="0" err="1"/>
              <a:t>LoRa</a:t>
            </a:r>
            <a:r>
              <a:rPr lang="en-US" dirty="0"/>
              <a:t> really long-range?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DFAED-0EC1-471F-AE92-29A31774D4BF}" type="slidenum">
              <a:rPr lang="en-US" smtClean="0"/>
              <a:t>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38200" y="2725561"/>
            <a:ext cx="3719052" cy="1015663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A50021"/>
                </a:solidFill>
              </a:rPr>
              <a:t>&gt;10,000 m</a:t>
            </a:r>
            <a:endParaRPr lang="en-US" sz="36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4478593" y="3013462"/>
            <a:ext cx="7143135" cy="64633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i="1" dirty="0"/>
              <a:t>when Line-of-Sight (</a:t>
            </a:r>
            <a:r>
              <a:rPr lang="en-US" sz="3600" b="1" i="1" dirty="0" err="1"/>
              <a:t>LoS</a:t>
            </a:r>
            <a:r>
              <a:rPr lang="en-US" sz="3600" b="1" i="1" dirty="0"/>
              <a:t>) path exists.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89355" y="4361875"/>
            <a:ext cx="8264014" cy="76944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4400" b="1" dirty="0"/>
              <a:t>What if signal blockages happen?</a:t>
            </a:r>
          </a:p>
        </p:txBody>
      </p:sp>
    </p:spTree>
    <p:extLst>
      <p:ext uri="{BB962C8B-B14F-4D97-AF65-F5344CB8AC3E}">
        <p14:creationId xmlns:p14="http://schemas.microsoft.com/office/powerpoint/2010/main" val="47375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977" b="19931"/>
          <a:stretch/>
        </p:blipFill>
        <p:spPr>
          <a:xfrm>
            <a:off x="6703893" y="1843497"/>
            <a:ext cx="4870580" cy="39055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</a:t>
            </a:r>
            <a:r>
              <a:rPr lang="en-US" dirty="0" err="1"/>
              <a:t>LoRa</a:t>
            </a:r>
            <a:r>
              <a:rPr lang="en-US" dirty="0"/>
              <a:t> really long-range?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DFAED-0EC1-471F-AE92-29A31774D4BF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2757" t="160" r="7628" b="8394"/>
          <a:stretch/>
        </p:blipFill>
        <p:spPr>
          <a:xfrm>
            <a:off x="486697" y="1740310"/>
            <a:ext cx="5353662" cy="4557251"/>
          </a:xfrm>
          <a:prstGeom prst="rect">
            <a:avLst/>
          </a:prstGeom>
        </p:spPr>
      </p:pic>
      <p:sp>
        <p:nvSpPr>
          <p:cNvPr id="7" name="5-Point Star 6"/>
          <p:cNvSpPr/>
          <p:nvPr/>
        </p:nvSpPr>
        <p:spPr>
          <a:xfrm>
            <a:off x="2949676" y="3524867"/>
            <a:ext cx="265470" cy="250723"/>
          </a:xfrm>
          <a:prstGeom prst="star5">
            <a:avLst/>
          </a:prstGeom>
          <a:solidFill>
            <a:srgbClr val="FFFF00"/>
          </a:solidFill>
          <a:ln w="12700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9300179" y="2186835"/>
            <a:ext cx="1588291" cy="1736560"/>
          </a:xfrm>
          <a:prstGeom prst="straightConnector1">
            <a:avLst/>
          </a:prstGeom>
          <a:ln w="22225">
            <a:solidFill>
              <a:srgbClr val="FFFF00"/>
            </a:solidFill>
            <a:headEnd type="arrow" w="lg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157919" y="2589614"/>
            <a:ext cx="970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600 m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9217659" y="4259062"/>
            <a:ext cx="413037" cy="2185776"/>
          </a:xfrm>
          <a:prstGeom prst="straightConnector1">
            <a:avLst/>
          </a:prstGeom>
          <a:ln w="22225">
            <a:solidFill>
              <a:srgbClr val="FFFF00"/>
            </a:solidFill>
            <a:headEnd type="arrow" w="lg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9365185" y="4611270"/>
            <a:ext cx="970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800 m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5"/>
          <a:srcRect l="31465" t="10280" r="31861" b="10485"/>
          <a:stretch/>
        </p:blipFill>
        <p:spPr>
          <a:xfrm>
            <a:off x="7507814" y="2824567"/>
            <a:ext cx="261122" cy="36576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5"/>
          <a:srcRect l="31465" t="10280" r="31861" b="10485"/>
          <a:stretch/>
        </p:blipFill>
        <p:spPr>
          <a:xfrm>
            <a:off x="7627608" y="4942762"/>
            <a:ext cx="261122" cy="365760"/>
          </a:xfrm>
          <a:prstGeom prst="rect">
            <a:avLst/>
          </a:prstGeom>
        </p:spPr>
      </p:pic>
      <p:cxnSp>
        <p:nvCxnSpPr>
          <p:cNvPr id="29" name="Straight Arrow Connector 28"/>
          <p:cNvCxnSpPr>
            <a:stCxn id="27" idx="3"/>
          </p:cNvCxnSpPr>
          <p:nvPr/>
        </p:nvCxnSpPr>
        <p:spPr>
          <a:xfrm flipV="1">
            <a:off x="7888730" y="4153955"/>
            <a:ext cx="1160729" cy="971687"/>
          </a:xfrm>
          <a:prstGeom prst="straightConnector1">
            <a:avLst/>
          </a:prstGeom>
          <a:ln w="25400">
            <a:solidFill>
              <a:srgbClr val="A50021"/>
            </a:solidFill>
            <a:prstDash val="dash"/>
            <a:headEnd type="arrow" w="lg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189423" y="3650228"/>
            <a:ext cx="265803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solidFill>
                  <a:srgbClr val="A50021"/>
                </a:solidFill>
              </a:rPr>
              <a:t>Disconnected</a:t>
            </a:r>
            <a:r>
              <a:rPr lang="en-US" sz="2800" b="1" dirty="0">
                <a:solidFill>
                  <a:srgbClr val="A50021"/>
                </a:solidFill>
              </a:rPr>
              <a:t>, or</a:t>
            </a:r>
          </a:p>
          <a:p>
            <a:r>
              <a:rPr lang="en-US" sz="2800" b="1" i="1" dirty="0">
                <a:solidFill>
                  <a:srgbClr val="A50021"/>
                </a:solidFill>
              </a:rPr>
              <a:t>weak links</a:t>
            </a:r>
          </a:p>
        </p:txBody>
      </p:sp>
      <p:cxnSp>
        <p:nvCxnSpPr>
          <p:cNvPr id="36" name="Straight Arrow Connector 35"/>
          <p:cNvCxnSpPr>
            <a:endCxn id="26" idx="3"/>
          </p:cNvCxnSpPr>
          <p:nvPr/>
        </p:nvCxnSpPr>
        <p:spPr>
          <a:xfrm flipH="1" flipV="1">
            <a:off x="7768936" y="3007447"/>
            <a:ext cx="1220782" cy="963628"/>
          </a:xfrm>
          <a:prstGeom prst="straightConnector1">
            <a:avLst/>
          </a:prstGeom>
          <a:ln w="25400">
            <a:solidFill>
              <a:srgbClr val="A50021"/>
            </a:solidFill>
            <a:prstDash val="dash"/>
            <a:headEnd type="arrow" w="lg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8118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/>
      <p:bldP spid="19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Reliability mechanism of </a:t>
            </a:r>
            <a:r>
              <a:rPr lang="en-US" dirty="0" err="1"/>
              <a:t>LoRaWAN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DFAED-0EC1-471F-AE92-29A31774D4BF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977" b="19931"/>
          <a:stretch/>
        </p:blipFill>
        <p:spPr>
          <a:xfrm>
            <a:off x="509573" y="2070735"/>
            <a:ext cx="4870580" cy="39055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31465" t="10280" r="31861" b="10485"/>
          <a:stretch/>
        </p:blipFill>
        <p:spPr>
          <a:xfrm>
            <a:off x="1313494" y="3051805"/>
            <a:ext cx="261122" cy="365760"/>
          </a:xfrm>
          <a:prstGeom prst="rect">
            <a:avLst/>
          </a:prstGeom>
        </p:spPr>
      </p:pic>
      <p:cxnSp>
        <p:nvCxnSpPr>
          <p:cNvPr id="8" name="Straight Arrow Connector 7"/>
          <p:cNvCxnSpPr>
            <a:endCxn id="7" idx="3"/>
          </p:cNvCxnSpPr>
          <p:nvPr/>
        </p:nvCxnSpPr>
        <p:spPr>
          <a:xfrm flipH="1" flipV="1">
            <a:off x="1574616" y="3234685"/>
            <a:ext cx="1220782" cy="963628"/>
          </a:xfrm>
          <a:prstGeom prst="straightConnector1">
            <a:avLst/>
          </a:prstGeom>
          <a:ln w="25400">
            <a:solidFill>
              <a:srgbClr val="A50021"/>
            </a:solidFill>
            <a:prstDash val="dash"/>
            <a:headEnd type="arrow" w="lg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5-Point Star 8"/>
          <p:cNvSpPr/>
          <p:nvPr/>
        </p:nvSpPr>
        <p:spPr>
          <a:xfrm>
            <a:off x="2802193" y="4159051"/>
            <a:ext cx="265470" cy="250723"/>
          </a:xfrm>
          <a:prstGeom prst="star5">
            <a:avLst/>
          </a:prstGeom>
          <a:solidFill>
            <a:srgbClr val="FFFF00"/>
          </a:solidFill>
          <a:ln w="12700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23728" y="2055399"/>
            <a:ext cx="670560" cy="6400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31465" t="10280" r="31861" b="10485"/>
          <a:stretch/>
        </p:blipFill>
        <p:spPr>
          <a:xfrm>
            <a:off x="7671316" y="2138912"/>
            <a:ext cx="337722" cy="473054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>
            <a:off x="7840177" y="2614765"/>
            <a:ext cx="0" cy="2936045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8373523" y="2762245"/>
            <a:ext cx="663677" cy="182880"/>
            <a:chOff x="5973097" y="3051805"/>
            <a:chExt cx="663677" cy="182880"/>
          </a:xfrm>
        </p:grpSpPr>
        <p:sp>
          <p:nvSpPr>
            <p:cNvPr id="14" name="Rectangle 13"/>
            <p:cNvSpPr/>
            <p:nvPr/>
          </p:nvSpPr>
          <p:spPr>
            <a:xfrm>
              <a:off x="5973097" y="3051805"/>
              <a:ext cx="663677" cy="182880"/>
            </a:xfrm>
            <a:prstGeom prst="rect">
              <a:avLst/>
            </a:prstGeom>
            <a:solidFill>
              <a:srgbClr val="00B0F0"/>
            </a:solidFill>
            <a:ln w="254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6426200" y="3051805"/>
              <a:ext cx="0" cy="182880"/>
            </a:xfrm>
            <a:prstGeom prst="line">
              <a:avLst/>
            </a:prstGeom>
            <a:solidFill>
              <a:srgbClr val="00B0F0"/>
            </a:solidFill>
            <a:ln w="254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cxnSp>
        <p:nvCxnSpPr>
          <p:cNvPr id="18" name="Straight Arrow Connector 17"/>
          <p:cNvCxnSpPr/>
          <p:nvPr/>
        </p:nvCxnSpPr>
        <p:spPr>
          <a:xfrm>
            <a:off x="7840177" y="2865120"/>
            <a:ext cx="1918831" cy="369565"/>
          </a:xfrm>
          <a:prstGeom prst="straightConnector1">
            <a:avLst/>
          </a:prstGeom>
          <a:ln>
            <a:solidFill>
              <a:srgbClr val="00B0F0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7813144" y="3539521"/>
            <a:ext cx="1918831" cy="369565"/>
          </a:xfrm>
          <a:prstGeom prst="straightConnector1">
            <a:avLst/>
          </a:prstGeom>
          <a:ln>
            <a:solidFill>
              <a:srgbClr val="00B0F0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7840177" y="4827237"/>
            <a:ext cx="1918831" cy="369565"/>
          </a:xfrm>
          <a:prstGeom prst="straightConnector1">
            <a:avLst/>
          </a:prstGeom>
          <a:ln>
            <a:solidFill>
              <a:srgbClr val="00B0F0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8373523" y="3381650"/>
            <a:ext cx="663677" cy="182880"/>
            <a:chOff x="5973097" y="3051805"/>
            <a:chExt cx="663677" cy="182880"/>
          </a:xfrm>
        </p:grpSpPr>
        <p:sp>
          <p:nvSpPr>
            <p:cNvPr id="23" name="Rectangle 22"/>
            <p:cNvSpPr/>
            <p:nvPr/>
          </p:nvSpPr>
          <p:spPr>
            <a:xfrm>
              <a:off x="5973097" y="3051805"/>
              <a:ext cx="663677" cy="182880"/>
            </a:xfrm>
            <a:prstGeom prst="rect">
              <a:avLst/>
            </a:prstGeom>
            <a:solidFill>
              <a:srgbClr val="00B0F0"/>
            </a:solidFill>
            <a:ln w="254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6426200" y="3051805"/>
              <a:ext cx="0" cy="182880"/>
            </a:xfrm>
            <a:prstGeom prst="line">
              <a:avLst/>
            </a:prstGeom>
            <a:solidFill>
              <a:srgbClr val="00B0F0"/>
            </a:solidFill>
            <a:ln w="254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8373523" y="4660762"/>
            <a:ext cx="663677" cy="182880"/>
            <a:chOff x="5973097" y="3051805"/>
            <a:chExt cx="663677" cy="182880"/>
          </a:xfrm>
        </p:grpSpPr>
        <p:sp>
          <p:nvSpPr>
            <p:cNvPr id="26" name="Rectangle 25"/>
            <p:cNvSpPr/>
            <p:nvPr/>
          </p:nvSpPr>
          <p:spPr>
            <a:xfrm>
              <a:off x="5973097" y="3051805"/>
              <a:ext cx="663677" cy="182880"/>
            </a:xfrm>
            <a:prstGeom prst="rect">
              <a:avLst/>
            </a:prstGeom>
            <a:solidFill>
              <a:srgbClr val="00B0F0"/>
            </a:solidFill>
            <a:ln w="254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6426200" y="3051805"/>
              <a:ext cx="0" cy="182880"/>
            </a:xfrm>
            <a:prstGeom prst="line">
              <a:avLst/>
            </a:prstGeom>
            <a:solidFill>
              <a:srgbClr val="00B0F0"/>
            </a:solidFill>
            <a:ln w="254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8" name="TextBox 27"/>
          <p:cNvSpPr txBox="1"/>
          <p:nvPr/>
        </p:nvSpPr>
        <p:spPr>
          <a:xfrm>
            <a:off x="8487041" y="4025241"/>
            <a:ext cx="615553" cy="34079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…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136" y="4894888"/>
            <a:ext cx="487680" cy="487680"/>
          </a:xfrm>
          <a:prstGeom prst="rect">
            <a:avLst/>
          </a:prstGeom>
        </p:spPr>
      </p:pic>
      <p:sp>
        <p:nvSpPr>
          <p:cNvPr id="32" name="Multiply 31"/>
          <p:cNvSpPr/>
          <p:nvPr/>
        </p:nvSpPr>
        <p:spPr>
          <a:xfrm>
            <a:off x="9851151" y="3653802"/>
            <a:ext cx="449051" cy="483875"/>
          </a:xfrm>
          <a:prstGeom prst="mathMultiply">
            <a:avLst>
              <a:gd name="adj1" fmla="val 12673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Multiply 34"/>
          <p:cNvSpPr/>
          <p:nvPr/>
        </p:nvSpPr>
        <p:spPr>
          <a:xfrm>
            <a:off x="9851151" y="3000902"/>
            <a:ext cx="449051" cy="483875"/>
          </a:xfrm>
          <a:prstGeom prst="mathMultiply">
            <a:avLst>
              <a:gd name="adj1" fmla="val 12673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5665298" y="1516434"/>
            <a:ext cx="3758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Packet</a:t>
            </a:r>
            <a:r>
              <a:rPr lang="en-US" altLang="zh-CN" sz="2800" b="1" dirty="0"/>
              <a:t> retransmission</a:t>
            </a:r>
            <a:endParaRPr lang="en-US" sz="28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5665298" y="5403329"/>
            <a:ext cx="65267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A50021"/>
                </a:solidFill>
              </a:rPr>
              <a:t>Succeed</a:t>
            </a:r>
            <a:endParaRPr lang="en-US" sz="2800" b="1" dirty="0">
              <a:solidFill>
                <a:srgbClr val="A50021"/>
              </a:solidFill>
            </a:endParaRPr>
          </a:p>
          <a:p>
            <a:r>
              <a:rPr lang="en-US" sz="2800" i="1" dirty="0"/>
              <a:t>when a better link condition is encountered!</a:t>
            </a:r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9759008" y="2614765"/>
            <a:ext cx="0" cy="2936045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9706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 animBg="1"/>
      <p:bldP spid="35" grpId="0" animBg="1"/>
      <p:bldP spid="36" grpId="0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Reliability mechanism of </a:t>
            </a:r>
            <a:r>
              <a:rPr lang="en-US" dirty="0" err="1"/>
              <a:t>LoRaWAN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DFAED-0EC1-471F-AE92-29A31774D4BF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977" b="19931"/>
          <a:stretch/>
        </p:blipFill>
        <p:spPr>
          <a:xfrm>
            <a:off x="509573" y="2070735"/>
            <a:ext cx="4870580" cy="39055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31465" t="10280" r="31861" b="10485"/>
          <a:stretch/>
        </p:blipFill>
        <p:spPr>
          <a:xfrm>
            <a:off x="1313494" y="3051805"/>
            <a:ext cx="261122" cy="365760"/>
          </a:xfrm>
          <a:prstGeom prst="rect">
            <a:avLst/>
          </a:prstGeom>
        </p:spPr>
      </p:pic>
      <p:cxnSp>
        <p:nvCxnSpPr>
          <p:cNvPr id="8" name="Straight Arrow Connector 7"/>
          <p:cNvCxnSpPr>
            <a:endCxn id="7" idx="3"/>
          </p:cNvCxnSpPr>
          <p:nvPr/>
        </p:nvCxnSpPr>
        <p:spPr>
          <a:xfrm flipH="1" flipV="1">
            <a:off x="1574616" y="3234685"/>
            <a:ext cx="1220782" cy="963628"/>
          </a:xfrm>
          <a:prstGeom prst="straightConnector1">
            <a:avLst/>
          </a:prstGeom>
          <a:ln w="25400">
            <a:solidFill>
              <a:srgbClr val="A50021"/>
            </a:solidFill>
            <a:prstDash val="dash"/>
            <a:headEnd type="arrow" w="lg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5-Point Star 8"/>
          <p:cNvSpPr/>
          <p:nvPr/>
        </p:nvSpPr>
        <p:spPr>
          <a:xfrm>
            <a:off x="2802193" y="4159051"/>
            <a:ext cx="265470" cy="250723"/>
          </a:xfrm>
          <a:prstGeom prst="star5">
            <a:avLst/>
          </a:prstGeom>
          <a:solidFill>
            <a:srgbClr val="FFFF00"/>
          </a:solidFill>
          <a:ln w="12700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23728" y="2055399"/>
            <a:ext cx="670560" cy="6400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31465" t="10280" r="31861" b="10485"/>
          <a:stretch/>
        </p:blipFill>
        <p:spPr>
          <a:xfrm>
            <a:off x="7671316" y="2138912"/>
            <a:ext cx="337722" cy="473054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>
            <a:off x="7840177" y="2614765"/>
            <a:ext cx="0" cy="2936045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8373523" y="2762245"/>
            <a:ext cx="663677" cy="182880"/>
            <a:chOff x="5973097" y="3051805"/>
            <a:chExt cx="663677" cy="182880"/>
          </a:xfrm>
        </p:grpSpPr>
        <p:sp>
          <p:nvSpPr>
            <p:cNvPr id="14" name="Rectangle 13"/>
            <p:cNvSpPr/>
            <p:nvPr/>
          </p:nvSpPr>
          <p:spPr>
            <a:xfrm>
              <a:off x="5973097" y="3051805"/>
              <a:ext cx="663677" cy="182880"/>
            </a:xfrm>
            <a:prstGeom prst="rect">
              <a:avLst/>
            </a:prstGeom>
            <a:solidFill>
              <a:srgbClr val="00B0F0"/>
            </a:solidFill>
            <a:ln w="254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6426200" y="3051805"/>
              <a:ext cx="0" cy="182880"/>
            </a:xfrm>
            <a:prstGeom prst="line">
              <a:avLst/>
            </a:prstGeom>
            <a:solidFill>
              <a:srgbClr val="00B0F0"/>
            </a:solidFill>
            <a:ln w="254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cxnSp>
        <p:nvCxnSpPr>
          <p:cNvPr id="18" name="Straight Arrow Connector 17"/>
          <p:cNvCxnSpPr/>
          <p:nvPr/>
        </p:nvCxnSpPr>
        <p:spPr>
          <a:xfrm>
            <a:off x="7840177" y="2865120"/>
            <a:ext cx="1918831" cy="369565"/>
          </a:xfrm>
          <a:prstGeom prst="straightConnector1">
            <a:avLst/>
          </a:prstGeom>
          <a:ln>
            <a:solidFill>
              <a:srgbClr val="00B0F0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7813144" y="3539521"/>
            <a:ext cx="1918831" cy="369565"/>
          </a:xfrm>
          <a:prstGeom prst="straightConnector1">
            <a:avLst/>
          </a:prstGeom>
          <a:ln>
            <a:solidFill>
              <a:srgbClr val="00B0F0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7840177" y="4827237"/>
            <a:ext cx="1918831" cy="369565"/>
          </a:xfrm>
          <a:prstGeom prst="straightConnector1">
            <a:avLst/>
          </a:prstGeom>
          <a:ln>
            <a:solidFill>
              <a:srgbClr val="00B0F0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8373523" y="3381650"/>
            <a:ext cx="663677" cy="182880"/>
            <a:chOff x="5973097" y="3051805"/>
            <a:chExt cx="663677" cy="182880"/>
          </a:xfrm>
        </p:grpSpPr>
        <p:sp>
          <p:nvSpPr>
            <p:cNvPr id="23" name="Rectangle 22"/>
            <p:cNvSpPr/>
            <p:nvPr/>
          </p:nvSpPr>
          <p:spPr>
            <a:xfrm>
              <a:off x="5973097" y="3051805"/>
              <a:ext cx="663677" cy="182880"/>
            </a:xfrm>
            <a:prstGeom prst="rect">
              <a:avLst/>
            </a:prstGeom>
            <a:solidFill>
              <a:srgbClr val="00B0F0"/>
            </a:solidFill>
            <a:ln w="254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6426200" y="3051805"/>
              <a:ext cx="0" cy="182880"/>
            </a:xfrm>
            <a:prstGeom prst="line">
              <a:avLst/>
            </a:prstGeom>
            <a:solidFill>
              <a:srgbClr val="00B0F0"/>
            </a:solidFill>
            <a:ln w="254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8373523" y="4660762"/>
            <a:ext cx="663677" cy="182880"/>
            <a:chOff x="5973097" y="3051805"/>
            <a:chExt cx="663677" cy="182880"/>
          </a:xfrm>
        </p:grpSpPr>
        <p:sp>
          <p:nvSpPr>
            <p:cNvPr id="26" name="Rectangle 25"/>
            <p:cNvSpPr/>
            <p:nvPr/>
          </p:nvSpPr>
          <p:spPr>
            <a:xfrm>
              <a:off x="5973097" y="3051805"/>
              <a:ext cx="663677" cy="182880"/>
            </a:xfrm>
            <a:prstGeom prst="rect">
              <a:avLst/>
            </a:prstGeom>
            <a:solidFill>
              <a:srgbClr val="00B0F0"/>
            </a:solidFill>
            <a:ln w="254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6426200" y="3051805"/>
              <a:ext cx="0" cy="182880"/>
            </a:xfrm>
            <a:prstGeom prst="line">
              <a:avLst/>
            </a:prstGeom>
            <a:solidFill>
              <a:srgbClr val="00B0F0"/>
            </a:solidFill>
            <a:ln w="254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8" name="TextBox 27"/>
          <p:cNvSpPr txBox="1"/>
          <p:nvPr/>
        </p:nvSpPr>
        <p:spPr>
          <a:xfrm>
            <a:off x="8487041" y="4025241"/>
            <a:ext cx="615553" cy="34079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…</a:t>
            </a:r>
          </a:p>
        </p:txBody>
      </p:sp>
      <p:sp>
        <p:nvSpPr>
          <p:cNvPr id="32" name="Multiply 31"/>
          <p:cNvSpPr/>
          <p:nvPr/>
        </p:nvSpPr>
        <p:spPr>
          <a:xfrm>
            <a:off x="9851151" y="3653802"/>
            <a:ext cx="449051" cy="483875"/>
          </a:xfrm>
          <a:prstGeom prst="mathMultiply">
            <a:avLst>
              <a:gd name="adj1" fmla="val 12673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Multiply 34"/>
          <p:cNvSpPr/>
          <p:nvPr/>
        </p:nvSpPr>
        <p:spPr>
          <a:xfrm>
            <a:off x="9851151" y="3000902"/>
            <a:ext cx="449051" cy="483875"/>
          </a:xfrm>
          <a:prstGeom prst="mathMultiply">
            <a:avLst>
              <a:gd name="adj1" fmla="val 12673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5665298" y="1516434"/>
            <a:ext cx="56885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If a link stays poor consistently…</a:t>
            </a:r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9759008" y="2614765"/>
            <a:ext cx="0" cy="2936045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Multiply 29"/>
          <p:cNvSpPr/>
          <p:nvPr/>
        </p:nvSpPr>
        <p:spPr>
          <a:xfrm>
            <a:off x="9851151" y="4912329"/>
            <a:ext cx="449051" cy="483875"/>
          </a:xfrm>
          <a:prstGeom prst="mathMultiply">
            <a:avLst>
              <a:gd name="adj1" fmla="val 12673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9781707" y="5494465"/>
            <a:ext cx="23709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Max. # of retransmissions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226410" y="5617575"/>
            <a:ext cx="2174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A50021"/>
                </a:solidFill>
              </a:rPr>
              <a:t>Packet loss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4"/>
          <a:srcRect l="31465" t="10280" r="31861" b="10485"/>
          <a:stretch/>
        </p:blipFill>
        <p:spPr>
          <a:xfrm>
            <a:off x="1380639" y="5220449"/>
            <a:ext cx="261122" cy="365760"/>
          </a:xfrm>
          <a:prstGeom prst="rect">
            <a:avLst/>
          </a:prstGeom>
        </p:spPr>
      </p:pic>
      <p:cxnSp>
        <p:nvCxnSpPr>
          <p:cNvPr id="38" name="Straight Arrow Connector 37"/>
          <p:cNvCxnSpPr>
            <a:stCxn id="37" idx="3"/>
          </p:cNvCxnSpPr>
          <p:nvPr/>
        </p:nvCxnSpPr>
        <p:spPr>
          <a:xfrm flipV="1">
            <a:off x="1641761" y="4431642"/>
            <a:ext cx="1160729" cy="971687"/>
          </a:xfrm>
          <a:prstGeom prst="straightConnector1">
            <a:avLst/>
          </a:prstGeom>
          <a:ln w="25400">
            <a:solidFill>
              <a:srgbClr val="A50021"/>
            </a:solidFill>
            <a:prstDash val="dash"/>
            <a:headEnd type="arrow" w="lg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Multiply 38"/>
          <p:cNvSpPr/>
          <p:nvPr/>
        </p:nvSpPr>
        <p:spPr>
          <a:xfrm>
            <a:off x="1997599" y="4576672"/>
            <a:ext cx="449051" cy="483875"/>
          </a:xfrm>
          <a:prstGeom prst="mathMultiply">
            <a:avLst>
              <a:gd name="adj1" fmla="val 12673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1146518" y="6017927"/>
            <a:ext cx="35966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A50021"/>
                </a:solidFill>
              </a:rPr>
              <a:t>Connection failure</a:t>
            </a:r>
            <a:endParaRPr lang="en-US" sz="2800" b="1" dirty="0">
              <a:solidFill>
                <a:srgbClr val="A50021"/>
              </a:solidFill>
            </a:endParaRPr>
          </a:p>
        </p:txBody>
      </p:sp>
      <p:sp>
        <p:nvSpPr>
          <p:cNvPr id="42" name="Multiply 41"/>
          <p:cNvSpPr/>
          <p:nvPr/>
        </p:nvSpPr>
        <p:spPr>
          <a:xfrm>
            <a:off x="2071463" y="3411864"/>
            <a:ext cx="449051" cy="483875"/>
          </a:xfrm>
          <a:prstGeom prst="mathMultiply">
            <a:avLst>
              <a:gd name="adj1" fmla="val 12673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130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 animBg="1"/>
      <p:bldP spid="35" grpId="0" animBg="1"/>
      <p:bldP spid="30" grpId="0" animBg="1"/>
      <p:bldP spid="31" grpId="0"/>
      <p:bldP spid="34" grpId="0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Opportunity in the PHY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DFAED-0EC1-471F-AE92-29A31774D4BF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977" b="19931"/>
          <a:stretch/>
        </p:blipFill>
        <p:spPr>
          <a:xfrm>
            <a:off x="509573" y="2070735"/>
            <a:ext cx="4870580" cy="39055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31465" t="10280" r="31861" b="10485"/>
          <a:stretch/>
        </p:blipFill>
        <p:spPr>
          <a:xfrm>
            <a:off x="1313494" y="3051805"/>
            <a:ext cx="261122" cy="365760"/>
          </a:xfrm>
          <a:prstGeom prst="rect">
            <a:avLst/>
          </a:prstGeom>
        </p:spPr>
      </p:pic>
      <p:cxnSp>
        <p:nvCxnSpPr>
          <p:cNvPr id="8" name="Straight Arrow Connector 7"/>
          <p:cNvCxnSpPr>
            <a:endCxn id="7" idx="3"/>
          </p:cNvCxnSpPr>
          <p:nvPr/>
        </p:nvCxnSpPr>
        <p:spPr>
          <a:xfrm flipH="1" flipV="1">
            <a:off x="1574616" y="3234685"/>
            <a:ext cx="1220782" cy="963628"/>
          </a:xfrm>
          <a:prstGeom prst="straightConnector1">
            <a:avLst/>
          </a:prstGeom>
          <a:ln w="25400">
            <a:solidFill>
              <a:srgbClr val="A50021"/>
            </a:solidFill>
            <a:prstDash val="dash"/>
            <a:headEnd type="arrow" w="lg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5-Point Star 8"/>
          <p:cNvSpPr/>
          <p:nvPr/>
        </p:nvSpPr>
        <p:spPr>
          <a:xfrm>
            <a:off x="2802193" y="4159051"/>
            <a:ext cx="265470" cy="250723"/>
          </a:xfrm>
          <a:prstGeom prst="star5">
            <a:avLst/>
          </a:prstGeom>
          <a:solidFill>
            <a:srgbClr val="FFFF00"/>
          </a:solidFill>
          <a:ln w="12700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4"/>
          <a:srcRect l="31465" t="10280" r="31861" b="10485"/>
          <a:stretch/>
        </p:blipFill>
        <p:spPr>
          <a:xfrm>
            <a:off x="1380639" y="5220449"/>
            <a:ext cx="261122" cy="365760"/>
          </a:xfrm>
          <a:prstGeom prst="rect">
            <a:avLst/>
          </a:prstGeom>
        </p:spPr>
      </p:pic>
      <p:cxnSp>
        <p:nvCxnSpPr>
          <p:cNvPr id="38" name="Straight Arrow Connector 37"/>
          <p:cNvCxnSpPr>
            <a:stCxn id="37" idx="3"/>
          </p:cNvCxnSpPr>
          <p:nvPr/>
        </p:nvCxnSpPr>
        <p:spPr>
          <a:xfrm flipV="1">
            <a:off x="1641761" y="4431642"/>
            <a:ext cx="1160729" cy="971687"/>
          </a:xfrm>
          <a:prstGeom prst="straightConnector1">
            <a:avLst/>
          </a:prstGeom>
          <a:ln w="25400">
            <a:solidFill>
              <a:srgbClr val="A50021"/>
            </a:solidFill>
            <a:prstDash val="dash"/>
            <a:headEnd type="arrow" w="lg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Multiply 38"/>
          <p:cNvSpPr/>
          <p:nvPr/>
        </p:nvSpPr>
        <p:spPr>
          <a:xfrm>
            <a:off x="1997599" y="4576672"/>
            <a:ext cx="449051" cy="483875"/>
          </a:xfrm>
          <a:prstGeom prst="mathMultiply">
            <a:avLst>
              <a:gd name="adj1" fmla="val 12673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Multiply 41"/>
          <p:cNvSpPr/>
          <p:nvPr/>
        </p:nvSpPr>
        <p:spPr>
          <a:xfrm>
            <a:off x="2071463" y="3411864"/>
            <a:ext cx="449051" cy="483875"/>
          </a:xfrm>
          <a:prstGeom prst="mathMultiply">
            <a:avLst>
              <a:gd name="adj1" fmla="val 12673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0" name="Chart 39"/>
          <p:cNvGraphicFramePr/>
          <p:nvPr>
            <p:extLst>
              <p:ext uri="{D42A27DB-BD31-4B8C-83A1-F6EECF244321}">
                <p14:modId xmlns:p14="http://schemas.microsoft.com/office/powerpoint/2010/main" val="3082875315"/>
              </p:ext>
            </p:extLst>
          </p:nvPr>
        </p:nvGraphicFramePr>
        <p:xfrm>
          <a:off x="6096000" y="2554953"/>
          <a:ext cx="5486400" cy="27167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609082" y="1595057"/>
            <a:ext cx="63223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b="1" dirty="0" err="1"/>
              <a:t>LoRa</a:t>
            </a:r>
            <a:r>
              <a:rPr lang="en-US" sz="3200" b="1" dirty="0"/>
              <a:t> radio: </a:t>
            </a:r>
            <a:r>
              <a:rPr lang="en-US" sz="2800" dirty="0"/>
              <a:t>Higher sensitivity on packet detection than decoding</a:t>
            </a:r>
          </a:p>
        </p:txBody>
      </p:sp>
    </p:spTree>
    <p:extLst>
      <p:ext uri="{BB962C8B-B14F-4D97-AF65-F5344CB8AC3E}">
        <p14:creationId xmlns:p14="http://schemas.microsoft.com/office/powerpoint/2010/main" val="2317238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0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Opportunity in the PHY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DFAED-0EC1-471F-AE92-29A31774D4BF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977" b="19931"/>
          <a:stretch/>
        </p:blipFill>
        <p:spPr>
          <a:xfrm>
            <a:off x="509573" y="2070735"/>
            <a:ext cx="4870580" cy="39055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31465" t="10280" r="31861" b="10485"/>
          <a:stretch/>
        </p:blipFill>
        <p:spPr>
          <a:xfrm>
            <a:off x="1313494" y="3051805"/>
            <a:ext cx="261122" cy="365760"/>
          </a:xfrm>
          <a:prstGeom prst="rect">
            <a:avLst/>
          </a:prstGeom>
        </p:spPr>
      </p:pic>
      <p:cxnSp>
        <p:nvCxnSpPr>
          <p:cNvPr id="8" name="Straight Arrow Connector 7"/>
          <p:cNvCxnSpPr>
            <a:endCxn id="7" idx="3"/>
          </p:cNvCxnSpPr>
          <p:nvPr/>
        </p:nvCxnSpPr>
        <p:spPr>
          <a:xfrm flipH="1" flipV="1">
            <a:off x="1574616" y="3234685"/>
            <a:ext cx="1220782" cy="963628"/>
          </a:xfrm>
          <a:prstGeom prst="straightConnector1">
            <a:avLst/>
          </a:prstGeom>
          <a:ln w="25400">
            <a:solidFill>
              <a:srgbClr val="A50021"/>
            </a:solidFill>
            <a:prstDash val="dash"/>
            <a:headEnd type="arrow" w="lg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5-Point Star 8"/>
          <p:cNvSpPr/>
          <p:nvPr/>
        </p:nvSpPr>
        <p:spPr>
          <a:xfrm>
            <a:off x="2802193" y="4159051"/>
            <a:ext cx="265470" cy="250723"/>
          </a:xfrm>
          <a:prstGeom prst="star5">
            <a:avLst/>
          </a:prstGeom>
          <a:solidFill>
            <a:srgbClr val="FFFF00"/>
          </a:solidFill>
          <a:ln w="12700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4"/>
          <a:srcRect l="31465" t="10280" r="31861" b="10485"/>
          <a:stretch/>
        </p:blipFill>
        <p:spPr>
          <a:xfrm>
            <a:off x="1380639" y="5220449"/>
            <a:ext cx="261122" cy="365760"/>
          </a:xfrm>
          <a:prstGeom prst="rect">
            <a:avLst/>
          </a:prstGeom>
        </p:spPr>
      </p:pic>
      <p:cxnSp>
        <p:nvCxnSpPr>
          <p:cNvPr id="38" name="Straight Arrow Connector 37"/>
          <p:cNvCxnSpPr>
            <a:stCxn id="37" idx="3"/>
          </p:cNvCxnSpPr>
          <p:nvPr/>
        </p:nvCxnSpPr>
        <p:spPr>
          <a:xfrm flipV="1">
            <a:off x="1641761" y="4431642"/>
            <a:ext cx="1160729" cy="971687"/>
          </a:xfrm>
          <a:prstGeom prst="straightConnector1">
            <a:avLst/>
          </a:prstGeom>
          <a:ln w="25400">
            <a:solidFill>
              <a:srgbClr val="A50021"/>
            </a:solidFill>
            <a:prstDash val="dash"/>
            <a:headEnd type="arrow" w="lg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Multiply 38"/>
          <p:cNvSpPr/>
          <p:nvPr/>
        </p:nvSpPr>
        <p:spPr>
          <a:xfrm>
            <a:off x="1997599" y="4576672"/>
            <a:ext cx="449051" cy="483875"/>
          </a:xfrm>
          <a:prstGeom prst="mathMultiply">
            <a:avLst>
              <a:gd name="adj1" fmla="val 12673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Multiply 41"/>
          <p:cNvSpPr/>
          <p:nvPr/>
        </p:nvSpPr>
        <p:spPr>
          <a:xfrm>
            <a:off x="2071463" y="3411864"/>
            <a:ext cx="449051" cy="483875"/>
          </a:xfrm>
          <a:prstGeom prst="mathMultiply">
            <a:avLst>
              <a:gd name="adj1" fmla="val 12673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0" name="Chart 39"/>
          <p:cNvGraphicFramePr/>
          <p:nvPr>
            <p:extLst>
              <p:ext uri="{D42A27DB-BD31-4B8C-83A1-F6EECF244321}">
                <p14:modId xmlns:p14="http://schemas.microsoft.com/office/powerpoint/2010/main" val="1091206892"/>
              </p:ext>
            </p:extLst>
          </p:nvPr>
        </p:nvGraphicFramePr>
        <p:xfrm>
          <a:off x="6096000" y="2554952"/>
          <a:ext cx="5486400" cy="27167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123470" y="5352659"/>
            <a:ext cx="36799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SNR</a:t>
            </a:r>
            <a:r>
              <a:rPr lang="en-US" sz="3200" baseline="-25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detect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&lt; </a:t>
            </a:r>
            <a:r>
              <a:rPr lang="en-US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SNR</a:t>
            </a:r>
            <a:r>
              <a:rPr lang="en-US" sz="3200" baseline="-25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decode</a:t>
            </a:r>
            <a:endParaRPr lang="en-US" sz="3200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09082" y="1595057"/>
            <a:ext cx="63223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b="1" dirty="0" err="1"/>
              <a:t>LoRa</a:t>
            </a:r>
            <a:r>
              <a:rPr lang="en-US" sz="3200" b="1" dirty="0"/>
              <a:t> radio: </a:t>
            </a:r>
            <a:r>
              <a:rPr lang="en-US" sz="2800" dirty="0"/>
              <a:t>Higher sensitivity on packet detection than decoding</a:t>
            </a:r>
          </a:p>
        </p:txBody>
      </p:sp>
    </p:spTree>
    <p:extLst>
      <p:ext uri="{BB962C8B-B14F-4D97-AF65-F5344CB8AC3E}">
        <p14:creationId xmlns:p14="http://schemas.microsoft.com/office/powerpoint/2010/main" val="2629635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3"/>
          <p:cNvSpPr/>
          <p:nvPr/>
        </p:nvSpPr>
        <p:spPr>
          <a:xfrm>
            <a:off x="2520131" y="2480633"/>
            <a:ext cx="1356851" cy="3019122"/>
          </a:xfrm>
          <a:prstGeom prst="roundRect">
            <a:avLst>
              <a:gd name="adj" fmla="val 8201"/>
            </a:avLst>
          </a:prstGeom>
          <a:noFill/>
          <a:ln w="44450">
            <a:solidFill>
              <a:srgbClr val="A5002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 retransmission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DFAED-0EC1-471F-AE92-29A31774D4BF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7589" y="1775184"/>
            <a:ext cx="670560" cy="6400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31465" t="10280" r="31861" b="10485"/>
          <a:stretch/>
        </p:blipFill>
        <p:spPr>
          <a:xfrm>
            <a:off x="429858" y="1858697"/>
            <a:ext cx="337722" cy="473054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598719" y="2467282"/>
            <a:ext cx="0" cy="2936045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910843" y="2585266"/>
            <a:ext cx="663677" cy="182880"/>
            <a:chOff x="5973097" y="3051805"/>
            <a:chExt cx="663677" cy="182880"/>
          </a:xfrm>
        </p:grpSpPr>
        <p:sp>
          <p:nvSpPr>
            <p:cNvPr id="8" name="Rectangle 7"/>
            <p:cNvSpPr/>
            <p:nvPr/>
          </p:nvSpPr>
          <p:spPr>
            <a:xfrm>
              <a:off x="5973097" y="3051805"/>
              <a:ext cx="663677" cy="182880"/>
            </a:xfrm>
            <a:prstGeom prst="rect">
              <a:avLst/>
            </a:prstGeom>
            <a:solidFill>
              <a:srgbClr val="00B0F0"/>
            </a:solidFill>
            <a:ln w="254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6426200" y="3051805"/>
              <a:ext cx="0" cy="182880"/>
            </a:xfrm>
            <a:prstGeom prst="line">
              <a:avLst/>
            </a:prstGeom>
            <a:solidFill>
              <a:srgbClr val="00B0F0"/>
            </a:solidFill>
            <a:ln w="254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601299" y="2717637"/>
            <a:ext cx="1311569" cy="2331682"/>
            <a:chOff x="571686" y="2717637"/>
            <a:chExt cx="1945864" cy="2331682"/>
          </a:xfrm>
        </p:grpSpPr>
        <p:cxnSp>
          <p:nvCxnSpPr>
            <p:cNvPr id="10" name="Straight Arrow Connector 9"/>
            <p:cNvCxnSpPr/>
            <p:nvPr/>
          </p:nvCxnSpPr>
          <p:spPr>
            <a:xfrm>
              <a:off x="598719" y="2717637"/>
              <a:ext cx="1918831" cy="369565"/>
            </a:xfrm>
            <a:prstGeom prst="straightConnector1">
              <a:avLst/>
            </a:prstGeom>
            <a:ln>
              <a:solidFill>
                <a:srgbClr val="00B0F0"/>
              </a:solidFill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571686" y="3392038"/>
              <a:ext cx="1918831" cy="369565"/>
            </a:xfrm>
            <a:prstGeom prst="straightConnector1">
              <a:avLst/>
            </a:prstGeom>
            <a:ln>
              <a:solidFill>
                <a:srgbClr val="00B0F0"/>
              </a:solidFill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598719" y="4679754"/>
              <a:ext cx="1918831" cy="369565"/>
            </a:xfrm>
            <a:prstGeom prst="straightConnector1">
              <a:avLst/>
            </a:prstGeom>
            <a:ln>
              <a:solidFill>
                <a:srgbClr val="00B0F0"/>
              </a:solidFill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910843" y="3263663"/>
            <a:ext cx="663677" cy="182880"/>
            <a:chOff x="5973097" y="3051805"/>
            <a:chExt cx="663677" cy="182880"/>
          </a:xfrm>
        </p:grpSpPr>
        <p:sp>
          <p:nvSpPr>
            <p:cNvPr id="14" name="Rectangle 13"/>
            <p:cNvSpPr/>
            <p:nvPr/>
          </p:nvSpPr>
          <p:spPr>
            <a:xfrm>
              <a:off x="5973097" y="3051805"/>
              <a:ext cx="663677" cy="182880"/>
            </a:xfrm>
            <a:prstGeom prst="rect">
              <a:avLst/>
            </a:prstGeom>
            <a:solidFill>
              <a:srgbClr val="00B0F0"/>
            </a:solidFill>
            <a:ln w="254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6426200" y="3051805"/>
              <a:ext cx="0" cy="182880"/>
            </a:xfrm>
            <a:prstGeom prst="line">
              <a:avLst/>
            </a:prstGeom>
            <a:solidFill>
              <a:srgbClr val="00B0F0"/>
            </a:solidFill>
            <a:ln w="254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910843" y="4542775"/>
            <a:ext cx="663677" cy="182880"/>
            <a:chOff x="5973097" y="3051805"/>
            <a:chExt cx="663677" cy="182880"/>
          </a:xfrm>
        </p:grpSpPr>
        <p:sp>
          <p:nvSpPr>
            <p:cNvPr id="17" name="Rectangle 16"/>
            <p:cNvSpPr/>
            <p:nvPr/>
          </p:nvSpPr>
          <p:spPr>
            <a:xfrm>
              <a:off x="5973097" y="3051805"/>
              <a:ext cx="663677" cy="182880"/>
            </a:xfrm>
            <a:prstGeom prst="rect">
              <a:avLst/>
            </a:prstGeom>
            <a:solidFill>
              <a:srgbClr val="00B0F0"/>
            </a:solidFill>
            <a:ln w="254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6426200" y="3051805"/>
              <a:ext cx="0" cy="182880"/>
            </a:xfrm>
            <a:prstGeom prst="line">
              <a:avLst/>
            </a:prstGeom>
            <a:solidFill>
              <a:srgbClr val="00B0F0"/>
            </a:solidFill>
            <a:ln w="254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1024361" y="3907254"/>
            <a:ext cx="615553" cy="34079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…</a:t>
            </a:r>
          </a:p>
        </p:txBody>
      </p:sp>
      <p:sp>
        <p:nvSpPr>
          <p:cNvPr id="20" name="Multiply 19"/>
          <p:cNvSpPr/>
          <p:nvPr/>
        </p:nvSpPr>
        <p:spPr>
          <a:xfrm>
            <a:off x="2005012" y="3506319"/>
            <a:ext cx="449051" cy="483875"/>
          </a:xfrm>
          <a:prstGeom prst="mathMultiply">
            <a:avLst>
              <a:gd name="adj1" fmla="val 12673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Multiply 20"/>
          <p:cNvSpPr/>
          <p:nvPr/>
        </p:nvSpPr>
        <p:spPr>
          <a:xfrm>
            <a:off x="2005012" y="2853419"/>
            <a:ext cx="449051" cy="483875"/>
          </a:xfrm>
          <a:prstGeom prst="mathMultiply">
            <a:avLst>
              <a:gd name="adj1" fmla="val 12673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1912869" y="2467282"/>
            <a:ext cx="0" cy="2936045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Multiply 22"/>
          <p:cNvSpPr/>
          <p:nvPr/>
        </p:nvSpPr>
        <p:spPr>
          <a:xfrm>
            <a:off x="2005012" y="4764846"/>
            <a:ext cx="449051" cy="483875"/>
          </a:xfrm>
          <a:prstGeom prst="mathMultiply">
            <a:avLst>
              <a:gd name="adj1" fmla="val 12673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4677" y="2572861"/>
            <a:ext cx="1127760" cy="71628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4677" y="4650258"/>
            <a:ext cx="1127760" cy="71628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34677" y="3389523"/>
            <a:ext cx="1127760" cy="71628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3644450" y="4762970"/>
            <a:ext cx="1213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Noise floor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498724" y="1657195"/>
            <a:ext cx="14372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Received symbols</a:t>
            </a:r>
          </a:p>
        </p:txBody>
      </p:sp>
      <p:sp>
        <p:nvSpPr>
          <p:cNvPr id="35" name="Right Arrow 34"/>
          <p:cNvSpPr/>
          <p:nvPr/>
        </p:nvSpPr>
        <p:spPr>
          <a:xfrm>
            <a:off x="4251347" y="3584623"/>
            <a:ext cx="422028" cy="228591"/>
          </a:xfrm>
          <a:prstGeom prst="rightArrow">
            <a:avLst/>
          </a:prstGeom>
          <a:solidFill>
            <a:srgbClr val="CC0000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58244" y="2925627"/>
            <a:ext cx="2240280" cy="150876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4867790" y="1621245"/>
            <a:ext cx="20737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/>
              <a:t>Symbol </a:t>
            </a:r>
            <a:r>
              <a:rPr lang="en-US" altLang="zh-CN" sz="2800" b="1" i="1" dirty="0"/>
              <a:t>combination</a:t>
            </a:r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2418803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0" grpId="0"/>
      <p:bldP spid="31" grpId="0"/>
      <p:bldP spid="35" grpId="0" animBg="1"/>
      <p:bldP spid="3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24937</TotalTime>
  <Words>2241</Words>
  <Application>Microsoft Office PowerPoint</Application>
  <PresentationFormat>Widescreen</PresentationFormat>
  <Paragraphs>398</Paragraphs>
  <Slides>28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Cambria Math</vt:lpstr>
      <vt:lpstr>Wingdings</vt:lpstr>
      <vt:lpstr>Office Theme</vt:lpstr>
      <vt:lpstr>XCopy: Boosting Weak Links for Reliable LoRa Communication</vt:lpstr>
      <vt:lpstr>Low Power Wide Area Network</vt:lpstr>
      <vt:lpstr>Is LoRa really long-range?</vt:lpstr>
      <vt:lpstr>Is LoRa really long-range?</vt:lpstr>
      <vt:lpstr>Reliability mechanism of LoRaWAN</vt:lpstr>
      <vt:lpstr>Reliability mechanism of LoRaWAN</vt:lpstr>
      <vt:lpstr>Opportunity in the PHY</vt:lpstr>
      <vt:lpstr>Opportunity in the PHY</vt:lpstr>
      <vt:lpstr>PHY retransmission</vt:lpstr>
      <vt:lpstr>PHY retransmission</vt:lpstr>
      <vt:lpstr>Combining across retransmissions</vt:lpstr>
      <vt:lpstr>Combining across retransmissions</vt:lpstr>
      <vt:lpstr>Combining across retransmissions</vt:lpstr>
      <vt:lpstr>Combining across retransmissions</vt:lpstr>
      <vt:lpstr>Combining across retransmissions</vt:lpstr>
      <vt:lpstr>Detect weak packets</vt:lpstr>
      <vt:lpstr>Select &amp; Align signals</vt:lpstr>
      <vt:lpstr>Synchronize frequency and phase</vt:lpstr>
      <vt:lpstr>Mitigate symbol heterogeneity</vt:lpstr>
      <vt:lpstr>Mitigate symbol heterogeneity</vt:lpstr>
      <vt:lpstr>Mitigate symbol heterogeneity</vt:lpstr>
      <vt:lpstr>Evaluation</vt:lpstr>
      <vt:lpstr>Retransmission gains</vt:lpstr>
      <vt:lpstr>Comparison with State-of-The-Art</vt:lpstr>
      <vt:lpstr>Weak link performance</vt:lpstr>
      <vt:lpstr>Coverage improvement</vt:lpstr>
      <vt:lpstr>Conclusion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Xianjin XIA</dc:creator>
  <cp:lastModifiedBy>Xianjin XIA</cp:lastModifiedBy>
  <cp:revision>985</cp:revision>
  <dcterms:created xsi:type="dcterms:W3CDTF">2021-04-30T07:57:31Z</dcterms:created>
  <dcterms:modified xsi:type="dcterms:W3CDTF">2023-09-29T13:38:46Z</dcterms:modified>
  <cp:contentStatus/>
</cp:coreProperties>
</file>