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78" r:id="rId3"/>
    <p:sldId id="271" r:id="rId4"/>
    <p:sldId id="306" r:id="rId5"/>
    <p:sldId id="279" r:id="rId6"/>
    <p:sldId id="281" r:id="rId7"/>
    <p:sldId id="262" r:id="rId8"/>
    <p:sldId id="264" r:id="rId9"/>
    <p:sldId id="305" r:id="rId10"/>
    <p:sldId id="301" r:id="rId11"/>
    <p:sldId id="302" r:id="rId12"/>
    <p:sldId id="303" r:id="rId13"/>
    <p:sldId id="282" r:id="rId14"/>
    <p:sldId id="292" r:id="rId15"/>
    <p:sldId id="283" r:id="rId16"/>
    <p:sldId id="286" r:id="rId17"/>
    <p:sldId id="285" r:id="rId18"/>
    <p:sldId id="299" r:id="rId19"/>
    <p:sldId id="290" r:id="rId20"/>
    <p:sldId id="304" r:id="rId21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BB4C"/>
    <a:srgbClr val="00B1F0"/>
    <a:srgbClr val="7D4532"/>
    <a:srgbClr val="502C21"/>
    <a:srgbClr val="C26B4D"/>
    <a:srgbClr val="66382A"/>
    <a:srgbClr val="FC8B63"/>
    <a:srgbClr val="E8805B"/>
    <a:srgbClr val="814734"/>
    <a:srgbClr val="FF8D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383"/>
    <p:restoredTop sz="85215"/>
  </p:normalViewPr>
  <p:slideViewPr>
    <p:cSldViewPr snapToGrid="0">
      <p:cViewPr varScale="1">
        <p:scale>
          <a:sx n="134" d="100"/>
          <a:sy n="134" d="100"/>
        </p:scale>
        <p:origin x="272" y="192"/>
      </p:cViewPr>
      <p:guideLst/>
    </p:cSldViewPr>
  </p:slideViewPr>
  <p:notesTextViewPr>
    <p:cViewPr>
      <p:scale>
        <a:sx n="110" d="100"/>
        <a:sy n="11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312C8-BDD7-114A-8269-99A82887504E}" type="datetimeFigureOut">
              <a:rPr lang="en-CN" smtClean="0"/>
              <a:t>2023/10/17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9E23C1-1DD1-6D4C-9955-77A8E491D68D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590370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E23C1-1DD1-6D4C-9955-77A8E491D68D}" type="slidenum">
              <a:rPr lang="en-CN" smtClean="0"/>
              <a:t>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597517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E23C1-1DD1-6D4C-9955-77A8E491D68D}" type="slidenum">
              <a:rPr lang="en-CN" smtClean="0"/>
              <a:t>10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354794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E23C1-1DD1-6D4C-9955-77A8E491D68D}" type="slidenum">
              <a:rPr lang="en-CN" smtClean="0"/>
              <a:t>11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600163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E23C1-1DD1-6D4C-9955-77A8E491D68D}" type="slidenum">
              <a:rPr lang="en-CN" smtClean="0"/>
              <a:t>12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978506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E23C1-1DD1-6D4C-9955-77A8E491D68D}" type="slidenum">
              <a:rPr lang="en-CN" smtClean="0"/>
              <a:t>13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1344893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E23C1-1DD1-6D4C-9955-77A8E491D68D}" type="slidenum">
              <a:rPr lang="en-CN" smtClean="0"/>
              <a:t>14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6148451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E23C1-1DD1-6D4C-9955-77A8E491D68D}" type="slidenum">
              <a:rPr lang="en-CN" smtClean="0"/>
              <a:t>15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580603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10</a:t>
            </a:r>
            <a:r>
              <a:rPr lang="zh-CN" altLang="en-US" dirty="0"/>
              <a:t>‘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E23C1-1DD1-6D4C-9955-77A8E491D68D}" type="slidenum">
              <a:rPr lang="en-CN" smtClean="0"/>
              <a:t>16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7174740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E23C1-1DD1-6D4C-9955-77A8E491D68D}" type="slidenum">
              <a:rPr lang="en-CN" smtClean="0"/>
              <a:t>17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8017024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E23C1-1DD1-6D4C-9955-77A8E491D68D}" type="slidenum">
              <a:rPr lang="en-CN" smtClean="0"/>
              <a:t>18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7687570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E23C1-1DD1-6D4C-9955-77A8E491D68D}" type="slidenum">
              <a:rPr lang="en-CN" smtClean="0"/>
              <a:t>19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572045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E23C1-1DD1-6D4C-9955-77A8E491D68D}" type="slidenum">
              <a:rPr lang="en-CN" smtClean="0"/>
              <a:t>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7182171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12</a:t>
            </a:r>
            <a:r>
              <a:rPr lang="zh-CN" altLang="en-US" dirty="0"/>
              <a:t>‘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E23C1-1DD1-6D4C-9955-77A8E491D68D}" type="slidenum">
              <a:rPr lang="en-CN" smtClean="0"/>
              <a:t>20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406332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E23C1-1DD1-6D4C-9955-77A8E491D68D}" type="slidenum">
              <a:rPr lang="en-CN" smtClean="0"/>
              <a:t>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149888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E23C1-1DD1-6D4C-9955-77A8E491D68D}" type="slidenum">
              <a:rPr lang="en-CN" smtClean="0"/>
              <a:t>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022767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E23C1-1DD1-6D4C-9955-77A8E491D68D}" type="slidenum">
              <a:rPr lang="en-CN" smtClean="0"/>
              <a:t>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984145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N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E23C1-1DD1-6D4C-9955-77A8E491D68D}" type="slidenum">
              <a:rPr lang="en-CN" smtClean="0"/>
              <a:t>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183232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E23C1-1DD1-6D4C-9955-77A8E491D68D}" type="slidenum">
              <a:rPr lang="en-CN" smtClean="0"/>
              <a:t>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186109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E23C1-1DD1-6D4C-9955-77A8E491D68D}" type="slidenum">
              <a:rPr lang="en-CN" smtClean="0"/>
              <a:t>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227759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E23C1-1DD1-6D4C-9955-77A8E491D68D}" type="slidenum">
              <a:rPr lang="en-CN" smtClean="0"/>
              <a:t>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94872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446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89CC8-2400-9056-B906-6DBA66B51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78827-4494-2AA7-5D3A-45FC6A628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088049-C330-707B-F70F-7A8EC4644F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12FB82-0192-0A50-3D67-44054FFDC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D275-1BBC-8F45-9CCF-5E6D856316DD}" type="datetimeFigureOut">
              <a:rPr lang="en-CN" smtClean="0"/>
              <a:t>2023/10/17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96BF53-F8ED-EA8B-2ED8-3C9B8139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83C6A5-1D66-FCA1-C1DC-14CC3B1EA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A1D9-6997-2C41-9EF1-CB34E4661A5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019104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0C240-0C95-E687-CE28-3FB3CD85C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23060D-7242-2BC3-422B-CCA12E9A0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EE3DBF-4D25-2C23-6AB3-1C34F17D1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5AD980-D813-573E-ED8A-4054DE695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D275-1BBC-8F45-9CCF-5E6D856316DD}" type="datetimeFigureOut">
              <a:rPr lang="en-CN" smtClean="0"/>
              <a:t>2023/10/17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420BE8-71BE-74E9-EDEC-100809864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EF9439-F901-FF2F-F2FB-9C97B5D30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A1D9-6997-2C41-9EF1-CB34E4661A5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595064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EC3DC-8B9A-3482-1276-3EBEEB882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42BD4C-4A46-307F-CA43-B71E2B85C4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0C5E4-8C5E-B8A5-96C6-52CD09F16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D275-1BBC-8F45-9CCF-5E6D856316DD}" type="datetimeFigureOut">
              <a:rPr lang="en-CN" smtClean="0"/>
              <a:t>2023/10/17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CD26D-FFA6-13CD-91C2-981716AD9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23D54-ABA8-045D-1AB5-131F1E30E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A1D9-6997-2C41-9EF1-CB34E4661A5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737059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F50E5E-054F-D2F3-CD4B-5AA30AA1FF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69A4CB-096E-6ECC-73F0-A3ECA789E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DE2DF-5FDE-DCA3-517E-227220DA1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D275-1BBC-8F45-9CCF-5E6D856316DD}" type="datetimeFigureOut">
              <a:rPr lang="en-CN" smtClean="0"/>
              <a:t>2023/10/17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11A40-2B23-B181-7779-83698DFE8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31B83-0422-5C30-3C81-1BDF9597B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A1D9-6997-2C41-9EF1-CB34E4661A5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645617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078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8F0AD-F538-1417-C890-5D3372AD6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7D236A-CD68-6A76-CC41-9DD41F4075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96E03-0A4F-8E6A-9F5A-477D410B0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D275-1BBC-8F45-9CCF-5E6D856316DD}" type="datetimeFigureOut">
              <a:rPr lang="en-CN" smtClean="0"/>
              <a:t>2023/10/17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DDF92-88C0-CEB7-C072-D8EAF929E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53BE8-4185-DE61-195F-77AE21BFA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A1D9-6997-2C41-9EF1-CB34E4661A5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841365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7F7D9-03D8-C6D9-39B7-0D2390F9A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956EF-475D-8DB8-5D65-5440359D17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CBDB7-CED1-EF59-5C57-B46208B56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D275-1BBC-8F45-9CCF-5E6D856316DD}" type="datetimeFigureOut">
              <a:rPr lang="en-CN" smtClean="0"/>
              <a:t>2023/10/17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3AD3C-5B40-A91B-6653-F0E93B49E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DC346-77A0-4F8B-C2B9-505512B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A1D9-6997-2C41-9EF1-CB34E4661A5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798826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E9B72-2E55-265E-4D86-1853604D0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F60A9-233D-761D-E07E-1B5D0A44F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3B332-0F74-FD1C-2C61-8FAD56E85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D275-1BBC-8F45-9CCF-5E6D856316DD}" type="datetimeFigureOut">
              <a:rPr lang="en-CN" smtClean="0"/>
              <a:t>2023/10/17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A2AEE-4ED3-CA93-F2F1-CFD9BE8FA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E0C64-5EC6-1A83-6377-311E85A1A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A1D9-6997-2C41-9EF1-CB34E4661A5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949511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F32D1-1F0A-DEF8-EC68-6E7AF6A8A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6DB35-A5C0-FF21-F17C-CF78F971EB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25D130-4D44-12FF-91FB-6328BC989B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2DBED-D35E-3DAC-85B5-C90B7D100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D275-1BBC-8F45-9CCF-5E6D856316DD}" type="datetimeFigureOut">
              <a:rPr lang="en-CN" smtClean="0"/>
              <a:t>2023/10/17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25D157-10B9-34FB-63D6-812618E8C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1FC096-B5A8-24EE-5146-6F2964075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A1D9-6997-2C41-9EF1-CB34E4661A5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051722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C652-74DE-21E1-FB64-F93FFA9A6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A866A5-8F00-7071-708B-8CECAA8535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8C9D74-F284-6717-729F-EE96901148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603F2E-1415-7B99-741B-773FE90501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809469-88A0-C990-D781-F4F91205AD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F30CA9-CE5F-C791-9E7C-4401E9930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D275-1BBC-8F45-9CCF-5E6D856316DD}" type="datetimeFigureOut">
              <a:rPr lang="en-CN" smtClean="0"/>
              <a:t>2023/10/17</a:t>
            </a:fld>
            <a:endParaRPr lang="en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D3C2C0-46D0-365E-5ADC-97F352091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EF360E-2134-42D9-A0E3-BEB81535D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A1D9-6997-2C41-9EF1-CB34E4661A5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879860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D738C-62D8-81BA-8EFC-A4CA32C6B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62F17D-2D01-1306-34BD-B30D9B990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D275-1BBC-8F45-9CCF-5E6D856316DD}" type="datetimeFigureOut">
              <a:rPr lang="en-CN" smtClean="0"/>
              <a:t>2023/10/17</a:t>
            </a:fld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4C02D2-ADD9-65F4-18B6-A6CBC69DC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AE6FE3-2671-30F3-CD9D-14F89885D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A1D9-6997-2C41-9EF1-CB34E4661A5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129285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BD2CA5-D10C-4438-DA71-3E6E5FE55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D275-1BBC-8F45-9CCF-5E6D856316DD}" type="datetimeFigureOut">
              <a:rPr lang="en-CN" smtClean="0"/>
              <a:t>2023/10/17</a:t>
            </a:fld>
            <a:endParaRPr lang="en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FAB9AB-A23D-F141-65C3-EC38D15EC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947E32-397D-EDC3-8479-4F37C9690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A1D9-6997-2C41-9EF1-CB34E4661A5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238644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132AD7-7D65-7C5F-E02D-BC569FF6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EC857-0769-C77E-D41F-857DC8FA1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2C147-152D-97F6-DEA7-9379788C24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AD275-1BBC-8F45-9CCF-5E6D856316DD}" type="datetimeFigureOut">
              <a:rPr lang="en-CN" smtClean="0"/>
              <a:t>2023/10/17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352B6-F1A9-3AC1-5761-307F25C9AA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67CD6-6757-AA47-BB5E-92DC49FD3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CA1D9-6997-2C41-9EF1-CB34E4661A5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18140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0.png"/><Relationship Id="rId5" Type="http://schemas.openxmlformats.org/officeDocument/2006/relationships/image" Target="../media/image19.emf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0.png"/><Relationship Id="rId5" Type="http://schemas.openxmlformats.org/officeDocument/2006/relationships/image" Target="../media/image19.emf"/><Relationship Id="rId4" Type="http://schemas.openxmlformats.org/officeDocument/2006/relationships/image" Target="../media/image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0.png"/><Relationship Id="rId5" Type="http://schemas.openxmlformats.org/officeDocument/2006/relationships/image" Target="../media/image16.emf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diamond with white text&#10;&#10;Description automatically generated">
            <a:extLst>
              <a:ext uri="{FF2B5EF4-FFF2-40B4-BE49-F238E27FC236}">
                <a16:creationId xmlns:a16="http://schemas.microsoft.com/office/drawing/2014/main" id="{4A59F50C-24FC-0669-3E04-EC0B14AFF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1321" y="5595176"/>
            <a:ext cx="1119809" cy="11198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A82E88-9150-1546-5A87-0062575C6D9A}"/>
              </a:ext>
            </a:extLst>
          </p:cNvPr>
          <p:cNvSpPr txBox="1"/>
          <p:nvPr/>
        </p:nvSpPr>
        <p:spPr>
          <a:xfrm>
            <a:off x="475966" y="2249629"/>
            <a:ext cx="114338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Ne(RF)</a:t>
            </a:r>
            <a:r>
              <a:rPr lang="en-US" sz="36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Neural Radio-Frequency Radiance Fields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DE0CEE-B855-E75E-E6D3-832633FBA492}"/>
              </a:ext>
            </a:extLst>
          </p:cNvPr>
          <p:cNvSpPr txBox="1"/>
          <p:nvPr/>
        </p:nvSpPr>
        <p:spPr>
          <a:xfrm>
            <a:off x="1628912" y="3334034"/>
            <a:ext cx="85123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N" sz="2800" b="1" dirty="0">
                <a:solidFill>
                  <a:schemeClr val="bg1"/>
                </a:solidFill>
                <a:cs typeface="Arial" panose="020B0604020202020204" pitchFamily="34" charset="0"/>
              </a:rPr>
              <a:t>Xiaopeng Zhao, Zhenlin An, Qingrui Pan, Lei Yang</a:t>
            </a:r>
          </a:p>
          <a:p>
            <a:pPr algn="ctr"/>
            <a:endParaRPr lang="en-CN" sz="2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The Hong Kong Polytechnic University</a:t>
            </a:r>
          </a:p>
        </p:txBody>
      </p:sp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57097DD0-FDEF-D0A9-174A-EDAE595EB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0030" y="5595177"/>
            <a:ext cx="1119809" cy="1119809"/>
          </a:xfrm>
          <a:prstGeom prst="rect">
            <a:avLst/>
          </a:prstGeom>
        </p:spPr>
      </p:pic>
      <p:pic>
        <p:nvPicPr>
          <p:cNvPr id="1026" name="Picture 2" descr="Opening Minds．Shaping the Future – PolyU">
            <a:extLst>
              <a:ext uri="{FF2B5EF4-FFF2-40B4-BE49-F238E27FC236}">
                <a16:creationId xmlns:a16="http://schemas.microsoft.com/office/drawing/2014/main" id="{E02B1E21-2A0E-D820-1119-43305AE84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3" y="128089"/>
            <a:ext cx="4901458" cy="93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612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9AA6CAE-EFF5-0BB0-709D-8EDED86E981C}"/>
              </a:ext>
            </a:extLst>
          </p:cNvPr>
          <p:cNvCxnSpPr>
            <a:cxnSpLocks/>
          </p:cNvCxnSpPr>
          <p:nvPr/>
        </p:nvCxnSpPr>
        <p:spPr>
          <a:xfrm flipV="1">
            <a:off x="1360482" y="2319600"/>
            <a:ext cx="4956034" cy="1749333"/>
          </a:xfrm>
          <a:prstGeom prst="straightConnector1">
            <a:avLst/>
          </a:prstGeom>
          <a:ln w="31750">
            <a:gradFill flip="none" rotWithShape="1">
              <a:gsLst>
                <a:gs pos="0">
                  <a:srgbClr val="FF8D66"/>
                </a:gs>
                <a:gs pos="38000">
                  <a:srgbClr val="D27454"/>
                </a:gs>
                <a:gs pos="77000">
                  <a:srgbClr val="814734"/>
                </a:gs>
                <a:gs pos="99000">
                  <a:srgbClr val="391F16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87638521-352F-13A7-0287-9AFD4E9B2AC8}"/>
              </a:ext>
            </a:extLst>
          </p:cNvPr>
          <p:cNvGrpSpPr/>
          <p:nvPr/>
        </p:nvGrpSpPr>
        <p:grpSpPr>
          <a:xfrm>
            <a:off x="2307135" y="1523467"/>
            <a:ext cx="3385270" cy="3185073"/>
            <a:chOff x="3881506" y="1595940"/>
            <a:chExt cx="3896553" cy="3666120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29CD92C4-8BE1-AFDD-E115-C8D4642C4621}"/>
                </a:ext>
              </a:extLst>
            </p:cNvPr>
            <p:cNvGrpSpPr/>
            <p:nvPr/>
          </p:nvGrpSpPr>
          <p:grpSpPr>
            <a:xfrm>
              <a:off x="3881506" y="1595940"/>
              <a:ext cx="3896553" cy="3666120"/>
              <a:chOff x="7837081" y="1724801"/>
              <a:chExt cx="3896553" cy="3666120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E3C811E-5A50-AD32-E569-EE4F43F60281}"/>
                  </a:ext>
                </a:extLst>
              </p:cNvPr>
              <p:cNvSpPr/>
              <p:nvPr/>
            </p:nvSpPr>
            <p:spPr>
              <a:xfrm>
                <a:off x="8585554" y="1847664"/>
                <a:ext cx="3006167" cy="3006169"/>
              </a:xfrm>
              <a:prstGeom prst="rect">
                <a:avLst/>
              </a:prstGeom>
              <a:solidFill>
                <a:schemeClr val="accent4">
                  <a:lumMod val="75000"/>
                  <a:alpha val="8000"/>
                </a:schemeClr>
              </a:solidFill>
              <a:ln cap="flat">
                <a:solidFill>
                  <a:schemeClr val="bg1">
                    <a:lumMod val="85000"/>
                    <a:alpha val="2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2DABF49-0257-452A-CC7F-93A3B6F2F5DA}"/>
                  </a:ext>
                </a:extLst>
              </p:cNvPr>
              <p:cNvSpPr/>
              <p:nvPr/>
            </p:nvSpPr>
            <p:spPr>
              <a:xfrm>
                <a:off x="7840373" y="2378588"/>
                <a:ext cx="3006167" cy="3006169"/>
              </a:xfrm>
              <a:prstGeom prst="rect">
                <a:avLst/>
              </a:prstGeom>
              <a:solidFill>
                <a:schemeClr val="accent4">
                  <a:lumMod val="75000"/>
                  <a:alpha val="11000"/>
                </a:schemeClr>
              </a:solidFill>
              <a:ln cap="flat">
                <a:solidFill>
                  <a:schemeClr val="bg1">
                    <a:lumMod val="85000"/>
                    <a:alpha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E0273B46-EE0C-9DCC-D211-739364652D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851490" y="1738698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0000">
                      <a:schemeClr val="bg1">
                        <a:lumMod val="50000"/>
                      </a:schemeClr>
                    </a:gs>
                    <a:gs pos="66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081821C6-EB04-B80D-9237-3A1DF4F03C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843047" y="4786937"/>
                <a:ext cx="890587" cy="597450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0000">
                      <a:schemeClr val="bg1">
                        <a:lumMod val="50000"/>
                      </a:schemeClr>
                    </a:gs>
                    <a:gs pos="66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7656002B-EA36-97BE-3005-EA8B9657EF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37081" y="1724801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0000">
                      <a:schemeClr val="bg1">
                        <a:lumMod val="50000"/>
                      </a:schemeClr>
                    </a:gs>
                    <a:gs pos="66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34128795-15E3-5EE4-9216-AFDB06F8196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51478" y="4740329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0000">
                      <a:schemeClr val="bg1">
                        <a:lumMod val="50000"/>
                      </a:schemeClr>
                    </a:gs>
                    <a:gs pos="66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9E82E880-A808-85C4-3615-56CB9993BD46}"/>
                </a:ext>
              </a:extLst>
            </p:cNvPr>
            <p:cNvGrpSpPr/>
            <p:nvPr/>
          </p:nvGrpSpPr>
          <p:grpSpPr>
            <a:xfrm>
              <a:off x="3881506" y="1595940"/>
              <a:ext cx="3882130" cy="3661731"/>
              <a:chOff x="2744966" y="1782247"/>
              <a:chExt cx="3882130" cy="3661731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5AA046B-E747-4C33-4BA4-4839729FB4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82122" y="1879479"/>
                <a:ext cx="0" cy="3012504"/>
              </a:xfrm>
              <a:prstGeom prst="line">
                <a:avLst/>
              </a:prstGeom>
              <a:ln w="12700">
                <a:solidFill>
                  <a:schemeClr val="accent4">
                    <a:lumMod val="75000"/>
                    <a:alpha val="25006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A5005F02-9016-1B57-0390-6B1B0746D4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20150" y="1873145"/>
                <a:ext cx="0" cy="3012504"/>
              </a:xfrm>
              <a:prstGeom prst="line">
                <a:avLst/>
              </a:prstGeom>
              <a:ln w="12700">
                <a:solidFill>
                  <a:schemeClr val="accent4">
                    <a:lumMod val="75000"/>
                    <a:alpha val="25006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F3C1602-4672-767D-CE85-8F30FCBA1C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37640" y="1782247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711E812F-B554-6465-235E-3996EB17E9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03021" y="1782247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2B7DC97-48D1-0631-EFF0-32E3BCD585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26329" y="2877005"/>
                <a:ext cx="3006167" cy="0"/>
              </a:xfrm>
              <a:prstGeom prst="line">
                <a:avLst/>
              </a:prstGeom>
              <a:ln w="12700">
                <a:solidFill>
                  <a:schemeClr val="accent4">
                    <a:lumMod val="75000"/>
                    <a:alpha val="25006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67435DC-2148-3009-443D-5C895C4FEA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26329" y="3868118"/>
                <a:ext cx="3006167" cy="0"/>
              </a:xfrm>
              <a:prstGeom prst="line">
                <a:avLst/>
              </a:prstGeom>
              <a:ln w="12700">
                <a:solidFill>
                  <a:schemeClr val="accent4">
                    <a:lumMod val="75000"/>
                    <a:alpha val="25006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AB43092E-A8E6-64FB-D26D-B8D7F8A490E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09176" y="2431474"/>
                <a:ext cx="0" cy="3012504"/>
              </a:xfrm>
              <a:prstGeom prst="line">
                <a:avLst/>
              </a:prstGeom>
              <a:ln w="12700">
                <a:solidFill>
                  <a:schemeClr val="accent4">
                    <a:lumMod val="7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B83CE47-85D1-7AF0-0CEB-8FA72949616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47204" y="2425140"/>
                <a:ext cx="0" cy="3012504"/>
              </a:xfrm>
              <a:prstGeom prst="line">
                <a:avLst/>
              </a:prstGeom>
              <a:ln w="12700">
                <a:solidFill>
                  <a:schemeClr val="accent4">
                    <a:lumMod val="7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21159793-F09E-AC8D-07D4-378942B0C7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53383" y="3429000"/>
                <a:ext cx="3006167" cy="0"/>
              </a:xfrm>
              <a:prstGeom prst="line">
                <a:avLst/>
              </a:prstGeom>
              <a:ln w="12700">
                <a:solidFill>
                  <a:schemeClr val="accent4">
                    <a:lumMod val="7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5BF73C2B-9D65-7EAE-C3D5-9AA837B544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53383" y="4420113"/>
                <a:ext cx="3006167" cy="0"/>
              </a:xfrm>
              <a:prstGeom prst="line">
                <a:avLst/>
              </a:prstGeom>
              <a:ln w="12700">
                <a:solidFill>
                  <a:schemeClr val="accent4">
                    <a:lumMod val="7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33BBD215-7698-C368-AA93-FCDDDCA54A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44952" y="2792475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020982EF-0E5C-A470-2CFA-513ECA4110E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44952" y="3783727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51CFB712-60D7-45AB-584F-38976423AB7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23365" y="2781946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85894CE4-5E0C-2CAF-7EEA-8E0B0FBE73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24909" y="3781646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41A57ABE-C2A9-E2CA-C0B6-C869F50FFDC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72234" y="3781646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E7301A31-806A-A69B-3351-153A5691B5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94879" y="2781946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80BB6E1-EE8A-17FC-F411-5DB8F18F953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53383" y="2763917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59A38F7-9472-6D3B-3FB3-B3A6AD5363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44966" y="3761723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90696F6F-8F52-17D1-C3D5-FA4EDB2B43F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03093" y="4772614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6EA49A6-7C55-0993-4C6C-A029D85C3FA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37638" y="4782107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7F3083D-9600-7230-9C3A-935AF678738F}"/>
              </a:ext>
            </a:extLst>
          </p:cNvPr>
          <p:cNvGrpSpPr/>
          <p:nvPr/>
        </p:nvGrpSpPr>
        <p:grpSpPr>
          <a:xfrm>
            <a:off x="742790" y="4024463"/>
            <a:ext cx="514038" cy="824791"/>
            <a:chOff x="8398174" y="3371556"/>
            <a:chExt cx="584340" cy="937593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1E086098-84CC-F7A0-9988-93AE9A958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98174" y="3418726"/>
              <a:ext cx="584340" cy="890423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431087A-1615-2AD6-F90A-E4C1D7C5CCC2}"/>
                </a:ext>
              </a:extLst>
            </p:cNvPr>
            <p:cNvSpPr txBox="1"/>
            <p:nvPr/>
          </p:nvSpPr>
          <p:spPr>
            <a:xfrm>
              <a:off x="8480336" y="3371556"/>
              <a:ext cx="4138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sz="1600" b="1" dirty="0"/>
                <a:t>RX</a:t>
              </a:r>
            </a:p>
          </p:txBody>
        </p: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5C02C24E-ACC6-1FA6-B095-499B27A83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8762" y="4138460"/>
            <a:ext cx="683910" cy="9118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10E3341-8D62-CDF5-F7C8-F01D44B745B8}"/>
              </a:ext>
            </a:extLst>
          </p:cNvPr>
          <p:cNvGrpSpPr/>
          <p:nvPr/>
        </p:nvGrpSpPr>
        <p:grpSpPr>
          <a:xfrm>
            <a:off x="2535931" y="2952230"/>
            <a:ext cx="1829288" cy="756542"/>
            <a:chOff x="3932714" y="3028438"/>
            <a:chExt cx="2151133" cy="889648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42AC84EB-920C-5D88-89B9-BDD8DDA71A90}"/>
                </a:ext>
              </a:extLst>
            </p:cNvPr>
            <p:cNvSpPr/>
            <p:nvPr/>
          </p:nvSpPr>
          <p:spPr>
            <a:xfrm>
              <a:off x="3932714" y="3737324"/>
              <a:ext cx="180762" cy="180762"/>
            </a:xfrm>
            <a:prstGeom prst="ellipse">
              <a:avLst/>
            </a:prstGeom>
            <a:gradFill flip="none" rotWithShape="1">
              <a:gsLst>
                <a:gs pos="0">
                  <a:srgbClr val="A0FC66"/>
                </a:gs>
                <a:gs pos="41000">
                  <a:srgbClr val="7EC550"/>
                </a:gs>
                <a:gs pos="75000">
                  <a:srgbClr val="48712E"/>
                </a:gs>
                <a:gs pos="100000">
                  <a:schemeClr val="accent6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18542F1D-15D8-06F2-3768-C4B2AEE5ADD0}"/>
                </a:ext>
              </a:extLst>
            </p:cNvPr>
            <p:cNvSpPr/>
            <p:nvPr/>
          </p:nvSpPr>
          <p:spPr>
            <a:xfrm>
              <a:off x="4913386" y="3378905"/>
              <a:ext cx="180762" cy="180762"/>
            </a:xfrm>
            <a:prstGeom prst="ellipse">
              <a:avLst/>
            </a:prstGeom>
            <a:gradFill flip="none" rotWithShape="1">
              <a:gsLst>
                <a:gs pos="0">
                  <a:srgbClr val="A0FC66"/>
                </a:gs>
                <a:gs pos="41000">
                  <a:srgbClr val="7EC550"/>
                </a:gs>
                <a:gs pos="75000">
                  <a:srgbClr val="48712E"/>
                </a:gs>
                <a:gs pos="100000">
                  <a:schemeClr val="accent6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26125F61-7C50-BC8A-3F8C-AEB10B6B0A21}"/>
                </a:ext>
              </a:extLst>
            </p:cNvPr>
            <p:cNvSpPr/>
            <p:nvPr/>
          </p:nvSpPr>
          <p:spPr>
            <a:xfrm>
              <a:off x="5903085" y="3028438"/>
              <a:ext cx="180762" cy="180762"/>
            </a:xfrm>
            <a:prstGeom prst="ellipse">
              <a:avLst/>
            </a:prstGeom>
            <a:gradFill flip="none" rotWithShape="1">
              <a:gsLst>
                <a:gs pos="0">
                  <a:srgbClr val="A0FC66"/>
                </a:gs>
                <a:gs pos="41000">
                  <a:srgbClr val="7EC550"/>
                </a:gs>
                <a:gs pos="75000">
                  <a:srgbClr val="48712E"/>
                </a:gs>
                <a:gs pos="100000">
                  <a:schemeClr val="accent6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BB393661-328D-0F7A-CC3B-2DC9441ECE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4757" y="1929146"/>
            <a:ext cx="1008288" cy="130316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21DA024-04A6-8EA6-5774-36B3BC0D27B5}"/>
              </a:ext>
            </a:extLst>
          </p:cNvPr>
          <p:cNvSpPr txBox="1"/>
          <p:nvPr/>
        </p:nvSpPr>
        <p:spPr>
          <a:xfrm>
            <a:off x="7679824" y="1451661"/>
            <a:ext cx="8340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MLP</a:t>
            </a:r>
            <a:endParaRPr lang="en-CN" sz="18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Curved Connector 34">
            <a:extLst>
              <a:ext uri="{FF2B5EF4-FFF2-40B4-BE49-F238E27FC236}">
                <a16:creationId xmlns:a16="http://schemas.microsoft.com/office/drawing/2014/main" id="{9D4F7B24-BF47-3A8E-7F7F-6699E1AA6202}"/>
              </a:ext>
            </a:extLst>
          </p:cNvPr>
          <p:cNvCxnSpPr>
            <a:cxnSpLocks/>
          </p:cNvCxnSpPr>
          <p:nvPr/>
        </p:nvCxnSpPr>
        <p:spPr>
          <a:xfrm flipV="1">
            <a:off x="6464367" y="2562761"/>
            <a:ext cx="1215457" cy="374178"/>
          </a:xfrm>
          <a:prstGeom prst="curvedConnector3">
            <a:avLst>
              <a:gd name="adj1" fmla="val 50000"/>
            </a:avLst>
          </a:prstGeom>
          <a:ln w="31750">
            <a:gradFill>
              <a:gsLst>
                <a:gs pos="0">
                  <a:srgbClr val="456D2C">
                    <a:alpha val="73000"/>
                  </a:srgbClr>
                </a:gs>
                <a:gs pos="36000">
                  <a:srgbClr val="5D953C"/>
                </a:gs>
                <a:gs pos="70000">
                  <a:srgbClr val="6BA844"/>
                </a:gs>
                <a:gs pos="100000">
                  <a:srgbClr val="74B64A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F0F271F5-0913-363E-74E8-2A08CBF42E4C}"/>
              </a:ext>
            </a:extLst>
          </p:cNvPr>
          <p:cNvSpPr txBox="1"/>
          <p:nvPr/>
        </p:nvSpPr>
        <p:spPr>
          <a:xfrm>
            <a:off x="9577513" y="1931861"/>
            <a:ext cx="1273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Radiance</a:t>
            </a:r>
            <a:endParaRPr lang="en-CN" sz="18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013690E-89C5-4686-1107-570B91EB8562}"/>
              </a:ext>
            </a:extLst>
          </p:cNvPr>
          <p:cNvSpPr txBox="1"/>
          <p:nvPr/>
        </p:nvSpPr>
        <p:spPr>
          <a:xfrm>
            <a:off x="9480995" y="2761550"/>
            <a:ext cx="1504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Attenuation</a:t>
            </a:r>
            <a:endParaRPr lang="en-CN" sz="18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Left Brace 39">
            <a:extLst>
              <a:ext uri="{FF2B5EF4-FFF2-40B4-BE49-F238E27FC236}">
                <a16:creationId xmlns:a16="http://schemas.microsoft.com/office/drawing/2014/main" id="{2A917CEB-16A8-9034-324F-16CF18B0C8D4}"/>
              </a:ext>
            </a:extLst>
          </p:cNvPr>
          <p:cNvSpPr/>
          <p:nvPr/>
        </p:nvSpPr>
        <p:spPr>
          <a:xfrm>
            <a:off x="9518814" y="2029396"/>
            <a:ext cx="117399" cy="1086608"/>
          </a:xfrm>
          <a:prstGeom prst="leftBrac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F5AAFC8-5BCD-25A0-247A-D2EA8AE84BD7}"/>
              </a:ext>
            </a:extLst>
          </p:cNvPr>
          <p:cNvCxnSpPr>
            <a:cxnSpLocks/>
          </p:cNvCxnSpPr>
          <p:nvPr/>
        </p:nvCxnSpPr>
        <p:spPr>
          <a:xfrm>
            <a:off x="8933793" y="2546460"/>
            <a:ext cx="547202" cy="0"/>
          </a:xfrm>
          <a:prstGeom prst="straightConnector1">
            <a:avLst/>
          </a:prstGeom>
          <a:ln w="254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78390A2-59D5-0AF6-46B0-755C16DD7B90}"/>
                  </a:ext>
                </a:extLst>
              </p:cNvPr>
              <p:cNvSpPr txBox="1"/>
              <p:nvPr/>
            </p:nvSpPr>
            <p:spPr>
              <a:xfrm>
                <a:off x="4853110" y="2911048"/>
                <a:ext cx="19493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bg1"/>
                    </a:solidFill>
                  </a:rPr>
                  <a:t>（</a:t>
                </a:r>
                <a:r>
                  <a:rPr lang="en-US" altLang="zh-CN" sz="2000" dirty="0" err="1">
                    <a:solidFill>
                      <a:schemeClr val="bg1"/>
                    </a:solidFill>
                  </a:rPr>
                  <a:t>P</a:t>
                </a:r>
                <a:r>
                  <a:rPr lang="en-US" altLang="zh-CN" sz="2000" baseline="-25000" dirty="0" err="1">
                    <a:solidFill>
                      <a:schemeClr val="bg1"/>
                    </a:solidFill>
                  </a:rPr>
                  <a:t>voxel</a:t>
                </a:r>
                <a:r>
                  <a:rPr lang="en-US" altLang="zh-CN" sz="2000" baseline="-25000" dirty="0">
                    <a:solidFill>
                      <a:schemeClr val="bg1"/>
                    </a:solidFill>
                  </a:rPr>
                  <a:t>,</a:t>
                </a:r>
                <a:r>
                  <a:rPr lang="en-US" altLang="zh-CN" sz="20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</a:rPr>
                  <a:t>, P</a:t>
                </a:r>
                <a:r>
                  <a:rPr lang="en-US" altLang="zh-CN" sz="2000" baseline="-25000" dirty="0">
                    <a:solidFill>
                      <a:schemeClr val="bg1"/>
                    </a:solidFill>
                  </a:rPr>
                  <a:t>TX</a:t>
                </a:r>
                <a:r>
                  <a:rPr lang="zh-CN" altLang="en-US" sz="2000" dirty="0">
                    <a:solidFill>
                      <a:schemeClr val="bg1"/>
                    </a:solidFill>
                  </a:rPr>
                  <a:t>）</a:t>
                </a:r>
                <a:endParaRPr lang="en-CN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78390A2-59D5-0AF6-46B0-755C16DD7B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3110" y="2911048"/>
                <a:ext cx="1949316" cy="400110"/>
              </a:xfrm>
              <a:prstGeom prst="rect">
                <a:avLst/>
              </a:prstGeom>
              <a:blipFill>
                <a:blip r:embed="rId6"/>
                <a:stretch>
                  <a:fillRect l="-3247" t="-9375" b="-281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Oval 52">
            <a:extLst>
              <a:ext uri="{FF2B5EF4-FFF2-40B4-BE49-F238E27FC236}">
                <a16:creationId xmlns:a16="http://schemas.microsoft.com/office/drawing/2014/main" id="{29272E59-86A6-8CE5-8B9C-A8BB4F7EECC8}"/>
              </a:ext>
            </a:extLst>
          </p:cNvPr>
          <p:cNvSpPr/>
          <p:nvPr/>
        </p:nvSpPr>
        <p:spPr>
          <a:xfrm>
            <a:off x="5039882" y="2638260"/>
            <a:ext cx="180762" cy="180762"/>
          </a:xfrm>
          <a:prstGeom prst="ellipse">
            <a:avLst/>
          </a:prstGeom>
          <a:gradFill flip="none" rotWithShape="1">
            <a:gsLst>
              <a:gs pos="0">
                <a:srgbClr val="A0FC66"/>
              </a:gs>
              <a:gs pos="41000">
                <a:srgbClr val="7EC550"/>
              </a:gs>
              <a:gs pos="75000">
                <a:srgbClr val="48712E"/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045261">
              <a:schemeClr val="accent6">
                <a:lumMod val="60000"/>
                <a:lumOff val="40000"/>
                <a:alpha val="63244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2816BC4-8CD5-F6EE-CB41-BC099DF22956}"/>
              </a:ext>
            </a:extLst>
          </p:cNvPr>
          <p:cNvSpPr/>
          <p:nvPr/>
        </p:nvSpPr>
        <p:spPr>
          <a:xfrm>
            <a:off x="0" y="5764966"/>
            <a:ext cx="12192000" cy="1073234"/>
          </a:xfrm>
          <a:prstGeom prst="rect">
            <a:avLst/>
          </a:prstGeom>
          <a:solidFill>
            <a:schemeClr val="bg2">
              <a:lumMod val="25000"/>
            </a:schemeClr>
          </a:solidFill>
          <a:ln w="12700" cmpd="tri">
            <a:solidFill>
              <a:schemeClr val="bg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192000"/>
                      <a:gd name="connsiteY0" fmla="*/ 0 h 843655"/>
                      <a:gd name="connsiteX1" fmla="*/ 458651 w 12192000"/>
                      <a:gd name="connsiteY1" fmla="*/ 0 h 843655"/>
                      <a:gd name="connsiteX2" fmla="*/ 673463 w 12192000"/>
                      <a:gd name="connsiteY2" fmla="*/ 0 h 843655"/>
                      <a:gd name="connsiteX3" fmla="*/ 1497874 w 12192000"/>
                      <a:gd name="connsiteY3" fmla="*/ 0 h 843655"/>
                      <a:gd name="connsiteX4" fmla="*/ 1956526 w 12192000"/>
                      <a:gd name="connsiteY4" fmla="*/ 0 h 843655"/>
                      <a:gd name="connsiteX5" fmla="*/ 2415177 w 12192000"/>
                      <a:gd name="connsiteY5" fmla="*/ 0 h 843655"/>
                      <a:gd name="connsiteX6" fmla="*/ 3239589 w 12192000"/>
                      <a:gd name="connsiteY6" fmla="*/ 0 h 843655"/>
                      <a:gd name="connsiteX7" fmla="*/ 3576320 w 12192000"/>
                      <a:gd name="connsiteY7" fmla="*/ 0 h 843655"/>
                      <a:gd name="connsiteX8" fmla="*/ 4400731 w 12192000"/>
                      <a:gd name="connsiteY8" fmla="*/ 0 h 843655"/>
                      <a:gd name="connsiteX9" fmla="*/ 5225143 w 12192000"/>
                      <a:gd name="connsiteY9" fmla="*/ 0 h 843655"/>
                      <a:gd name="connsiteX10" fmla="*/ 5805714 w 12192000"/>
                      <a:gd name="connsiteY10" fmla="*/ 0 h 843655"/>
                      <a:gd name="connsiteX11" fmla="*/ 6630126 w 12192000"/>
                      <a:gd name="connsiteY11" fmla="*/ 0 h 843655"/>
                      <a:gd name="connsiteX12" fmla="*/ 7088777 w 12192000"/>
                      <a:gd name="connsiteY12" fmla="*/ 0 h 843655"/>
                      <a:gd name="connsiteX13" fmla="*/ 7547429 w 12192000"/>
                      <a:gd name="connsiteY13" fmla="*/ 0 h 843655"/>
                      <a:gd name="connsiteX14" fmla="*/ 8249920 w 12192000"/>
                      <a:gd name="connsiteY14" fmla="*/ 0 h 843655"/>
                      <a:gd name="connsiteX15" fmla="*/ 8708571 w 12192000"/>
                      <a:gd name="connsiteY15" fmla="*/ 0 h 843655"/>
                      <a:gd name="connsiteX16" fmla="*/ 9532983 w 12192000"/>
                      <a:gd name="connsiteY16" fmla="*/ 0 h 843655"/>
                      <a:gd name="connsiteX17" fmla="*/ 10357394 w 12192000"/>
                      <a:gd name="connsiteY17" fmla="*/ 0 h 843655"/>
                      <a:gd name="connsiteX18" fmla="*/ 10937966 w 12192000"/>
                      <a:gd name="connsiteY18" fmla="*/ 0 h 843655"/>
                      <a:gd name="connsiteX19" fmla="*/ 11396617 w 12192000"/>
                      <a:gd name="connsiteY19" fmla="*/ 0 h 843655"/>
                      <a:gd name="connsiteX20" fmla="*/ 11611429 w 12192000"/>
                      <a:gd name="connsiteY20" fmla="*/ 0 h 843655"/>
                      <a:gd name="connsiteX21" fmla="*/ 12192000 w 12192000"/>
                      <a:gd name="connsiteY21" fmla="*/ 0 h 843655"/>
                      <a:gd name="connsiteX22" fmla="*/ 12192000 w 12192000"/>
                      <a:gd name="connsiteY22" fmla="*/ 404954 h 843655"/>
                      <a:gd name="connsiteX23" fmla="*/ 12192000 w 12192000"/>
                      <a:gd name="connsiteY23" fmla="*/ 843655 h 843655"/>
                      <a:gd name="connsiteX24" fmla="*/ 11855269 w 12192000"/>
                      <a:gd name="connsiteY24" fmla="*/ 843655 h 843655"/>
                      <a:gd name="connsiteX25" fmla="*/ 11640457 w 12192000"/>
                      <a:gd name="connsiteY25" fmla="*/ 843655 h 843655"/>
                      <a:gd name="connsiteX26" fmla="*/ 11425646 w 12192000"/>
                      <a:gd name="connsiteY26" fmla="*/ 843655 h 843655"/>
                      <a:gd name="connsiteX27" fmla="*/ 10845074 w 12192000"/>
                      <a:gd name="connsiteY27" fmla="*/ 843655 h 843655"/>
                      <a:gd name="connsiteX28" fmla="*/ 10508343 w 12192000"/>
                      <a:gd name="connsiteY28" fmla="*/ 843655 h 843655"/>
                      <a:gd name="connsiteX29" fmla="*/ 9805851 w 12192000"/>
                      <a:gd name="connsiteY29" fmla="*/ 843655 h 843655"/>
                      <a:gd name="connsiteX30" fmla="*/ 9469120 w 12192000"/>
                      <a:gd name="connsiteY30" fmla="*/ 843655 h 843655"/>
                      <a:gd name="connsiteX31" fmla="*/ 8766629 w 12192000"/>
                      <a:gd name="connsiteY31" fmla="*/ 843655 h 843655"/>
                      <a:gd name="connsiteX32" fmla="*/ 8551817 w 12192000"/>
                      <a:gd name="connsiteY32" fmla="*/ 843655 h 843655"/>
                      <a:gd name="connsiteX33" fmla="*/ 7849326 w 12192000"/>
                      <a:gd name="connsiteY33" fmla="*/ 843655 h 843655"/>
                      <a:gd name="connsiteX34" fmla="*/ 7512594 w 12192000"/>
                      <a:gd name="connsiteY34" fmla="*/ 843655 h 843655"/>
                      <a:gd name="connsiteX35" fmla="*/ 7297783 w 12192000"/>
                      <a:gd name="connsiteY35" fmla="*/ 843655 h 843655"/>
                      <a:gd name="connsiteX36" fmla="*/ 6961051 w 12192000"/>
                      <a:gd name="connsiteY36" fmla="*/ 843655 h 843655"/>
                      <a:gd name="connsiteX37" fmla="*/ 6258560 w 12192000"/>
                      <a:gd name="connsiteY37" fmla="*/ 843655 h 843655"/>
                      <a:gd name="connsiteX38" fmla="*/ 5921829 w 12192000"/>
                      <a:gd name="connsiteY38" fmla="*/ 843655 h 843655"/>
                      <a:gd name="connsiteX39" fmla="*/ 5707017 w 12192000"/>
                      <a:gd name="connsiteY39" fmla="*/ 843655 h 843655"/>
                      <a:gd name="connsiteX40" fmla="*/ 5370286 w 12192000"/>
                      <a:gd name="connsiteY40" fmla="*/ 843655 h 843655"/>
                      <a:gd name="connsiteX41" fmla="*/ 4911634 w 12192000"/>
                      <a:gd name="connsiteY41" fmla="*/ 843655 h 843655"/>
                      <a:gd name="connsiteX42" fmla="*/ 4331063 w 12192000"/>
                      <a:gd name="connsiteY42" fmla="*/ 843655 h 843655"/>
                      <a:gd name="connsiteX43" fmla="*/ 3994331 w 12192000"/>
                      <a:gd name="connsiteY43" fmla="*/ 843655 h 843655"/>
                      <a:gd name="connsiteX44" fmla="*/ 3169920 w 12192000"/>
                      <a:gd name="connsiteY44" fmla="*/ 843655 h 843655"/>
                      <a:gd name="connsiteX45" fmla="*/ 2589349 w 12192000"/>
                      <a:gd name="connsiteY45" fmla="*/ 843655 h 843655"/>
                      <a:gd name="connsiteX46" fmla="*/ 1764937 w 12192000"/>
                      <a:gd name="connsiteY46" fmla="*/ 843655 h 843655"/>
                      <a:gd name="connsiteX47" fmla="*/ 1062446 w 12192000"/>
                      <a:gd name="connsiteY47" fmla="*/ 843655 h 843655"/>
                      <a:gd name="connsiteX48" fmla="*/ 603794 w 12192000"/>
                      <a:gd name="connsiteY48" fmla="*/ 843655 h 843655"/>
                      <a:gd name="connsiteX49" fmla="*/ 0 w 12192000"/>
                      <a:gd name="connsiteY49" fmla="*/ 843655 h 843655"/>
                      <a:gd name="connsiteX50" fmla="*/ 0 w 12192000"/>
                      <a:gd name="connsiteY50" fmla="*/ 438701 h 843655"/>
                      <a:gd name="connsiteX51" fmla="*/ 0 w 12192000"/>
                      <a:gd name="connsiteY51" fmla="*/ 0 h 8436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12192000" h="843655" extrusionOk="0">
                        <a:moveTo>
                          <a:pt x="0" y="0"/>
                        </a:moveTo>
                        <a:cubicBezTo>
                          <a:pt x="117127" y="-5097"/>
                          <a:pt x="305253" y="1402"/>
                          <a:pt x="458651" y="0"/>
                        </a:cubicBezTo>
                        <a:cubicBezTo>
                          <a:pt x="612049" y="-1402"/>
                          <a:pt x="595207" y="19573"/>
                          <a:pt x="673463" y="0"/>
                        </a:cubicBezTo>
                        <a:cubicBezTo>
                          <a:pt x="751719" y="-19573"/>
                          <a:pt x="1110976" y="2947"/>
                          <a:pt x="1497874" y="0"/>
                        </a:cubicBezTo>
                        <a:cubicBezTo>
                          <a:pt x="1884772" y="-2947"/>
                          <a:pt x="1727277" y="12394"/>
                          <a:pt x="1956526" y="0"/>
                        </a:cubicBezTo>
                        <a:cubicBezTo>
                          <a:pt x="2185775" y="-12394"/>
                          <a:pt x="2186037" y="21439"/>
                          <a:pt x="2415177" y="0"/>
                        </a:cubicBezTo>
                        <a:cubicBezTo>
                          <a:pt x="2644317" y="-21439"/>
                          <a:pt x="2980375" y="35203"/>
                          <a:pt x="3239589" y="0"/>
                        </a:cubicBezTo>
                        <a:cubicBezTo>
                          <a:pt x="3498803" y="-35203"/>
                          <a:pt x="3499976" y="366"/>
                          <a:pt x="3576320" y="0"/>
                        </a:cubicBezTo>
                        <a:cubicBezTo>
                          <a:pt x="3652664" y="-366"/>
                          <a:pt x="4027617" y="80807"/>
                          <a:pt x="4400731" y="0"/>
                        </a:cubicBezTo>
                        <a:cubicBezTo>
                          <a:pt x="4773845" y="-80807"/>
                          <a:pt x="4838935" y="27413"/>
                          <a:pt x="5225143" y="0"/>
                        </a:cubicBezTo>
                        <a:cubicBezTo>
                          <a:pt x="5611351" y="-27413"/>
                          <a:pt x="5670159" y="30339"/>
                          <a:pt x="5805714" y="0"/>
                        </a:cubicBezTo>
                        <a:cubicBezTo>
                          <a:pt x="5941269" y="-30339"/>
                          <a:pt x="6367077" y="29593"/>
                          <a:pt x="6630126" y="0"/>
                        </a:cubicBezTo>
                        <a:cubicBezTo>
                          <a:pt x="6893175" y="-29593"/>
                          <a:pt x="6919581" y="35567"/>
                          <a:pt x="7088777" y="0"/>
                        </a:cubicBezTo>
                        <a:cubicBezTo>
                          <a:pt x="7257973" y="-35567"/>
                          <a:pt x="7359908" y="46992"/>
                          <a:pt x="7547429" y="0"/>
                        </a:cubicBezTo>
                        <a:cubicBezTo>
                          <a:pt x="7734950" y="-46992"/>
                          <a:pt x="8044814" y="40653"/>
                          <a:pt x="8249920" y="0"/>
                        </a:cubicBezTo>
                        <a:cubicBezTo>
                          <a:pt x="8455026" y="-40653"/>
                          <a:pt x="8489644" y="23818"/>
                          <a:pt x="8708571" y="0"/>
                        </a:cubicBezTo>
                        <a:cubicBezTo>
                          <a:pt x="8927498" y="-23818"/>
                          <a:pt x="9259545" y="8651"/>
                          <a:pt x="9532983" y="0"/>
                        </a:cubicBezTo>
                        <a:cubicBezTo>
                          <a:pt x="9806421" y="-8651"/>
                          <a:pt x="10032831" y="97126"/>
                          <a:pt x="10357394" y="0"/>
                        </a:cubicBezTo>
                        <a:cubicBezTo>
                          <a:pt x="10681957" y="-97126"/>
                          <a:pt x="10669289" y="18621"/>
                          <a:pt x="10937966" y="0"/>
                        </a:cubicBezTo>
                        <a:cubicBezTo>
                          <a:pt x="11206643" y="-18621"/>
                          <a:pt x="11228125" y="49914"/>
                          <a:pt x="11396617" y="0"/>
                        </a:cubicBezTo>
                        <a:cubicBezTo>
                          <a:pt x="11565109" y="-49914"/>
                          <a:pt x="11567903" y="2966"/>
                          <a:pt x="11611429" y="0"/>
                        </a:cubicBezTo>
                        <a:cubicBezTo>
                          <a:pt x="11654955" y="-2966"/>
                          <a:pt x="11909242" y="42336"/>
                          <a:pt x="12192000" y="0"/>
                        </a:cubicBezTo>
                        <a:cubicBezTo>
                          <a:pt x="12239833" y="166338"/>
                          <a:pt x="12157859" y="270969"/>
                          <a:pt x="12192000" y="404954"/>
                        </a:cubicBezTo>
                        <a:cubicBezTo>
                          <a:pt x="12226141" y="538939"/>
                          <a:pt x="12191579" y="626977"/>
                          <a:pt x="12192000" y="843655"/>
                        </a:cubicBezTo>
                        <a:cubicBezTo>
                          <a:pt x="12056672" y="869361"/>
                          <a:pt x="11928933" y="841833"/>
                          <a:pt x="11855269" y="843655"/>
                        </a:cubicBezTo>
                        <a:cubicBezTo>
                          <a:pt x="11781605" y="845477"/>
                          <a:pt x="11728586" y="823693"/>
                          <a:pt x="11640457" y="843655"/>
                        </a:cubicBezTo>
                        <a:cubicBezTo>
                          <a:pt x="11552328" y="863617"/>
                          <a:pt x="11482902" y="838356"/>
                          <a:pt x="11425646" y="843655"/>
                        </a:cubicBezTo>
                        <a:cubicBezTo>
                          <a:pt x="11368390" y="848954"/>
                          <a:pt x="11003180" y="825161"/>
                          <a:pt x="10845074" y="843655"/>
                        </a:cubicBezTo>
                        <a:cubicBezTo>
                          <a:pt x="10686968" y="862149"/>
                          <a:pt x="10594784" y="812354"/>
                          <a:pt x="10508343" y="843655"/>
                        </a:cubicBezTo>
                        <a:cubicBezTo>
                          <a:pt x="10421902" y="874956"/>
                          <a:pt x="10028343" y="813599"/>
                          <a:pt x="9805851" y="843655"/>
                        </a:cubicBezTo>
                        <a:cubicBezTo>
                          <a:pt x="9583359" y="873711"/>
                          <a:pt x="9580072" y="809241"/>
                          <a:pt x="9469120" y="843655"/>
                        </a:cubicBezTo>
                        <a:cubicBezTo>
                          <a:pt x="9358168" y="878069"/>
                          <a:pt x="9072199" y="809573"/>
                          <a:pt x="8766629" y="843655"/>
                        </a:cubicBezTo>
                        <a:cubicBezTo>
                          <a:pt x="8461059" y="877737"/>
                          <a:pt x="8613260" y="824557"/>
                          <a:pt x="8551817" y="843655"/>
                        </a:cubicBezTo>
                        <a:cubicBezTo>
                          <a:pt x="8490374" y="862753"/>
                          <a:pt x="8123958" y="791480"/>
                          <a:pt x="7849326" y="843655"/>
                        </a:cubicBezTo>
                        <a:cubicBezTo>
                          <a:pt x="7574694" y="895830"/>
                          <a:pt x="7651428" y="809207"/>
                          <a:pt x="7512594" y="843655"/>
                        </a:cubicBezTo>
                        <a:cubicBezTo>
                          <a:pt x="7373760" y="878103"/>
                          <a:pt x="7381683" y="829233"/>
                          <a:pt x="7297783" y="843655"/>
                        </a:cubicBezTo>
                        <a:cubicBezTo>
                          <a:pt x="7213883" y="858077"/>
                          <a:pt x="7060023" y="811020"/>
                          <a:pt x="6961051" y="843655"/>
                        </a:cubicBezTo>
                        <a:cubicBezTo>
                          <a:pt x="6862079" y="876290"/>
                          <a:pt x="6437235" y="771552"/>
                          <a:pt x="6258560" y="843655"/>
                        </a:cubicBezTo>
                        <a:cubicBezTo>
                          <a:pt x="6079885" y="915758"/>
                          <a:pt x="6046551" y="828678"/>
                          <a:pt x="5921829" y="843655"/>
                        </a:cubicBezTo>
                        <a:cubicBezTo>
                          <a:pt x="5797107" y="858632"/>
                          <a:pt x="5753638" y="836583"/>
                          <a:pt x="5707017" y="843655"/>
                        </a:cubicBezTo>
                        <a:cubicBezTo>
                          <a:pt x="5660396" y="850727"/>
                          <a:pt x="5452963" y="843388"/>
                          <a:pt x="5370286" y="843655"/>
                        </a:cubicBezTo>
                        <a:cubicBezTo>
                          <a:pt x="5287609" y="843922"/>
                          <a:pt x="5014743" y="808938"/>
                          <a:pt x="4911634" y="843655"/>
                        </a:cubicBezTo>
                        <a:cubicBezTo>
                          <a:pt x="4808525" y="878372"/>
                          <a:pt x="4542614" y="797452"/>
                          <a:pt x="4331063" y="843655"/>
                        </a:cubicBezTo>
                        <a:cubicBezTo>
                          <a:pt x="4119512" y="889858"/>
                          <a:pt x="4069654" y="832918"/>
                          <a:pt x="3994331" y="843655"/>
                        </a:cubicBezTo>
                        <a:cubicBezTo>
                          <a:pt x="3919008" y="854392"/>
                          <a:pt x="3408040" y="817831"/>
                          <a:pt x="3169920" y="843655"/>
                        </a:cubicBezTo>
                        <a:cubicBezTo>
                          <a:pt x="2931800" y="869479"/>
                          <a:pt x="2856916" y="793507"/>
                          <a:pt x="2589349" y="843655"/>
                        </a:cubicBezTo>
                        <a:cubicBezTo>
                          <a:pt x="2321782" y="893803"/>
                          <a:pt x="2006351" y="779059"/>
                          <a:pt x="1764937" y="843655"/>
                        </a:cubicBezTo>
                        <a:cubicBezTo>
                          <a:pt x="1523523" y="908251"/>
                          <a:pt x="1232650" y="839491"/>
                          <a:pt x="1062446" y="843655"/>
                        </a:cubicBezTo>
                        <a:cubicBezTo>
                          <a:pt x="892242" y="847819"/>
                          <a:pt x="745975" y="789845"/>
                          <a:pt x="603794" y="843655"/>
                        </a:cubicBezTo>
                        <a:cubicBezTo>
                          <a:pt x="461613" y="897465"/>
                          <a:pt x="280308" y="795706"/>
                          <a:pt x="0" y="843655"/>
                        </a:cubicBezTo>
                        <a:cubicBezTo>
                          <a:pt x="-3555" y="699964"/>
                          <a:pt x="10069" y="597467"/>
                          <a:pt x="0" y="438701"/>
                        </a:cubicBezTo>
                        <a:cubicBezTo>
                          <a:pt x="-10069" y="279935"/>
                          <a:pt x="32281" y="1176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Similar to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NeRF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two MLPs are trained to model the physical and radiative characteristics of each voxel</a:t>
            </a:r>
            <a:endParaRPr lang="en-CN" sz="28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039036-30A2-9206-45D4-436D56C5B16E}"/>
              </a:ext>
            </a:extLst>
          </p:cNvPr>
          <p:cNvSpPr txBox="1"/>
          <p:nvPr/>
        </p:nvSpPr>
        <p:spPr>
          <a:xfrm>
            <a:off x="7160702" y="4287742"/>
            <a:ext cx="4555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Details refer to our paper</a:t>
            </a:r>
            <a:endParaRPr lang="en-US" sz="28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A7047FE-1DB2-2A0F-2784-C4D24CCE1249}"/>
              </a:ext>
            </a:extLst>
          </p:cNvPr>
          <p:cNvSpPr txBox="1"/>
          <p:nvPr/>
        </p:nvSpPr>
        <p:spPr>
          <a:xfrm>
            <a:off x="333994" y="54960"/>
            <a:ext cx="117161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NeRF</a:t>
            </a:r>
            <a:r>
              <a:rPr lang="en-US" sz="36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</a:t>
            </a:r>
            <a:endParaRPr lang="en-CN" sz="3600" baseline="30000" dirty="0">
              <a:solidFill>
                <a:srgbClr val="9AC5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809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0CFADBAA-A083-E5CA-FE3E-162033D93D38}"/>
              </a:ext>
            </a:extLst>
          </p:cNvPr>
          <p:cNvCxnSpPr>
            <a:cxnSpLocks/>
          </p:cNvCxnSpPr>
          <p:nvPr/>
        </p:nvCxnSpPr>
        <p:spPr>
          <a:xfrm flipV="1">
            <a:off x="4083250" y="2651987"/>
            <a:ext cx="4956034" cy="1749333"/>
          </a:xfrm>
          <a:prstGeom prst="straightConnector1">
            <a:avLst/>
          </a:prstGeom>
          <a:ln w="31750">
            <a:gradFill flip="none" rotWithShape="1">
              <a:gsLst>
                <a:gs pos="0">
                  <a:srgbClr val="FF8D66"/>
                </a:gs>
                <a:gs pos="38000">
                  <a:srgbClr val="D27454"/>
                </a:gs>
                <a:gs pos="77000">
                  <a:srgbClr val="814734"/>
                </a:gs>
                <a:gs pos="99000">
                  <a:srgbClr val="391F16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87638521-352F-13A7-0287-9AFD4E9B2AC8}"/>
              </a:ext>
            </a:extLst>
          </p:cNvPr>
          <p:cNvGrpSpPr/>
          <p:nvPr/>
        </p:nvGrpSpPr>
        <p:grpSpPr>
          <a:xfrm>
            <a:off x="5032911" y="1851697"/>
            <a:ext cx="3385270" cy="3185073"/>
            <a:chOff x="3881506" y="1595940"/>
            <a:chExt cx="3896553" cy="3666120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29CD92C4-8BE1-AFDD-E115-C8D4642C4621}"/>
                </a:ext>
              </a:extLst>
            </p:cNvPr>
            <p:cNvGrpSpPr/>
            <p:nvPr/>
          </p:nvGrpSpPr>
          <p:grpSpPr>
            <a:xfrm>
              <a:off x="3881506" y="1595940"/>
              <a:ext cx="3896553" cy="3666120"/>
              <a:chOff x="7837081" y="1724801"/>
              <a:chExt cx="3896553" cy="3666120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E3C811E-5A50-AD32-E569-EE4F43F60281}"/>
                  </a:ext>
                </a:extLst>
              </p:cNvPr>
              <p:cNvSpPr/>
              <p:nvPr/>
            </p:nvSpPr>
            <p:spPr>
              <a:xfrm>
                <a:off x="8585554" y="1847664"/>
                <a:ext cx="3006167" cy="3006169"/>
              </a:xfrm>
              <a:prstGeom prst="rect">
                <a:avLst/>
              </a:prstGeom>
              <a:solidFill>
                <a:schemeClr val="accent4">
                  <a:lumMod val="75000"/>
                  <a:alpha val="8000"/>
                </a:schemeClr>
              </a:solidFill>
              <a:ln cap="flat">
                <a:solidFill>
                  <a:schemeClr val="bg1">
                    <a:lumMod val="85000"/>
                    <a:alpha val="2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2DABF49-0257-452A-CC7F-93A3B6F2F5DA}"/>
                  </a:ext>
                </a:extLst>
              </p:cNvPr>
              <p:cNvSpPr/>
              <p:nvPr/>
            </p:nvSpPr>
            <p:spPr>
              <a:xfrm>
                <a:off x="7840373" y="2378588"/>
                <a:ext cx="3006167" cy="3006169"/>
              </a:xfrm>
              <a:prstGeom prst="rect">
                <a:avLst/>
              </a:prstGeom>
              <a:solidFill>
                <a:schemeClr val="accent4">
                  <a:lumMod val="75000"/>
                  <a:alpha val="11000"/>
                </a:schemeClr>
              </a:solidFill>
              <a:ln cap="flat">
                <a:solidFill>
                  <a:schemeClr val="bg1">
                    <a:lumMod val="85000"/>
                    <a:alpha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E0273B46-EE0C-9DCC-D211-739364652D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851490" y="1738698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0000">
                      <a:schemeClr val="bg1">
                        <a:lumMod val="50000"/>
                      </a:schemeClr>
                    </a:gs>
                    <a:gs pos="66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081821C6-EB04-B80D-9237-3A1DF4F03C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843047" y="4786937"/>
                <a:ext cx="890587" cy="597450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0000">
                      <a:schemeClr val="bg1">
                        <a:lumMod val="50000"/>
                      </a:schemeClr>
                    </a:gs>
                    <a:gs pos="66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7656002B-EA36-97BE-3005-EA8B9657EF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37081" y="1724801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0000">
                      <a:schemeClr val="bg1">
                        <a:lumMod val="50000"/>
                      </a:schemeClr>
                    </a:gs>
                    <a:gs pos="66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34128795-15E3-5EE4-9216-AFDB06F8196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51478" y="4740329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0000">
                      <a:schemeClr val="bg1">
                        <a:lumMod val="50000"/>
                      </a:schemeClr>
                    </a:gs>
                    <a:gs pos="66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9E82E880-A808-85C4-3615-56CB9993BD46}"/>
                </a:ext>
              </a:extLst>
            </p:cNvPr>
            <p:cNvGrpSpPr/>
            <p:nvPr/>
          </p:nvGrpSpPr>
          <p:grpSpPr>
            <a:xfrm>
              <a:off x="3881506" y="1595940"/>
              <a:ext cx="3882130" cy="3661731"/>
              <a:chOff x="2744966" y="1782247"/>
              <a:chExt cx="3882130" cy="3661731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5AA046B-E747-4C33-4BA4-4839729FB4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82122" y="1879479"/>
                <a:ext cx="0" cy="3012504"/>
              </a:xfrm>
              <a:prstGeom prst="line">
                <a:avLst/>
              </a:prstGeom>
              <a:ln w="12700">
                <a:solidFill>
                  <a:schemeClr val="accent4">
                    <a:lumMod val="75000"/>
                    <a:alpha val="25006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A5005F02-9016-1B57-0390-6B1B0746D4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20150" y="1873145"/>
                <a:ext cx="0" cy="3012504"/>
              </a:xfrm>
              <a:prstGeom prst="line">
                <a:avLst/>
              </a:prstGeom>
              <a:ln w="12700">
                <a:solidFill>
                  <a:schemeClr val="accent4">
                    <a:lumMod val="75000"/>
                    <a:alpha val="25006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F3C1602-4672-767D-CE85-8F30FCBA1C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37640" y="1782247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711E812F-B554-6465-235E-3996EB17E9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03021" y="1782247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2B7DC97-48D1-0631-EFF0-32E3BCD585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26329" y="2877005"/>
                <a:ext cx="3006167" cy="0"/>
              </a:xfrm>
              <a:prstGeom prst="line">
                <a:avLst/>
              </a:prstGeom>
              <a:ln w="12700">
                <a:solidFill>
                  <a:schemeClr val="accent4">
                    <a:lumMod val="75000"/>
                    <a:alpha val="25006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67435DC-2148-3009-443D-5C895C4FEA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26329" y="3868118"/>
                <a:ext cx="3006167" cy="0"/>
              </a:xfrm>
              <a:prstGeom prst="line">
                <a:avLst/>
              </a:prstGeom>
              <a:ln w="12700">
                <a:solidFill>
                  <a:schemeClr val="accent4">
                    <a:lumMod val="75000"/>
                    <a:alpha val="25006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AB43092E-A8E6-64FB-D26D-B8D7F8A490E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09176" y="2431474"/>
                <a:ext cx="0" cy="3012504"/>
              </a:xfrm>
              <a:prstGeom prst="line">
                <a:avLst/>
              </a:prstGeom>
              <a:ln w="12700">
                <a:solidFill>
                  <a:schemeClr val="accent4">
                    <a:lumMod val="7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B83CE47-85D1-7AF0-0CEB-8FA72949616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47204" y="2425140"/>
                <a:ext cx="0" cy="3012504"/>
              </a:xfrm>
              <a:prstGeom prst="line">
                <a:avLst/>
              </a:prstGeom>
              <a:ln w="12700">
                <a:solidFill>
                  <a:schemeClr val="accent4">
                    <a:lumMod val="7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21159793-F09E-AC8D-07D4-378942B0C7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53383" y="3429000"/>
                <a:ext cx="3006167" cy="0"/>
              </a:xfrm>
              <a:prstGeom prst="line">
                <a:avLst/>
              </a:prstGeom>
              <a:ln w="12700">
                <a:solidFill>
                  <a:schemeClr val="accent4">
                    <a:lumMod val="7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5BF73C2B-9D65-7EAE-C3D5-9AA837B544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53383" y="4420113"/>
                <a:ext cx="3006167" cy="0"/>
              </a:xfrm>
              <a:prstGeom prst="line">
                <a:avLst/>
              </a:prstGeom>
              <a:ln w="12700">
                <a:solidFill>
                  <a:schemeClr val="accent4">
                    <a:lumMod val="7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33BBD215-7698-C368-AA93-FCDDDCA54A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44952" y="2792475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020982EF-0E5C-A470-2CFA-513ECA4110E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44952" y="3783727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51CFB712-60D7-45AB-584F-38976423AB7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23365" y="2781946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85894CE4-5E0C-2CAF-7EEA-8E0B0FBE73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24909" y="3781646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41A57ABE-C2A9-E2CA-C0B6-C869F50FFDC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72234" y="3781646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E7301A31-806A-A69B-3351-153A5691B5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94879" y="2781946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80BB6E1-EE8A-17FC-F411-5DB8F18F953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53383" y="2763917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59A38F7-9472-6D3B-3FB3-B3A6AD5363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44966" y="3761723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90696F6F-8F52-17D1-C3D5-FA4EDB2B43F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03093" y="4772614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6EA49A6-7C55-0993-4C6C-A029D85C3FA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37638" y="4782107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7F3083D-9600-7230-9C3A-935AF678738F}"/>
              </a:ext>
            </a:extLst>
          </p:cNvPr>
          <p:cNvGrpSpPr/>
          <p:nvPr/>
        </p:nvGrpSpPr>
        <p:grpSpPr>
          <a:xfrm>
            <a:off x="3468566" y="4352693"/>
            <a:ext cx="514038" cy="824791"/>
            <a:chOff x="8398174" y="3371556"/>
            <a:chExt cx="584340" cy="937593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1E086098-84CC-F7A0-9988-93AE9A958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98174" y="3418726"/>
              <a:ext cx="584340" cy="890423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431087A-1615-2AD6-F90A-E4C1D7C5CCC2}"/>
                </a:ext>
              </a:extLst>
            </p:cNvPr>
            <p:cNvSpPr txBox="1"/>
            <p:nvPr/>
          </p:nvSpPr>
          <p:spPr>
            <a:xfrm>
              <a:off x="8480336" y="3371556"/>
              <a:ext cx="4138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sz="1600" b="1" dirty="0"/>
                <a:t>RX</a:t>
              </a:r>
            </a:p>
          </p:txBody>
        </p: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5C02C24E-ACC6-1FA6-B095-499B27A83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4538" y="4466690"/>
            <a:ext cx="683910" cy="911879"/>
          </a:xfrm>
          <a:prstGeom prst="rect">
            <a:avLst/>
          </a:prstGeom>
        </p:spPr>
      </p:pic>
      <p:sp>
        <p:nvSpPr>
          <p:cNvPr id="83" name="Oval 82">
            <a:extLst>
              <a:ext uri="{FF2B5EF4-FFF2-40B4-BE49-F238E27FC236}">
                <a16:creationId xmlns:a16="http://schemas.microsoft.com/office/drawing/2014/main" id="{42AC84EB-920C-5D88-89B9-BDD8DDA71A90}"/>
              </a:ext>
            </a:extLst>
          </p:cNvPr>
          <p:cNvSpPr/>
          <p:nvPr/>
        </p:nvSpPr>
        <p:spPr>
          <a:xfrm>
            <a:off x="5261707" y="3883285"/>
            <a:ext cx="153717" cy="153717"/>
          </a:xfrm>
          <a:prstGeom prst="ellipse">
            <a:avLst/>
          </a:prstGeom>
          <a:gradFill flip="none" rotWithShape="1">
            <a:gsLst>
              <a:gs pos="0">
                <a:srgbClr val="A0FC66"/>
              </a:gs>
              <a:gs pos="41000">
                <a:srgbClr val="7EC550"/>
              </a:gs>
              <a:gs pos="75000">
                <a:srgbClr val="48712E"/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459941">
              <a:schemeClr val="accent6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18542F1D-15D8-06F2-3768-C4B2AEE5ADD0}"/>
              </a:ext>
            </a:extLst>
          </p:cNvPr>
          <p:cNvSpPr/>
          <p:nvPr/>
        </p:nvSpPr>
        <p:spPr>
          <a:xfrm>
            <a:off x="6095654" y="3578491"/>
            <a:ext cx="153717" cy="153717"/>
          </a:xfrm>
          <a:prstGeom prst="ellipse">
            <a:avLst/>
          </a:prstGeom>
          <a:gradFill flip="none" rotWithShape="1">
            <a:gsLst>
              <a:gs pos="0">
                <a:srgbClr val="A0FC66"/>
              </a:gs>
              <a:gs pos="41000">
                <a:srgbClr val="7EC550"/>
              </a:gs>
              <a:gs pos="75000">
                <a:srgbClr val="48712E"/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459941">
              <a:schemeClr val="accent6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6125F61-7C50-BC8A-3F8C-AEB10B6B0A21}"/>
              </a:ext>
            </a:extLst>
          </p:cNvPr>
          <p:cNvSpPr/>
          <p:nvPr/>
        </p:nvSpPr>
        <p:spPr>
          <a:xfrm>
            <a:off x="6937278" y="3280460"/>
            <a:ext cx="153717" cy="153717"/>
          </a:xfrm>
          <a:prstGeom prst="ellipse">
            <a:avLst/>
          </a:prstGeom>
          <a:gradFill flip="none" rotWithShape="1">
            <a:gsLst>
              <a:gs pos="0">
                <a:srgbClr val="A0FC66"/>
              </a:gs>
              <a:gs pos="41000">
                <a:srgbClr val="7EC550"/>
              </a:gs>
              <a:gs pos="75000">
                <a:srgbClr val="48712E"/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459941">
              <a:schemeClr val="accent6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29272E59-86A6-8CE5-8B9C-A8BB4F7EECC8}"/>
              </a:ext>
            </a:extLst>
          </p:cNvPr>
          <p:cNvSpPr/>
          <p:nvPr/>
        </p:nvSpPr>
        <p:spPr>
          <a:xfrm>
            <a:off x="7765658" y="2966490"/>
            <a:ext cx="180762" cy="180762"/>
          </a:xfrm>
          <a:prstGeom prst="ellipse">
            <a:avLst/>
          </a:prstGeom>
          <a:gradFill flip="none" rotWithShape="1">
            <a:gsLst>
              <a:gs pos="0">
                <a:srgbClr val="A0FC66"/>
              </a:gs>
              <a:gs pos="41000">
                <a:srgbClr val="7EC550"/>
              </a:gs>
              <a:gs pos="75000">
                <a:srgbClr val="48712E"/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459941">
              <a:schemeClr val="accent6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2816BC4-8CD5-F6EE-CB41-BC099DF22956}"/>
              </a:ext>
            </a:extLst>
          </p:cNvPr>
          <p:cNvSpPr/>
          <p:nvPr/>
        </p:nvSpPr>
        <p:spPr>
          <a:xfrm>
            <a:off x="0" y="5764966"/>
            <a:ext cx="12192000" cy="1073234"/>
          </a:xfrm>
          <a:prstGeom prst="rect">
            <a:avLst/>
          </a:prstGeom>
          <a:solidFill>
            <a:schemeClr val="bg2">
              <a:lumMod val="25000"/>
            </a:schemeClr>
          </a:solidFill>
          <a:ln w="12700" cmpd="tri">
            <a:solidFill>
              <a:schemeClr val="bg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192000"/>
                      <a:gd name="connsiteY0" fmla="*/ 0 h 843655"/>
                      <a:gd name="connsiteX1" fmla="*/ 458651 w 12192000"/>
                      <a:gd name="connsiteY1" fmla="*/ 0 h 843655"/>
                      <a:gd name="connsiteX2" fmla="*/ 673463 w 12192000"/>
                      <a:gd name="connsiteY2" fmla="*/ 0 h 843655"/>
                      <a:gd name="connsiteX3" fmla="*/ 1497874 w 12192000"/>
                      <a:gd name="connsiteY3" fmla="*/ 0 h 843655"/>
                      <a:gd name="connsiteX4" fmla="*/ 1956526 w 12192000"/>
                      <a:gd name="connsiteY4" fmla="*/ 0 h 843655"/>
                      <a:gd name="connsiteX5" fmla="*/ 2415177 w 12192000"/>
                      <a:gd name="connsiteY5" fmla="*/ 0 h 843655"/>
                      <a:gd name="connsiteX6" fmla="*/ 3239589 w 12192000"/>
                      <a:gd name="connsiteY6" fmla="*/ 0 h 843655"/>
                      <a:gd name="connsiteX7" fmla="*/ 3576320 w 12192000"/>
                      <a:gd name="connsiteY7" fmla="*/ 0 h 843655"/>
                      <a:gd name="connsiteX8" fmla="*/ 4400731 w 12192000"/>
                      <a:gd name="connsiteY8" fmla="*/ 0 h 843655"/>
                      <a:gd name="connsiteX9" fmla="*/ 5225143 w 12192000"/>
                      <a:gd name="connsiteY9" fmla="*/ 0 h 843655"/>
                      <a:gd name="connsiteX10" fmla="*/ 5805714 w 12192000"/>
                      <a:gd name="connsiteY10" fmla="*/ 0 h 843655"/>
                      <a:gd name="connsiteX11" fmla="*/ 6630126 w 12192000"/>
                      <a:gd name="connsiteY11" fmla="*/ 0 h 843655"/>
                      <a:gd name="connsiteX12" fmla="*/ 7088777 w 12192000"/>
                      <a:gd name="connsiteY12" fmla="*/ 0 h 843655"/>
                      <a:gd name="connsiteX13" fmla="*/ 7547429 w 12192000"/>
                      <a:gd name="connsiteY13" fmla="*/ 0 h 843655"/>
                      <a:gd name="connsiteX14" fmla="*/ 8249920 w 12192000"/>
                      <a:gd name="connsiteY14" fmla="*/ 0 h 843655"/>
                      <a:gd name="connsiteX15" fmla="*/ 8708571 w 12192000"/>
                      <a:gd name="connsiteY15" fmla="*/ 0 h 843655"/>
                      <a:gd name="connsiteX16" fmla="*/ 9532983 w 12192000"/>
                      <a:gd name="connsiteY16" fmla="*/ 0 h 843655"/>
                      <a:gd name="connsiteX17" fmla="*/ 10357394 w 12192000"/>
                      <a:gd name="connsiteY17" fmla="*/ 0 h 843655"/>
                      <a:gd name="connsiteX18" fmla="*/ 10937966 w 12192000"/>
                      <a:gd name="connsiteY18" fmla="*/ 0 h 843655"/>
                      <a:gd name="connsiteX19" fmla="*/ 11396617 w 12192000"/>
                      <a:gd name="connsiteY19" fmla="*/ 0 h 843655"/>
                      <a:gd name="connsiteX20" fmla="*/ 11611429 w 12192000"/>
                      <a:gd name="connsiteY20" fmla="*/ 0 h 843655"/>
                      <a:gd name="connsiteX21" fmla="*/ 12192000 w 12192000"/>
                      <a:gd name="connsiteY21" fmla="*/ 0 h 843655"/>
                      <a:gd name="connsiteX22" fmla="*/ 12192000 w 12192000"/>
                      <a:gd name="connsiteY22" fmla="*/ 404954 h 843655"/>
                      <a:gd name="connsiteX23" fmla="*/ 12192000 w 12192000"/>
                      <a:gd name="connsiteY23" fmla="*/ 843655 h 843655"/>
                      <a:gd name="connsiteX24" fmla="*/ 11855269 w 12192000"/>
                      <a:gd name="connsiteY24" fmla="*/ 843655 h 843655"/>
                      <a:gd name="connsiteX25" fmla="*/ 11640457 w 12192000"/>
                      <a:gd name="connsiteY25" fmla="*/ 843655 h 843655"/>
                      <a:gd name="connsiteX26" fmla="*/ 11425646 w 12192000"/>
                      <a:gd name="connsiteY26" fmla="*/ 843655 h 843655"/>
                      <a:gd name="connsiteX27" fmla="*/ 10845074 w 12192000"/>
                      <a:gd name="connsiteY27" fmla="*/ 843655 h 843655"/>
                      <a:gd name="connsiteX28" fmla="*/ 10508343 w 12192000"/>
                      <a:gd name="connsiteY28" fmla="*/ 843655 h 843655"/>
                      <a:gd name="connsiteX29" fmla="*/ 9805851 w 12192000"/>
                      <a:gd name="connsiteY29" fmla="*/ 843655 h 843655"/>
                      <a:gd name="connsiteX30" fmla="*/ 9469120 w 12192000"/>
                      <a:gd name="connsiteY30" fmla="*/ 843655 h 843655"/>
                      <a:gd name="connsiteX31" fmla="*/ 8766629 w 12192000"/>
                      <a:gd name="connsiteY31" fmla="*/ 843655 h 843655"/>
                      <a:gd name="connsiteX32" fmla="*/ 8551817 w 12192000"/>
                      <a:gd name="connsiteY32" fmla="*/ 843655 h 843655"/>
                      <a:gd name="connsiteX33" fmla="*/ 7849326 w 12192000"/>
                      <a:gd name="connsiteY33" fmla="*/ 843655 h 843655"/>
                      <a:gd name="connsiteX34" fmla="*/ 7512594 w 12192000"/>
                      <a:gd name="connsiteY34" fmla="*/ 843655 h 843655"/>
                      <a:gd name="connsiteX35" fmla="*/ 7297783 w 12192000"/>
                      <a:gd name="connsiteY35" fmla="*/ 843655 h 843655"/>
                      <a:gd name="connsiteX36" fmla="*/ 6961051 w 12192000"/>
                      <a:gd name="connsiteY36" fmla="*/ 843655 h 843655"/>
                      <a:gd name="connsiteX37" fmla="*/ 6258560 w 12192000"/>
                      <a:gd name="connsiteY37" fmla="*/ 843655 h 843655"/>
                      <a:gd name="connsiteX38" fmla="*/ 5921829 w 12192000"/>
                      <a:gd name="connsiteY38" fmla="*/ 843655 h 843655"/>
                      <a:gd name="connsiteX39" fmla="*/ 5707017 w 12192000"/>
                      <a:gd name="connsiteY39" fmla="*/ 843655 h 843655"/>
                      <a:gd name="connsiteX40" fmla="*/ 5370286 w 12192000"/>
                      <a:gd name="connsiteY40" fmla="*/ 843655 h 843655"/>
                      <a:gd name="connsiteX41" fmla="*/ 4911634 w 12192000"/>
                      <a:gd name="connsiteY41" fmla="*/ 843655 h 843655"/>
                      <a:gd name="connsiteX42" fmla="*/ 4331063 w 12192000"/>
                      <a:gd name="connsiteY42" fmla="*/ 843655 h 843655"/>
                      <a:gd name="connsiteX43" fmla="*/ 3994331 w 12192000"/>
                      <a:gd name="connsiteY43" fmla="*/ 843655 h 843655"/>
                      <a:gd name="connsiteX44" fmla="*/ 3169920 w 12192000"/>
                      <a:gd name="connsiteY44" fmla="*/ 843655 h 843655"/>
                      <a:gd name="connsiteX45" fmla="*/ 2589349 w 12192000"/>
                      <a:gd name="connsiteY45" fmla="*/ 843655 h 843655"/>
                      <a:gd name="connsiteX46" fmla="*/ 1764937 w 12192000"/>
                      <a:gd name="connsiteY46" fmla="*/ 843655 h 843655"/>
                      <a:gd name="connsiteX47" fmla="*/ 1062446 w 12192000"/>
                      <a:gd name="connsiteY47" fmla="*/ 843655 h 843655"/>
                      <a:gd name="connsiteX48" fmla="*/ 603794 w 12192000"/>
                      <a:gd name="connsiteY48" fmla="*/ 843655 h 843655"/>
                      <a:gd name="connsiteX49" fmla="*/ 0 w 12192000"/>
                      <a:gd name="connsiteY49" fmla="*/ 843655 h 843655"/>
                      <a:gd name="connsiteX50" fmla="*/ 0 w 12192000"/>
                      <a:gd name="connsiteY50" fmla="*/ 438701 h 843655"/>
                      <a:gd name="connsiteX51" fmla="*/ 0 w 12192000"/>
                      <a:gd name="connsiteY51" fmla="*/ 0 h 8436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12192000" h="843655" extrusionOk="0">
                        <a:moveTo>
                          <a:pt x="0" y="0"/>
                        </a:moveTo>
                        <a:cubicBezTo>
                          <a:pt x="117127" y="-5097"/>
                          <a:pt x="305253" y="1402"/>
                          <a:pt x="458651" y="0"/>
                        </a:cubicBezTo>
                        <a:cubicBezTo>
                          <a:pt x="612049" y="-1402"/>
                          <a:pt x="595207" y="19573"/>
                          <a:pt x="673463" y="0"/>
                        </a:cubicBezTo>
                        <a:cubicBezTo>
                          <a:pt x="751719" y="-19573"/>
                          <a:pt x="1110976" y="2947"/>
                          <a:pt x="1497874" y="0"/>
                        </a:cubicBezTo>
                        <a:cubicBezTo>
                          <a:pt x="1884772" y="-2947"/>
                          <a:pt x="1727277" y="12394"/>
                          <a:pt x="1956526" y="0"/>
                        </a:cubicBezTo>
                        <a:cubicBezTo>
                          <a:pt x="2185775" y="-12394"/>
                          <a:pt x="2186037" y="21439"/>
                          <a:pt x="2415177" y="0"/>
                        </a:cubicBezTo>
                        <a:cubicBezTo>
                          <a:pt x="2644317" y="-21439"/>
                          <a:pt x="2980375" y="35203"/>
                          <a:pt x="3239589" y="0"/>
                        </a:cubicBezTo>
                        <a:cubicBezTo>
                          <a:pt x="3498803" y="-35203"/>
                          <a:pt x="3499976" y="366"/>
                          <a:pt x="3576320" y="0"/>
                        </a:cubicBezTo>
                        <a:cubicBezTo>
                          <a:pt x="3652664" y="-366"/>
                          <a:pt x="4027617" y="80807"/>
                          <a:pt x="4400731" y="0"/>
                        </a:cubicBezTo>
                        <a:cubicBezTo>
                          <a:pt x="4773845" y="-80807"/>
                          <a:pt x="4838935" y="27413"/>
                          <a:pt x="5225143" y="0"/>
                        </a:cubicBezTo>
                        <a:cubicBezTo>
                          <a:pt x="5611351" y="-27413"/>
                          <a:pt x="5670159" y="30339"/>
                          <a:pt x="5805714" y="0"/>
                        </a:cubicBezTo>
                        <a:cubicBezTo>
                          <a:pt x="5941269" y="-30339"/>
                          <a:pt x="6367077" y="29593"/>
                          <a:pt x="6630126" y="0"/>
                        </a:cubicBezTo>
                        <a:cubicBezTo>
                          <a:pt x="6893175" y="-29593"/>
                          <a:pt x="6919581" y="35567"/>
                          <a:pt x="7088777" y="0"/>
                        </a:cubicBezTo>
                        <a:cubicBezTo>
                          <a:pt x="7257973" y="-35567"/>
                          <a:pt x="7359908" y="46992"/>
                          <a:pt x="7547429" y="0"/>
                        </a:cubicBezTo>
                        <a:cubicBezTo>
                          <a:pt x="7734950" y="-46992"/>
                          <a:pt x="8044814" y="40653"/>
                          <a:pt x="8249920" y="0"/>
                        </a:cubicBezTo>
                        <a:cubicBezTo>
                          <a:pt x="8455026" y="-40653"/>
                          <a:pt x="8489644" y="23818"/>
                          <a:pt x="8708571" y="0"/>
                        </a:cubicBezTo>
                        <a:cubicBezTo>
                          <a:pt x="8927498" y="-23818"/>
                          <a:pt x="9259545" y="8651"/>
                          <a:pt x="9532983" y="0"/>
                        </a:cubicBezTo>
                        <a:cubicBezTo>
                          <a:pt x="9806421" y="-8651"/>
                          <a:pt x="10032831" y="97126"/>
                          <a:pt x="10357394" y="0"/>
                        </a:cubicBezTo>
                        <a:cubicBezTo>
                          <a:pt x="10681957" y="-97126"/>
                          <a:pt x="10669289" y="18621"/>
                          <a:pt x="10937966" y="0"/>
                        </a:cubicBezTo>
                        <a:cubicBezTo>
                          <a:pt x="11206643" y="-18621"/>
                          <a:pt x="11228125" y="49914"/>
                          <a:pt x="11396617" y="0"/>
                        </a:cubicBezTo>
                        <a:cubicBezTo>
                          <a:pt x="11565109" y="-49914"/>
                          <a:pt x="11567903" y="2966"/>
                          <a:pt x="11611429" y="0"/>
                        </a:cubicBezTo>
                        <a:cubicBezTo>
                          <a:pt x="11654955" y="-2966"/>
                          <a:pt x="11909242" y="42336"/>
                          <a:pt x="12192000" y="0"/>
                        </a:cubicBezTo>
                        <a:cubicBezTo>
                          <a:pt x="12239833" y="166338"/>
                          <a:pt x="12157859" y="270969"/>
                          <a:pt x="12192000" y="404954"/>
                        </a:cubicBezTo>
                        <a:cubicBezTo>
                          <a:pt x="12226141" y="538939"/>
                          <a:pt x="12191579" y="626977"/>
                          <a:pt x="12192000" y="843655"/>
                        </a:cubicBezTo>
                        <a:cubicBezTo>
                          <a:pt x="12056672" y="869361"/>
                          <a:pt x="11928933" y="841833"/>
                          <a:pt x="11855269" y="843655"/>
                        </a:cubicBezTo>
                        <a:cubicBezTo>
                          <a:pt x="11781605" y="845477"/>
                          <a:pt x="11728586" y="823693"/>
                          <a:pt x="11640457" y="843655"/>
                        </a:cubicBezTo>
                        <a:cubicBezTo>
                          <a:pt x="11552328" y="863617"/>
                          <a:pt x="11482902" y="838356"/>
                          <a:pt x="11425646" y="843655"/>
                        </a:cubicBezTo>
                        <a:cubicBezTo>
                          <a:pt x="11368390" y="848954"/>
                          <a:pt x="11003180" y="825161"/>
                          <a:pt x="10845074" y="843655"/>
                        </a:cubicBezTo>
                        <a:cubicBezTo>
                          <a:pt x="10686968" y="862149"/>
                          <a:pt x="10594784" y="812354"/>
                          <a:pt x="10508343" y="843655"/>
                        </a:cubicBezTo>
                        <a:cubicBezTo>
                          <a:pt x="10421902" y="874956"/>
                          <a:pt x="10028343" y="813599"/>
                          <a:pt x="9805851" y="843655"/>
                        </a:cubicBezTo>
                        <a:cubicBezTo>
                          <a:pt x="9583359" y="873711"/>
                          <a:pt x="9580072" y="809241"/>
                          <a:pt x="9469120" y="843655"/>
                        </a:cubicBezTo>
                        <a:cubicBezTo>
                          <a:pt x="9358168" y="878069"/>
                          <a:pt x="9072199" y="809573"/>
                          <a:pt x="8766629" y="843655"/>
                        </a:cubicBezTo>
                        <a:cubicBezTo>
                          <a:pt x="8461059" y="877737"/>
                          <a:pt x="8613260" y="824557"/>
                          <a:pt x="8551817" y="843655"/>
                        </a:cubicBezTo>
                        <a:cubicBezTo>
                          <a:pt x="8490374" y="862753"/>
                          <a:pt x="8123958" y="791480"/>
                          <a:pt x="7849326" y="843655"/>
                        </a:cubicBezTo>
                        <a:cubicBezTo>
                          <a:pt x="7574694" y="895830"/>
                          <a:pt x="7651428" y="809207"/>
                          <a:pt x="7512594" y="843655"/>
                        </a:cubicBezTo>
                        <a:cubicBezTo>
                          <a:pt x="7373760" y="878103"/>
                          <a:pt x="7381683" y="829233"/>
                          <a:pt x="7297783" y="843655"/>
                        </a:cubicBezTo>
                        <a:cubicBezTo>
                          <a:pt x="7213883" y="858077"/>
                          <a:pt x="7060023" y="811020"/>
                          <a:pt x="6961051" y="843655"/>
                        </a:cubicBezTo>
                        <a:cubicBezTo>
                          <a:pt x="6862079" y="876290"/>
                          <a:pt x="6437235" y="771552"/>
                          <a:pt x="6258560" y="843655"/>
                        </a:cubicBezTo>
                        <a:cubicBezTo>
                          <a:pt x="6079885" y="915758"/>
                          <a:pt x="6046551" y="828678"/>
                          <a:pt x="5921829" y="843655"/>
                        </a:cubicBezTo>
                        <a:cubicBezTo>
                          <a:pt x="5797107" y="858632"/>
                          <a:pt x="5753638" y="836583"/>
                          <a:pt x="5707017" y="843655"/>
                        </a:cubicBezTo>
                        <a:cubicBezTo>
                          <a:pt x="5660396" y="850727"/>
                          <a:pt x="5452963" y="843388"/>
                          <a:pt x="5370286" y="843655"/>
                        </a:cubicBezTo>
                        <a:cubicBezTo>
                          <a:pt x="5287609" y="843922"/>
                          <a:pt x="5014743" y="808938"/>
                          <a:pt x="4911634" y="843655"/>
                        </a:cubicBezTo>
                        <a:cubicBezTo>
                          <a:pt x="4808525" y="878372"/>
                          <a:pt x="4542614" y="797452"/>
                          <a:pt x="4331063" y="843655"/>
                        </a:cubicBezTo>
                        <a:cubicBezTo>
                          <a:pt x="4119512" y="889858"/>
                          <a:pt x="4069654" y="832918"/>
                          <a:pt x="3994331" y="843655"/>
                        </a:cubicBezTo>
                        <a:cubicBezTo>
                          <a:pt x="3919008" y="854392"/>
                          <a:pt x="3408040" y="817831"/>
                          <a:pt x="3169920" y="843655"/>
                        </a:cubicBezTo>
                        <a:cubicBezTo>
                          <a:pt x="2931800" y="869479"/>
                          <a:pt x="2856916" y="793507"/>
                          <a:pt x="2589349" y="843655"/>
                        </a:cubicBezTo>
                        <a:cubicBezTo>
                          <a:pt x="2321782" y="893803"/>
                          <a:pt x="2006351" y="779059"/>
                          <a:pt x="1764937" y="843655"/>
                        </a:cubicBezTo>
                        <a:cubicBezTo>
                          <a:pt x="1523523" y="908251"/>
                          <a:pt x="1232650" y="839491"/>
                          <a:pt x="1062446" y="843655"/>
                        </a:cubicBezTo>
                        <a:cubicBezTo>
                          <a:pt x="892242" y="847819"/>
                          <a:pt x="745975" y="789845"/>
                          <a:pt x="603794" y="843655"/>
                        </a:cubicBezTo>
                        <a:cubicBezTo>
                          <a:pt x="461613" y="897465"/>
                          <a:pt x="280308" y="795706"/>
                          <a:pt x="0" y="843655"/>
                        </a:cubicBezTo>
                        <a:cubicBezTo>
                          <a:pt x="-3555" y="699964"/>
                          <a:pt x="10069" y="597467"/>
                          <a:pt x="0" y="438701"/>
                        </a:cubicBezTo>
                        <a:cubicBezTo>
                          <a:pt x="-10069" y="279935"/>
                          <a:pt x="32281" y="1176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Taking ray tracing to know the RF signal from this direction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0FD067B-4BE7-8AEE-06BE-235EFAE74EA4}"/>
              </a:ext>
            </a:extLst>
          </p:cNvPr>
          <p:cNvSpPr txBox="1"/>
          <p:nvPr/>
        </p:nvSpPr>
        <p:spPr>
          <a:xfrm>
            <a:off x="995748" y="1933179"/>
            <a:ext cx="3985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7805B"/>
                </a:solidFill>
              </a:rPr>
              <a:t>P</a:t>
            </a:r>
            <a:r>
              <a:rPr lang="en-CN" sz="2800" dirty="0">
                <a:solidFill>
                  <a:srgbClr val="E7805B"/>
                </a:solidFill>
              </a:rPr>
              <a:t>redict the received signal at the direction</a:t>
            </a:r>
            <a:r>
              <a:rPr lang="zh-CN" altLang="en-US" sz="2800" dirty="0">
                <a:solidFill>
                  <a:srgbClr val="E7805B"/>
                </a:solidFill>
              </a:rPr>
              <a:t> </a:t>
            </a:r>
            <a:endParaRPr lang="en-CN" sz="2800" dirty="0">
              <a:solidFill>
                <a:srgbClr val="E7805B"/>
              </a:solidFill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7181B6FF-1BDE-F529-3273-93246526D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009" y="3105138"/>
            <a:ext cx="2590800" cy="25781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616E4BB-E16F-6EE2-DC3B-61272FD00D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396" y="3105138"/>
            <a:ext cx="2590800" cy="2590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2DFF2F-1500-1AC5-E1E0-3CCF4E304A1B}"/>
              </a:ext>
            </a:extLst>
          </p:cNvPr>
          <p:cNvSpPr txBox="1"/>
          <p:nvPr/>
        </p:nvSpPr>
        <p:spPr>
          <a:xfrm>
            <a:off x="8231030" y="2237463"/>
            <a:ext cx="3461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0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Integral along the direction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06BFF0-E99E-B389-9622-C4371FE44AAF}"/>
              </a:ext>
            </a:extLst>
          </p:cNvPr>
          <p:cNvSpPr txBox="1"/>
          <p:nvPr/>
        </p:nvSpPr>
        <p:spPr>
          <a:xfrm>
            <a:off x="274997" y="582341"/>
            <a:ext cx="117161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result of ray tracing is an accumulation of radiations of voxels on the direction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AC3773-C23A-43D2-1590-1FF7F7F2E285}"/>
              </a:ext>
            </a:extLst>
          </p:cNvPr>
          <p:cNvSpPr txBox="1"/>
          <p:nvPr/>
        </p:nvSpPr>
        <p:spPr>
          <a:xfrm>
            <a:off x="333994" y="54960"/>
            <a:ext cx="117161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NeRF</a:t>
            </a:r>
            <a:r>
              <a:rPr lang="en-US" sz="36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</a:t>
            </a:r>
            <a:endParaRPr lang="en-CN" sz="3600" baseline="30000" dirty="0">
              <a:solidFill>
                <a:srgbClr val="9AC5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37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-0.30833 0.193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-0.2375 0.1511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754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0.1681 0.1050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11" y="52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-0.09896 0.059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86" grpId="0" animBg="1"/>
      <p:bldP spid="53" grpId="0" animBg="1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3BFC7FE-B538-C7A4-2916-5F906BBD3D6D}"/>
              </a:ext>
            </a:extLst>
          </p:cNvPr>
          <p:cNvCxnSpPr>
            <a:cxnSpLocks/>
          </p:cNvCxnSpPr>
          <p:nvPr/>
        </p:nvCxnSpPr>
        <p:spPr>
          <a:xfrm flipH="1" flipV="1">
            <a:off x="4004422" y="986118"/>
            <a:ext cx="31026" cy="3088240"/>
          </a:xfrm>
          <a:prstGeom prst="straightConnector1">
            <a:avLst/>
          </a:prstGeom>
          <a:ln w="31750">
            <a:solidFill>
              <a:srgbClr val="E780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6BD2D12-24BA-5F9A-98FD-B7AB0F0F9738}"/>
              </a:ext>
            </a:extLst>
          </p:cNvPr>
          <p:cNvCxnSpPr>
            <a:cxnSpLocks/>
          </p:cNvCxnSpPr>
          <p:nvPr/>
        </p:nvCxnSpPr>
        <p:spPr>
          <a:xfrm flipV="1">
            <a:off x="4014023" y="2530238"/>
            <a:ext cx="1933087" cy="1555225"/>
          </a:xfrm>
          <a:prstGeom prst="straightConnector1">
            <a:avLst/>
          </a:prstGeom>
          <a:ln w="31750">
            <a:gradFill>
              <a:gsLst>
                <a:gs pos="0">
                  <a:srgbClr val="FF8D66"/>
                </a:gs>
                <a:gs pos="35000">
                  <a:srgbClr val="C26B4D"/>
                </a:gs>
                <a:gs pos="66000">
                  <a:srgbClr val="7D4532"/>
                </a:gs>
                <a:gs pos="98000">
                  <a:srgbClr val="502C21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87A6786F-C2E3-29BA-BCF5-1D1AB70E628C}"/>
              </a:ext>
            </a:extLst>
          </p:cNvPr>
          <p:cNvCxnSpPr>
            <a:cxnSpLocks/>
          </p:cNvCxnSpPr>
          <p:nvPr/>
        </p:nvCxnSpPr>
        <p:spPr>
          <a:xfrm flipV="1">
            <a:off x="4028910" y="2329804"/>
            <a:ext cx="4956034" cy="1749333"/>
          </a:xfrm>
          <a:prstGeom prst="straightConnector1">
            <a:avLst/>
          </a:prstGeom>
          <a:ln w="31750">
            <a:gradFill flip="none" rotWithShape="1">
              <a:gsLst>
                <a:gs pos="0">
                  <a:srgbClr val="FF8D66"/>
                </a:gs>
                <a:gs pos="38000">
                  <a:srgbClr val="D27454"/>
                </a:gs>
                <a:gs pos="77000">
                  <a:srgbClr val="814734"/>
                </a:gs>
                <a:gs pos="99000">
                  <a:srgbClr val="391F16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87638521-352F-13A7-0287-9AFD4E9B2AC8}"/>
              </a:ext>
            </a:extLst>
          </p:cNvPr>
          <p:cNvGrpSpPr/>
          <p:nvPr/>
        </p:nvGrpSpPr>
        <p:grpSpPr>
          <a:xfrm>
            <a:off x="4954083" y="1547530"/>
            <a:ext cx="3385270" cy="3185073"/>
            <a:chOff x="3881506" y="1595940"/>
            <a:chExt cx="3896553" cy="3666120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29CD92C4-8BE1-AFDD-E115-C8D4642C4621}"/>
                </a:ext>
              </a:extLst>
            </p:cNvPr>
            <p:cNvGrpSpPr/>
            <p:nvPr/>
          </p:nvGrpSpPr>
          <p:grpSpPr>
            <a:xfrm>
              <a:off x="3881506" y="1595940"/>
              <a:ext cx="3896553" cy="3666120"/>
              <a:chOff x="7837081" y="1724801"/>
              <a:chExt cx="3896553" cy="3666120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E3C811E-5A50-AD32-E569-EE4F43F60281}"/>
                  </a:ext>
                </a:extLst>
              </p:cNvPr>
              <p:cNvSpPr/>
              <p:nvPr/>
            </p:nvSpPr>
            <p:spPr>
              <a:xfrm>
                <a:off x="8585554" y="1847664"/>
                <a:ext cx="3006167" cy="3006169"/>
              </a:xfrm>
              <a:prstGeom prst="rect">
                <a:avLst/>
              </a:prstGeom>
              <a:solidFill>
                <a:schemeClr val="accent4">
                  <a:lumMod val="75000"/>
                  <a:alpha val="8000"/>
                </a:schemeClr>
              </a:solidFill>
              <a:ln cap="flat">
                <a:solidFill>
                  <a:schemeClr val="bg1">
                    <a:lumMod val="85000"/>
                    <a:alpha val="2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2DABF49-0257-452A-CC7F-93A3B6F2F5DA}"/>
                  </a:ext>
                </a:extLst>
              </p:cNvPr>
              <p:cNvSpPr/>
              <p:nvPr/>
            </p:nvSpPr>
            <p:spPr>
              <a:xfrm>
                <a:off x="7840373" y="2378588"/>
                <a:ext cx="3006167" cy="3006169"/>
              </a:xfrm>
              <a:prstGeom prst="rect">
                <a:avLst/>
              </a:prstGeom>
              <a:solidFill>
                <a:schemeClr val="accent4">
                  <a:lumMod val="75000"/>
                  <a:alpha val="11000"/>
                </a:schemeClr>
              </a:solidFill>
              <a:ln cap="flat">
                <a:solidFill>
                  <a:schemeClr val="bg1">
                    <a:lumMod val="85000"/>
                    <a:alpha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E0273B46-EE0C-9DCC-D211-739364652D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851490" y="1738698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0000">
                      <a:schemeClr val="bg1">
                        <a:lumMod val="50000"/>
                      </a:schemeClr>
                    </a:gs>
                    <a:gs pos="66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081821C6-EB04-B80D-9237-3A1DF4F03C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843047" y="4786937"/>
                <a:ext cx="890587" cy="597450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0000">
                      <a:schemeClr val="bg1">
                        <a:lumMod val="50000"/>
                      </a:schemeClr>
                    </a:gs>
                    <a:gs pos="66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7656002B-EA36-97BE-3005-EA8B9657EF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37081" y="1724801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0000">
                      <a:schemeClr val="bg1">
                        <a:lumMod val="50000"/>
                      </a:schemeClr>
                    </a:gs>
                    <a:gs pos="66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34128795-15E3-5EE4-9216-AFDB06F8196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51478" y="4740329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0000">
                      <a:schemeClr val="bg1">
                        <a:lumMod val="50000"/>
                      </a:schemeClr>
                    </a:gs>
                    <a:gs pos="66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9E82E880-A808-85C4-3615-56CB9993BD46}"/>
                </a:ext>
              </a:extLst>
            </p:cNvPr>
            <p:cNvGrpSpPr/>
            <p:nvPr/>
          </p:nvGrpSpPr>
          <p:grpSpPr>
            <a:xfrm>
              <a:off x="3881506" y="1595940"/>
              <a:ext cx="3882130" cy="3661731"/>
              <a:chOff x="2744966" y="1782247"/>
              <a:chExt cx="3882130" cy="3661731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5AA046B-E747-4C33-4BA4-4839729FB4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82122" y="1879479"/>
                <a:ext cx="0" cy="3012504"/>
              </a:xfrm>
              <a:prstGeom prst="line">
                <a:avLst/>
              </a:prstGeom>
              <a:ln w="12700">
                <a:solidFill>
                  <a:schemeClr val="accent4">
                    <a:lumMod val="75000"/>
                    <a:alpha val="25006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A5005F02-9016-1B57-0390-6B1B0746D4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20150" y="1873145"/>
                <a:ext cx="0" cy="3012504"/>
              </a:xfrm>
              <a:prstGeom prst="line">
                <a:avLst/>
              </a:prstGeom>
              <a:ln w="12700">
                <a:solidFill>
                  <a:schemeClr val="accent4">
                    <a:lumMod val="75000"/>
                    <a:alpha val="25006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F3C1602-4672-767D-CE85-8F30FCBA1C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37640" y="1782247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711E812F-B554-6465-235E-3996EB17E9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03021" y="1782247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2B7DC97-48D1-0631-EFF0-32E3BCD585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26329" y="2877005"/>
                <a:ext cx="3006167" cy="0"/>
              </a:xfrm>
              <a:prstGeom prst="line">
                <a:avLst/>
              </a:prstGeom>
              <a:ln w="12700">
                <a:solidFill>
                  <a:schemeClr val="accent4">
                    <a:lumMod val="75000"/>
                    <a:alpha val="25006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67435DC-2148-3009-443D-5C895C4FEA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26329" y="3868118"/>
                <a:ext cx="3006167" cy="0"/>
              </a:xfrm>
              <a:prstGeom prst="line">
                <a:avLst/>
              </a:prstGeom>
              <a:ln w="12700">
                <a:solidFill>
                  <a:schemeClr val="accent4">
                    <a:lumMod val="75000"/>
                    <a:alpha val="25006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AB43092E-A8E6-64FB-D26D-B8D7F8A490E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09176" y="2431474"/>
                <a:ext cx="0" cy="3012504"/>
              </a:xfrm>
              <a:prstGeom prst="line">
                <a:avLst/>
              </a:prstGeom>
              <a:ln w="12700">
                <a:solidFill>
                  <a:schemeClr val="accent4">
                    <a:lumMod val="7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B83CE47-85D1-7AF0-0CEB-8FA72949616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47204" y="2425140"/>
                <a:ext cx="0" cy="3012504"/>
              </a:xfrm>
              <a:prstGeom prst="line">
                <a:avLst/>
              </a:prstGeom>
              <a:ln w="12700">
                <a:solidFill>
                  <a:schemeClr val="accent4">
                    <a:lumMod val="7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21159793-F09E-AC8D-07D4-378942B0C7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53383" y="3429000"/>
                <a:ext cx="3006167" cy="0"/>
              </a:xfrm>
              <a:prstGeom prst="line">
                <a:avLst/>
              </a:prstGeom>
              <a:ln w="12700">
                <a:solidFill>
                  <a:schemeClr val="accent4">
                    <a:lumMod val="7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5BF73C2B-9D65-7EAE-C3D5-9AA837B544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53383" y="4420113"/>
                <a:ext cx="3006167" cy="0"/>
              </a:xfrm>
              <a:prstGeom prst="line">
                <a:avLst/>
              </a:prstGeom>
              <a:ln w="12700">
                <a:solidFill>
                  <a:schemeClr val="accent4">
                    <a:lumMod val="7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33BBD215-7698-C368-AA93-FCDDDCA54A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44952" y="2792475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020982EF-0E5C-A470-2CFA-513ECA4110E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44952" y="3783727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51CFB712-60D7-45AB-584F-38976423AB7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23365" y="2781946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85894CE4-5E0C-2CAF-7EEA-8E0B0FBE73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24909" y="3781646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41A57ABE-C2A9-E2CA-C0B6-C869F50FFDC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72234" y="3781646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E7301A31-806A-A69B-3351-153A5691B5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94879" y="2781946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80BB6E1-EE8A-17FC-F411-5DB8F18F953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53383" y="2763917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59A38F7-9472-6D3B-3FB3-B3A6AD5363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44966" y="3761723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90696F6F-8F52-17D1-C3D5-FA4EDB2B43F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03093" y="4772614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6EA49A6-7C55-0993-4C6C-A029D85C3FA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37638" y="4782107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7F3083D-9600-7230-9C3A-935AF678738F}"/>
              </a:ext>
            </a:extLst>
          </p:cNvPr>
          <p:cNvGrpSpPr/>
          <p:nvPr/>
        </p:nvGrpSpPr>
        <p:grpSpPr>
          <a:xfrm>
            <a:off x="3389738" y="4048526"/>
            <a:ext cx="514038" cy="824791"/>
            <a:chOff x="8398174" y="3371556"/>
            <a:chExt cx="584340" cy="937593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1E086098-84CC-F7A0-9988-93AE9A958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98174" y="3418726"/>
              <a:ext cx="584340" cy="890423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431087A-1615-2AD6-F90A-E4C1D7C5CCC2}"/>
                </a:ext>
              </a:extLst>
            </p:cNvPr>
            <p:cNvSpPr txBox="1"/>
            <p:nvPr/>
          </p:nvSpPr>
          <p:spPr>
            <a:xfrm>
              <a:off x="8480336" y="3371556"/>
              <a:ext cx="4138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sz="1600" b="1" dirty="0"/>
                <a:t>RX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2D37970F-2AC6-7C2B-B078-3B9C8C21DB06}"/>
              </a:ext>
            </a:extLst>
          </p:cNvPr>
          <p:cNvSpPr txBox="1"/>
          <p:nvPr/>
        </p:nvSpPr>
        <p:spPr>
          <a:xfrm>
            <a:off x="333994" y="54960"/>
            <a:ext cx="117161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NeRF</a:t>
            </a:r>
            <a:r>
              <a:rPr lang="en-US" sz="36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</a:t>
            </a:r>
            <a:endParaRPr lang="en-CN" sz="3600" baseline="30000" dirty="0">
              <a:solidFill>
                <a:srgbClr val="9AC5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5C02C24E-ACC6-1FA6-B095-499B27A83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5710" y="4162523"/>
            <a:ext cx="683910" cy="911879"/>
          </a:xfrm>
          <a:prstGeom prst="rect">
            <a:avLst/>
          </a:prstGeom>
        </p:spPr>
      </p:pic>
      <p:sp>
        <p:nvSpPr>
          <p:cNvPr id="83" name="Oval 82">
            <a:extLst>
              <a:ext uri="{FF2B5EF4-FFF2-40B4-BE49-F238E27FC236}">
                <a16:creationId xmlns:a16="http://schemas.microsoft.com/office/drawing/2014/main" id="{42AC84EB-920C-5D88-89B9-BDD8DDA71A90}"/>
              </a:ext>
            </a:extLst>
          </p:cNvPr>
          <p:cNvSpPr/>
          <p:nvPr/>
        </p:nvSpPr>
        <p:spPr>
          <a:xfrm>
            <a:off x="5182879" y="3579118"/>
            <a:ext cx="153717" cy="153717"/>
          </a:xfrm>
          <a:prstGeom prst="ellipse">
            <a:avLst/>
          </a:prstGeom>
          <a:gradFill flip="none" rotWithShape="1">
            <a:gsLst>
              <a:gs pos="0">
                <a:srgbClr val="A0FC66"/>
              </a:gs>
              <a:gs pos="41000">
                <a:srgbClr val="7EC550"/>
              </a:gs>
              <a:gs pos="75000">
                <a:srgbClr val="48712E"/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18542F1D-15D8-06F2-3768-C4B2AEE5ADD0}"/>
              </a:ext>
            </a:extLst>
          </p:cNvPr>
          <p:cNvSpPr/>
          <p:nvPr/>
        </p:nvSpPr>
        <p:spPr>
          <a:xfrm>
            <a:off x="6016826" y="3274324"/>
            <a:ext cx="153717" cy="153717"/>
          </a:xfrm>
          <a:prstGeom prst="ellipse">
            <a:avLst/>
          </a:prstGeom>
          <a:gradFill flip="none" rotWithShape="1">
            <a:gsLst>
              <a:gs pos="0">
                <a:srgbClr val="A0FC66"/>
              </a:gs>
              <a:gs pos="41000">
                <a:srgbClr val="7EC550"/>
              </a:gs>
              <a:gs pos="75000">
                <a:srgbClr val="48712E"/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6125F61-7C50-BC8A-3F8C-AEB10B6B0A21}"/>
              </a:ext>
            </a:extLst>
          </p:cNvPr>
          <p:cNvSpPr/>
          <p:nvPr/>
        </p:nvSpPr>
        <p:spPr>
          <a:xfrm>
            <a:off x="6858450" y="2976293"/>
            <a:ext cx="153717" cy="153717"/>
          </a:xfrm>
          <a:prstGeom prst="ellipse">
            <a:avLst/>
          </a:prstGeom>
          <a:gradFill flip="none" rotWithShape="1">
            <a:gsLst>
              <a:gs pos="0">
                <a:srgbClr val="A0FC66"/>
              </a:gs>
              <a:gs pos="41000">
                <a:srgbClr val="7EC550"/>
              </a:gs>
              <a:gs pos="75000">
                <a:srgbClr val="48712E"/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29272E59-86A6-8CE5-8B9C-A8BB4F7EECC8}"/>
              </a:ext>
            </a:extLst>
          </p:cNvPr>
          <p:cNvSpPr/>
          <p:nvPr/>
        </p:nvSpPr>
        <p:spPr>
          <a:xfrm>
            <a:off x="7686830" y="2662323"/>
            <a:ext cx="180762" cy="180762"/>
          </a:xfrm>
          <a:prstGeom prst="ellipse">
            <a:avLst/>
          </a:prstGeom>
          <a:gradFill flip="none" rotWithShape="1">
            <a:gsLst>
              <a:gs pos="0">
                <a:srgbClr val="A0FC66"/>
              </a:gs>
              <a:gs pos="41000">
                <a:srgbClr val="7EC550"/>
              </a:gs>
              <a:gs pos="75000">
                <a:srgbClr val="48712E"/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2816BC4-8CD5-F6EE-CB41-BC099DF22956}"/>
              </a:ext>
            </a:extLst>
          </p:cNvPr>
          <p:cNvSpPr/>
          <p:nvPr/>
        </p:nvSpPr>
        <p:spPr>
          <a:xfrm>
            <a:off x="0" y="5764966"/>
            <a:ext cx="12192000" cy="1073234"/>
          </a:xfrm>
          <a:prstGeom prst="rect">
            <a:avLst/>
          </a:prstGeom>
          <a:solidFill>
            <a:schemeClr val="bg2">
              <a:lumMod val="25000"/>
            </a:schemeClr>
          </a:solidFill>
          <a:ln w="12700" cmpd="tri">
            <a:solidFill>
              <a:schemeClr val="bg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192000"/>
                      <a:gd name="connsiteY0" fmla="*/ 0 h 843655"/>
                      <a:gd name="connsiteX1" fmla="*/ 458651 w 12192000"/>
                      <a:gd name="connsiteY1" fmla="*/ 0 h 843655"/>
                      <a:gd name="connsiteX2" fmla="*/ 673463 w 12192000"/>
                      <a:gd name="connsiteY2" fmla="*/ 0 h 843655"/>
                      <a:gd name="connsiteX3" fmla="*/ 1497874 w 12192000"/>
                      <a:gd name="connsiteY3" fmla="*/ 0 h 843655"/>
                      <a:gd name="connsiteX4" fmla="*/ 1956526 w 12192000"/>
                      <a:gd name="connsiteY4" fmla="*/ 0 h 843655"/>
                      <a:gd name="connsiteX5" fmla="*/ 2415177 w 12192000"/>
                      <a:gd name="connsiteY5" fmla="*/ 0 h 843655"/>
                      <a:gd name="connsiteX6" fmla="*/ 3239589 w 12192000"/>
                      <a:gd name="connsiteY6" fmla="*/ 0 h 843655"/>
                      <a:gd name="connsiteX7" fmla="*/ 3576320 w 12192000"/>
                      <a:gd name="connsiteY7" fmla="*/ 0 h 843655"/>
                      <a:gd name="connsiteX8" fmla="*/ 4400731 w 12192000"/>
                      <a:gd name="connsiteY8" fmla="*/ 0 h 843655"/>
                      <a:gd name="connsiteX9" fmla="*/ 5225143 w 12192000"/>
                      <a:gd name="connsiteY9" fmla="*/ 0 h 843655"/>
                      <a:gd name="connsiteX10" fmla="*/ 5805714 w 12192000"/>
                      <a:gd name="connsiteY10" fmla="*/ 0 h 843655"/>
                      <a:gd name="connsiteX11" fmla="*/ 6630126 w 12192000"/>
                      <a:gd name="connsiteY11" fmla="*/ 0 h 843655"/>
                      <a:gd name="connsiteX12" fmla="*/ 7088777 w 12192000"/>
                      <a:gd name="connsiteY12" fmla="*/ 0 h 843655"/>
                      <a:gd name="connsiteX13" fmla="*/ 7547429 w 12192000"/>
                      <a:gd name="connsiteY13" fmla="*/ 0 h 843655"/>
                      <a:gd name="connsiteX14" fmla="*/ 8249920 w 12192000"/>
                      <a:gd name="connsiteY14" fmla="*/ 0 h 843655"/>
                      <a:gd name="connsiteX15" fmla="*/ 8708571 w 12192000"/>
                      <a:gd name="connsiteY15" fmla="*/ 0 h 843655"/>
                      <a:gd name="connsiteX16" fmla="*/ 9532983 w 12192000"/>
                      <a:gd name="connsiteY16" fmla="*/ 0 h 843655"/>
                      <a:gd name="connsiteX17" fmla="*/ 10357394 w 12192000"/>
                      <a:gd name="connsiteY17" fmla="*/ 0 h 843655"/>
                      <a:gd name="connsiteX18" fmla="*/ 10937966 w 12192000"/>
                      <a:gd name="connsiteY18" fmla="*/ 0 h 843655"/>
                      <a:gd name="connsiteX19" fmla="*/ 11396617 w 12192000"/>
                      <a:gd name="connsiteY19" fmla="*/ 0 h 843655"/>
                      <a:gd name="connsiteX20" fmla="*/ 11611429 w 12192000"/>
                      <a:gd name="connsiteY20" fmla="*/ 0 h 843655"/>
                      <a:gd name="connsiteX21" fmla="*/ 12192000 w 12192000"/>
                      <a:gd name="connsiteY21" fmla="*/ 0 h 843655"/>
                      <a:gd name="connsiteX22" fmla="*/ 12192000 w 12192000"/>
                      <a:gd name="connsiteY22" fmla="*/ 404954 h 843655"/>
                      <a:gd name="connsiteX23" fmla="*/ 12192000 w 12192000"/>
                      <a:gd name="connsiteY23" fmla="*/ 843655 h 843655"/>
                      <a:gd name="connsiteX24" fmla="*/ 11855269 w 12192000"/>
                      <a:gd name="connsiteY24" fmla="*/ 843655 h 843655"/>
                      <a:gd name="connsiteX25" fmla="*/ 11640457 w 12192000"/>
                      <a:gd name="connsiteY25" fmla="*/ 843655 h 843655"/>
                      <a:gd name="connsiteX26" fmla="*/ 11425646 w 12192000"/>
                      <a:gd name="connsiteY26" fmla="*/ 843655 h 843655"/>
                      <a:gd name="connsiteX27" fmla="*/ 10845074 w 12192000"/>
                      <a:gd name="connsiteY27" fmla="*/ 843655 h 843655"/>
                      <a:gd name="connsiteX28" fmla="*/ 10508343 w 12192000"/>
                      <a:gd name="connsiteY28" fmla="*/ 843655 h 843655"/>
                      <a:gd name="connsiteX29" fmla="*/ 9805851 w 12192000"/>
                      <a:gd name="connsiteY29" fmla="*/ 843655 h 843655"/>
                      <a:gd name="connsiteX30" fmla="*/ 9469120 w 12192000"/>
                      <a:gd name="connsiteY30" fmla="*/ 843655 h 843655"/>
                      <a:gd name="connsiteX31" fmla="*/ 8766629 w 12192000"/>
                      <a:gd name="connsiteY31" fmla="*/ 843655 h 843655"/>
                      <a:gd name="connsiteX32" fmla="*/ 8551817 w 12192000"/>
                      <a:gd name="connsiteY32" fmla="*/ 843655 h 843655"/>
                      <a:gd name="connsiteX33" fmla="*/ 7849326 w 12192000"/>
                      <a:gd name="connsiteY33" fmla="*/ 843655 h 843655"/>
                      <a:gd name="connsiteX34" fmla="*/ 7512594 w 12192000"/>
                      <a:gd name="connsiteY34" fmla="*/ 843655 h 843655"/>
                      <a:gd name="connsiteX35" fmla="*/ 7297783 w 12192000"/>
                      <a:gd name="connsiteY35" fmla="*/ 843655 h 843655"/>
                      <a:gd name="connsiteX36" fmla="*/ 6961051 w 12192000"/>
                      <a:gd name="connsiteY36" fmla="*/ 843655 h 843655"/>
                      <a:gd name="connsiteX37" fmla="*/ 6258560 w 12192000"/>
                      <a:gd name="connsiteY37" fmla="*/ 843655 h 843655"/>
                      <a:gd name="connsiteX38" fmla="*/ 5921829 w 12192000"/>
                      <a:gd name="connsiteY38" fmla="*/ 843655 h 843655"/>
                      <a:gd name="connsiteX39" fmla="*/ 5707017 w 12192000"/>
                      <a:gd name="connsiteY39" fmla="*/ 843655 h 843655"/>
                      <a:gd name="connsiteX40" fmla="*/ 5370286 w 12192000"/>
                      <a:gd name="connsiteY40" fmla="*/ 843655 h 843655"/>
                      <a:gd name="connsiteX41" fmla="*/ 4911634 w 12192000"/>
                      <a:gd name="connsiteY41" fmla="*/ 843655 h 843655"/>
                      <a:gd name="connsiteX42" fmla="*/ 4331063 w 12192000"/>
                      <a:gd name="connsiteY42" fmla="*/ 843655 h 843655"/>
                      <a:gd name="connsiteX43" fmla="*/ 3994331 w 12192000"/>
                      <a:gd name="connsiteY43" fmla="*/ 843655 h 843655"/>
                      <a:gd name="connsiteX44" fmla="*/ 3169920 w 12192000"/>
                      <a:gd name="connsiteY44" fmla="*/ 843655 h 843655"/>
                      <a:gd name="connsiteX45" fmla="*/ 2589349 w 12192000"/>
                      <a:gd name="connsiteY45" fmla="*/ 843655 h 843655"/>
                      <a:gd name="connsiteX46" fmla="*/ 1764937 w 12192000"/>
                      <a:gd name="connsiteY46" fmla="*/ 843655 h 843655"/>
                      <a:gd name="connsiteX47" fmla="*/ 1062446 w 12192000"/>
                      <a:gd name="connsiteY47" fmla="*/ 843655 h 843655"/>
                      <a:gd name="connsiteX48" fmla="*/ 603794 w 12192000"/>
                      <a:gd name="connsiteY48" fmla="*/ 843655 h 843655"/>
                      <a:gd name="connsiteX49" fmla="*/ 0 w 12192000"/>
                      <a:gd name="connsiteY49" fmla="*/ 843655 h 843655"/>
                      <a:gd name="connsiteX50" fmla="*/ 0 w 12192000"/>
                      <a:gd name="connsiteY50" fmla="*/ 438701 h 843655"/>
                      <a:gd name="connsiteX51" fmla="*/ 0 w 12192000"/>
                      <a:gd name="connsiteY51" fmla="*/ 0 h 8436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12192000" h="843655" extrusionOk="0">
                        <a:moveTo>
                          <a:pt x="0" y="0"/>
                        </a:moveTo>
                        <a:cubicBezTo>
                          <a:pt x="117127" y="-5097"/>
                          <a:pt x="305253" y="1402"/>
                          <a:pt x="458651" y="0"/>
                        </a:cubicBezTo>
                        <a:cubicBezTo>
                          <a:pt x="612049" y="-1402"/>
                          <a:pt x="595207" y="19573"/>
                          <a:pt x="673463" y="0"/>
                        </a:cubicBezTo>
                        <a:cubicBezTo>
                          <a:pt x="751719" y="-19573"/>
                          <a:pt x="1110976" y="2947"/>
                          <a:pt x="1497874" y="0"/>
                        </a:cubicBezTo>
                        <a:cubicBezTo>
                          <a:pt x="1884772" y="-2947"/>
                          <a:pt x="1727277" y="12394"/>
                          <a:pt x="1956526" y="0"/>
                        </a:cubicBezTo>
                        <a:cubicBezTo>
                          <a:pt x="2185775" y="-12394"/>
                          <a:pt x="2186037" y="21439"/>
                          <a:pt x="2415177" y="0"/>
                        </a:cubicBezTo>
                        <a:cubicBezTo>
                          <a:pt x="2644317" y="-21439"/>
                          <a:pt x="2980375" y="35203"/>
                          <a:pt x="3239589" y="0"/>
                        </a:cubicBezTo>
                        <a:cubicBezTo>
                          <a:pt x="3498803" y="-35203"/>
                          <a:pt x="3499976" y="366"/>
                          <a:pt x="3576320" y="0"/>
                        </a:cubicBezTo>
                        <a:cubicBezTo>
                          <a:pt x="3652664" y="-366"/>
                          <a:pt x="4027617" y="80807"/>
                          <a:pt x="4400731" y="0"/>
                        </a:cubicBezTo>
                        <a:cubicBezTo>
                          <a:pt x="4773845" y="-80807"/>
                          <a:pt x="4838935" y="27413"/>
                          <a:pt x="5225143" y="0"/>
                        </a:cubicBezTo>
                        <a:cubicBezTo>
                          <a:pt x="5611351" y="-27413"/>
                          <a:pt x="5670159" y="30339"/>
                          <a:pt x="5805714" y="0"/>
                        </a:cubicBezTo>
                        <a:cubicBezTo>
                          <a:pt x="5941269" y="-30339"/>
                          <a:pt x="6367077" y="29593"/>
                          <a:pt x="6630126" y="0"/>
                        </a:cubicBezTo>
                        <a:cubicBezTo>
                          <a:pt x="6893175" y="-29593"/>
                          <a:pt x="6919581" y="35567"/>
                          <a:pt x="7088777" y="0"/>
                        </a:cubicBezTo>
                        <a:cubicBezTo>
                          <a:pt x="7257973" y="-35567"/>
                          <a:pt x="7359908" y="46992"/>
                          <a:pt x="7547429" y="0"/>
                        </a:cubicBezTo>
                        <a:cubicBezTo>
                          <a:pt x="7734950" y="-46992"/>
                          <a:pt x="8044814" y="40653"/>
                          <a:pt x="8249920" y="0"/>
                        </a:cubicBezTo>
                        <a:cubicBezTo>
                          <a:pt x="8455026" y="-40653"/>
                          <a:pt x="8489644" y="23818"/>
                          <a:pt x="8708571" y="0"/>
                        </a:cubicBezTo>
                        <a:cubicBezTo>
                          <a:pt x="8927498" y="-23818"/>
                          <a:pt x="9259545" y="8651"/>
                          <a:pt x="9532983" y="0"/>
                        </a:cubicBezTo>
                        <a:cubicBezTo>
                          <a:pt x="9806421" y="-8651"/>
                          <a:pt x="10032831" y="97126"/>
                          <a:pt x="10357394" y="0"/>
                        </a:cubicBezTo>
                        <a:cubicBezTo>
                          <a:pt x="10681957" y="-97126"/>
                          <a:pt x="10669289" y="18621"/>
                          <a:pt x="10937966" y="0"/>
                        </a:cubicBezTo>
                        <a:cubicBezTo>
                          <a:pt x="11206643" y="-18621"/>
                          <a:pt x="11228125" y="49914"/>
                          <a:pt x="11396617" y="0"/>
                        </a:cubicBezTo>
                        <a:cubicBezTo>
                          <a:pt x="11565109" y="-49914"/>
                          <a:pt x="11567903" y="2966"/>
                          <a:pt x="11611429" y="0"/>
                        </a:cubicBezTo>
                        <a:cubicBezTo>
                          <a:pt x="11654955" y="-2966"/>
                          <a:pt x="11909242" y="42336"/>
                          <a:pt x="12192000" y="0"/>
                        </a:cubicBezTo>
                        <a:cubicBezTo>
                          <a:pt x="12239833" y="166338"/>
                          <a:pt x="12157859" y="270969"/>
                          <a:pt x="12192000" y="404954"/>
                        </a:cubicBezTo>
                        <a:cubicBezTo>
                          <a:pt x="12226141" y="538939"/>
                          <a:pt x="12191579" y="626977"/>
                          <a:pt x="12192000" y="843655"/>
                        </a:cubicBezTo>
                        <a:cubicBezTo>
                          <a:pt x="12056672" y="869361"/>
                          <a:pt x="11928933" y="841833"/>
                          <a:pt x="11855269" y="843655"/>
                        </a:cubicBezTo>
                        <a:cubicBezTo>
                          <a:pt x="11781605" y="845477"/>
                          <a:pt x="11728586" y="823693"/>
                          <a:pt x="11640457" y="843655"/>
                        </a:cubicBezTo>
                        <a:cubicBezTo>
                          <a:pt x="11552328" y="863617"/>
                          <a:pt x="11482902" y="838356"/>
                          <a:pt x="11425646" y="843655"/>
                        </a:cubicBezTo>
                        <a:cubicBezTo>
                          <a:pt x="11368390" y="848954"/>
                          <a:pt x="11003180" y="825161"/>
                          <a:pt x="10845074" y="843655"/>
                        </a:cubicBezTo>
                        <a:cubicBezTo>
                          <a:pt x="10686968" y="862149"/>
                          <a:pt x="10594784" y="812354"/>
                          <a:pt x="10508343" y="843655"/>
                        </a:cubicBezTo>
                        <a:cubicBezTo>
                          <a:pt x="10421902" y="874956"/>
                          <a:pt x="10028343" y="813599"/>
                          <a:pt x="9805851" y="843655"/>
                        </a:cubicBezTo>
                        <a:cubicBezTo>
                          <a:pt x="9583359" y="873711"/>
                          <a:pt x="9580072" y="809241"/>
                          <a:pt x="9469120" y="843655"/>
                        </a:cubicBezTo>
                        <a:cubicBezTo>
                          <a:pt x="9358168" y="878069"/>
                          <a:pt x="9072199" y="809573"/>
                          <a:pt x="8766629" y="843655"/>
                        </a:cubicBezTo>
                        <a:cubicBezTo>
                          <a:pt x="8461059" y="877737"/>
                          <a:pt x="8613260" y="824557"/>
                          <a:pt x="8551817" y="843655"/>
                        </a:cubicBezTo>
                        <a:cubicBezTo>
                          <a:pt x="8490374" y="862753"/>
                          <a:pt x="8123958" y="791480"/>
                          <a:pt x="7849326" y="843655"/>
                        </a:cubicBezTo>
                        <a:cubicBezTo>
                          <a:pt x="7574694" y="895830"/>
                          <a:pt x="7651428" y="809207"/>
                          <a:pt x="7512594" y="843655"/>
                        </a:cubicBezTo>
                        <a:cubicBezTo>
                          <a:pt x="7373760" y="878103"/>
                          <a:pt x="7381683" y="829233"/>
                          <a:pt x="7297783" y="843655"/>
                        </a:cubicBezTo>
                        <a:cubicBezTo>
                          <a:pt x="7213883" y="858077"/>
                          <a:pt x="7060023" y="811020"/>
                          <a:pt x="6961051" y="843655"/>
                        </a:cubicBezTo>
                        <a:cubicBezTo>
                          <a:pt x="6862079" y="876290"/>
                          <a:pt x="6437235" y="771552"/>
                          <a:pt x="6258560" y="843655"/>
                        </a:cubicBezTo>
                        <a:cubicBezTo>
                          <a:pt x="6079885" y="915758"/>
                          <a:pt x="6046551" y="828678"/>
                          <a:pt x="5921829" y="843655"/>
                        </a:cubicBezTo>
                        <a:cubicBezTo>
                          <a:pt x="5797107" y="858632"/>
                          <a:pt x="5753638" y="836583"/>
                          <a:pt x="5707017" y="843655"/>
                        </a:cubicBezTo>
                        <a:cubicBezTo>
                          <a:pt x="5660396" y="850727"/>
                          <a:pt x="5452963" y="843388"/>
                          <a:pt x="5370286" y="843655"/>
                        </a:cubicBezTo>
                        <a:cubicBezTo>
                          <a:pt x="5287609" y="843922"/>
                          <a:pt x="5014743" y="808938"/>
                          <a:pt x="4911634" y="843655"/>
                        </a:cubicBezTo>
                        <a:cubicBezTo>
                          <a:pt x="4808525" y="878372"/>
                          <a:pt x="4542614" y="797452"/>
                          <a:pt x="4331063" y="843655"/>
                        </a:cubicBezTo>
                        <a:cubicBezTo>
                          <a:pt x="4119512" y="889858"/>
                          <a:pt x="4069654" y="832918"/>
                          <a:pt x="3994331" y="843655"/>
                        </a:cubicBezTo>
                        <a:cubicBezTo>
                          <a:pt x="3919008" y="854392"/>
                          <a:pt x="3408040" y="817831"/>
                          <a:pt x="3169920" y="843655"/>
                        </a:cubicBezTo>
                        <a:cubicBezTo>
                          <a:pt x="2931800" y="869479"/>
                          <a:pt x="2856916" y="793507"/>
                          <a:pt x="2589349" y="843655"/>
                        </a:cubicBezTo>
                        <a:cubicBezTo>
                          <a:pt x="2321782" y="893803"/>
                          <a:pt x="2006351" y="779059"/>
                          <a:pt x="1764937" y="843655"/>
                        </a:cubicBezTo>
                        <a:cubicBezTo>
                          <a:pt x="1523523" y="908251"/>
                          <a:pt x="1232650" y="839491"/>
                          <a:pt x="1062446" y="843655"/>
                        </a:cubicBezTo>
                        <a:cubicBezTo>
                          <a:pt x="892242" y="847819"/>
                          <a:pt x="745975" y="789845"/>
                          <a:pt x="603794" y="843655"/>
                        </a:cubicBezTo>
                        <a:cubicBezTo>
                          <a:pt x="461613" y="897465"/>
                          <a:pt x="280308" y="795706"/>
                          <a:pt x="0" y="843655"/>
                        </a:cubicBezTo>
                        <a:cubicBezTo>
                          <a:pt x="-3555" y="699964"/>
                          <a:pt x="10069" y="597467"/>
                          <a:pt x="0" y="438701"/>
                        </a:cubicBezTo>
                        <a:cubicBezTo>
                          <a:pt x="-10069" y="279935"/>
                          <a:pt x="32281" y="1176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spatial spectrum is a result of ray tracing across all potential directions</a:t>
            </a:r>
            <a:endParaRPr lang="en-CN" sz="27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7181B6FF-1BDE-F529-3273-93246526D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181" y="2800971"/>
            <a:ext cx="2590800" cy="257810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28217A07-F2A6-CF10-6F41-834E04EDBC09}"/>
              </a:ext>
            </a:extLst>
          </p:cNvPr>
          <p:cNvCxnSpPr>
            <a:cxnSpLocks/>
          </p:cNvCxnSpPr>
          <p:nvPr/>
        </p:nvCxnSpPr>
        <p:spPr>
          <a:xfrm flipV="1">
            <a:off x="4020235" y="4022790"/>
            <a:ext cx="5130963" cy="72186"/>
          </a:xfrm>
          <a:prstGeom prst="straightConnector1">
            <a:avLst/>
          </a:prstGeom>
          <a:ln w="31750">
            <a:solidFill>
              <a:srgbClr val="E780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32669E09-7F3B-AD2F-7F86-AE737086B046}"/>
              </a:ext>
            </a:extLst>
          </p:cNvPr>
          <p:cNvSpPr/>
          <p:nvPr/>
        </p:nvSpPr>
        <p:spPr>
          <a:xfrm>
            <a:off x="5179230" y="3996143"/>
            <a:ext cx="153717" cy="153717"/>
          </a:xfrm>
          <a:prstGeom prst="ellipse">
            <a:avLst/>
          </a:prstGeom>
          <a:gradFill flip="none" rotWithShape="1">
            <a:gsLst>
              <a:gs pos="0">
                <a:srgbClr val="A0FC66"/>
              </a:gs>
              <a:gs pos="41000">
                <a:srgbClr val="7EC550"/>
              </a:gs>
              <a:gs pos="75000">
                <a:srgbClr val="48712E"/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E88E128-CB76-9F7C-CA44-C9F11D0CE7C9}"/>
              </a:ext>
            </a:extLst>
          </p:cNvPr>
          <p:cNvSpPr/>
          <p:nvPr/>
        </p:nvSpPr>
        <p:spPr>
          <a:xfrm>
            <a:off x="6023406" y="3989323"/>
            <a:ext cx="153717" cy="153717"/>
          </a:xfrm>
          <a:prstGeom prst="ellipse">
            <a:avLst/>
          </a:prstGeom>
          <a:gradFill flip="none" rotWithShape="1">
            <a:gsLst>
              <a:gs pos="0">
                <a:srgbClr val="A0FC66"/>
              </a:gs>
              <a:gs pos="41000">
                <a:srgbClr val="7EC550"/>
              </a:gs>
              <a:gs pos="75000">
                <a:srgbClr val="48712E"/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09A1431-1783-9251-B36D-25BE9B38AC39}"/>
              </a:ext>
            </a:extLst>
          </p:cNvPr>
          <p:cNvSpPr/>
          <p:nvPr/>
        </p:nvSpPr>
        <p:spPr>
          <a:xfrm>
            <a:off x="6871490" y="3986163"/>
            <a:ext cx="153717" cy="153717"/>
          </a:xfrm>
          <a:prstGeom prst="ellipse">
            <a:avLst/>
          </a:prstGeom>
          <a:gradFill flip="none" rotWithShape="1">
            <a:gsLst>
              <a:gs pos="0">
                <a:srgbClr val="A0FC66"/>
              </a:gs>
              <a:gs pos="41000">
                <a:srgbClr val="7EC550"/>
              </a:gs>
              <a:gs pos="75000">
                <a:srgbClr val="48712E"/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20B3581-E1E2-3ABA-C864-5C010ACB074C}"/>
              </a:ext>
            </a:extLst>
          </p:cNvPr>
          <p:cNvSpPr/>
          <p:nvPr/>
        </p:nvSpPr>
        <p:spPr>
          <a:xfrm>
            <a:off x="7731130" y="3949849"/>
            <a:ext cx="180762" cy="180762"/>
          </a:xfrm>
          <a:prstGeom prst="ellipse">
            <a:avLst/>
          </a:prstGeom>
          <a:gradFill flip="none" rotWithShape="1">
            <a:gsLst>
              <a:gs pos="0">
                <a:srgbClr val="A0FC66"/>
              </a:gs>
              <a:gs pos="41000">
                <a:srgbClr val="7EC550"/>
              </a:gs>
              <a:gs pos="75000">
                <a:srgbClr val="48712E"/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7AA859D5-A788-1CA1-9151-BC169BB841CE}"/>
              </a:ext>
            </a:extLst>
          </p:cNvPr>
          <p:cNvSpPr/>
          <p:nvPr/>
        </p:nvSpPr>
        <p:spPr>
          <a:xfrm>
            <a:off x="3947731" y="3144938"/>
            <a:ext cx="153717" cy="153717"/>
          </a:xfrm>
          <a:prstGeom prst="ellipse">
            <a:avLst/>
          </a:prstGeom>
          <a:gradFill flip="none" rotWithShape="1">
            <a:gsLst>
              <a:gs pos="0">
                <a:srgbClr val="A0FC66"/>
              </a:gs>
              <a:gs pos="41000">
                <a:srgbClr val="7EC550"/>
              </a:gs>
              <a:gs pos="75000">
                <a:srgbClr val="48712E"/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CB7DCD65-CEC8-13EC-C239-7B1877689D4D}"/>
              </a:ext>
            </a:extLst>
          </p:cNvPr>
          <p:cNvSpPr/>
          <p:nvPr/>
        </p:nvSpPr>
        <p:spPr>
          <a:xfrm>
            <a:off x="3950687" y="2534540"/>
            <a:ext cx="153717" cy="153717"/>
          </a:xfrm>
          <a:prstGeom prst="ellipse">
            <a:avLst/>
          </a:prstGeom>
          <a:gradFill flip="none" rotWithShape="1">
            <a:gsLst>
              <a:gs pos="0">
                <a:srgbClr val="A0FC66"/>
              </a:gs>
              <a:gs pos="41000">
                <a:srgbClr val="7EC550"/>
              </a:gs>
              <a:gs pos="75000">
                <a:srgbClr val="48712E"/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FCEF5604-64F2-282C-3C1E-C34F900F3C7C}"/>
              </a:ext>
            </a:extLst>
          </p:cNvPr>
          <p:cNvSpPr/>
          <p:nvPr/>
        </p:nvSpPr>
        <p:spPr>
          <a:xfrm>
            <a:off x="3943815" y="1973102"/>
            <a:ext cx="153717" cy="153717"/>
          </a:xfrm>
          <a:prstGeom prst="ellipse">
            <a:avLst/>
          </a:prstGeom>
          <a:gradFill flip="none" rotWithShape="1">
            <a:gsLst>
              <a:gs pos="0">
                <a:srgbClr val="A0FC66"/>
              </a:gs>
              <a:gs pos="41000">
                <a:srgbClr val="7EC550"/>
              </a:gs>
              <a:gs pos="75000">
                <a:srgbClr val="48712E"/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E756DE0C-680D-3AFC-18E2-EB19141BB665}"/>
              </a:ext>
            </a:extLst>
          </p:cNvPr>
          <p:cNvSpPr/>
          <p:nvPr/>
        </p:nvSpPr>
        <p:spPr>
          <a:xfrm>
            <a:off x="3923642" y="1398274"/>
            <a:ext cx="180762" cy="180762"/>
          </a:xfrm>
          <a:prstGeom prst="ellipse">
            <a:avLst/>
          </a:prstGeom>
          <a:gradFill flip="none" rotWithShape="1">
            <a:gsLst>
              <a:gs pos="0">
                <a:srgbClr val="A0FC66"/>
              </a:gs>
              <a:gs pos="41000">
                <a:srgbClr val="7EC550"/>
              </a:gs>
              <a:gs pos="75000">
                <a:srgbClr val="48712E"/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3F3EF0A9-9AF1-ED9A-A943-8F6F51258F60}"/>
              </a:ext>
            </a:extLst>
          </p:cNvPr>
          <p:cNvSpPr/>
          <p:nvPr/>
        </p:nvSpPr>
        <p:spPr>
          <a:xfrm>
            <a:off x="4467464" y="3564111"/>
            <a:ext cx="153717" cy="153717"/>
          </a:xfrm>
          <a:prstGeom prst="ellipse">
            <a:avLst/>
          </a:prstGeom>
          <a:gradFill flip="none" rotWithShape="1">
            <a:gsLst>
              <a:gs pos="0">
                <a:srgbClr val="A0FC66"/>
              </a:gs>
              <a:gs pos="41000">
                <a:srgbClr val="7EC550"/>
              </a:gs>
              <a:gs pos="75000">
                <a:srgbClr val="48712E"/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DDCFD4CC-0275-646C-5AED-FCD16ADB730C}"/>
              </a:ext>
            </a:extLst>
          </p:cNvPr>
          <p:cNvSpPr/>
          <p:nvPr/>
        </p:nvSpPr>
        <p:spPr>
          <a:xfrm>
            <a:off x="4805927" y="3299987"/>
            <a:ext cx="153717" cy="153717"/>
          </a:xfrm>
          <a:prstGeom prst="ellipse">
            <a:avLst/>
          </a:prstGeom>
          <a:gradFill flip="none" rotWithShape="1">
            <a:gsLst>
              <a:gs pos="0">
                <a:srgbClr val="A0FC66"/>
              </a:gs>
              <a:gs pos="41000">
                <a:srgbClr val="7EC550"/>
              </a:gs>
              <a:gs pos="75000">
                <a:srgbClr val="48712E"/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9239735B-FC32-348F-1A44-6873D919BAD3}"/>
              </a:ext>
            </a:extLst>
          </p:cNvPr>
          <p:cNvSpPr/>
          <p:nvPr/>
        </p:nvSpPr>
        <p:spPr>
          <a:xfrm>
            <a:off x="5162839" y="3033289"/>
            <a:ext cx="153717" cy="153717"/>
          </a:xfrm>
          <a:prstGeom prst="ellipse">
            <a:avLst/>
          </a:prstGeom>
          <a:gradFill flip="none" rotWithShape="1">
            <a:gsLst>
              <a:gs pos="0">
                <a:srgbClr val="A0FC66"/>
              </a:gs>
              <a:gs pos="41000">
                <a:srgbClr val="7EC550"/>
              </a:gs>
              <a:gs pos="75000">
                <a:srgbClr val="48712E"/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D6B7552F-5A7C-9FDA-A9EE-DFC098EAA45D}"/>
              </a:ext>
            </a:extLst>
          </p:cNvPr>
          <p:cNvSpPr/>
          <p:nvPr/>
        </p:nvSpPr>
        <p:spPr>
          <a:xfrm>
            <a:off x="5493655" y="2749072"/>
            <a:ext cx="153717" cy="153717"/>
          </a:xfrm>
          <a:prstGeom prst="ellipse">
            <a:avLst/>
          </a:prstGeom>
          <a:gradFill flip="none" rotWithShape="1">
            <a:gsLst>
              <a:gs pos="0">
                <a:srgbClr val="A0FC66"/>
              </a:gs>
              <a:gs pos="41000">
                <a:srgbClr val="7EC550"/>
              </a:gs>
              <a:gs pos="75000">
                <a:srgbClr val="48712E"/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CB1E7B3-905B-4753-BBBA-93B7E5156BBE}"/>
              </a:ext>
            </a:extLst>
          </p:cNvPr>
          <p:cNvSpPr txBox="1"/>
          <p:nvPr/>
        </p:nvSpPr>
        <p:spPr>
          <a:xfrm>
            <a:off x="8152202" y="1933296"/>
            <a:ext cx="3461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0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Integral along all directions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53B681-12C1-E334-B628-A00F2EC097B6}"/>
              </a:ext>
            </a:extLst>
          </p:cNvPr>
          <p:cNvSpPr txBox="1"/>
          <p:nvPr/>
        </p:nvSpPr>
        <p:spPr>
          <a:xfrm>
            <a:off x="333994" y="1240798"/>
            <a:ext cx="27231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7805B"/>
                </a:solidFill>
              </a:rPr>
              <a:t>P</a:t>
            </a:r>
            <a:r>
              <a:rPr lang="en-CN" sz="2800" dirty="0">
                <a:solidFill>
                  <a:srgbClr val="E7805B"/>
                </a:solidFill>
              </a:rPr>
              <a:t>redict the received signal </a:t>
            </a:r>
            <a:r>
              <a:rPr lang="en-CN" sz="2800">
                <a:solidFill>
                  <a:srgbClr val="E7805B"/>
                </a:solidFill>
              </a:rPr>
              <a:t>at </a:t>
            </a:r>
            <a:r>
              <a:rPr lang="en-US" sz="2800" dirty="0">
                <a:solidFill>
                  <a:srgbClr val="E7805B"/>
                </a:solidFill>
              </a:rPr>
              <a:t>all</a:t>
            </a:r>
            <a:r>
              <a:rPr lang="en-CN" sz="2800">
                <a:solidFill>
                  <a:srgbClr val="E7805B"/>
                </a:solidFill>
              </a:rPr>
              <a:t> direction</a:t>
            </a:r>
            <a:r>
              <a:rPr lang="en-US" sz="2800" dirty="0">
                <a:solidFill>
                  <a:srgbClr val="E7805B"/>
                </a:solidFill>
              </a:rPr>
              <a:t>s</a:t>
            </a:r>
            <a:r>
              <a:rPr lang="zh-CN" altLang="en-US" sz="2800" dirty="0">
                <a:solidFill>
                  <a:srgbClr val="E7805B"/>
                </a:solidFill>
              </a:rPr>
              <a:t> </a:t>
            </a:r>
            <a:endParaRPr lang="en-CN" sz="2800" dirty="0">
              <a:solidFill>
                <a:srgbClr val="E780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52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-0.30833 0.193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2375 0.1511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754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59259E-6 L -0.1681 0.1050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11" y="52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85185E-6 L -0.09896 0.0594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296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-0.30808 0.0071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04" y="3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23841 0.0050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27" y="25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1668 0.006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46" y="32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-0.09635 0.0025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8" y="11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00039 0.3770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884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0.00169 0.2969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483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96296E-6 L 0.00065 0.2134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067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0.0013 0.126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631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L -0.04063 0.0655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326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06901 0.1048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1" y="523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-0.09831 0.1437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717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-0.12526 0.1842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63" y="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86" grpId="0" animBg="1"/>
      <p:bldP spid="53" grpId="0" animBg="1"/>
      <p:bldP spid="36" grpId="0" animBg="1"/>
      <p:bldP spid="37" grpId="0" animBg="1"/>
      <p:bldP spid="38" grpId="0" animBg="1"/>
      <p:bldP spid="39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ABE6A6-5C41-0734-0535-5E25477BE42F}"/>
              </a:ext>
            </a:extLst>
          </p:cNvPr>
          <p:cNvSpPr txBox="1"/>
          <p:nvPr/>
        </p:nvSpPr>
        <p:spPr>
          <a:xfrm>
            <a:off x="599160" y="213814"/>
            <a:ext cx="10993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NeRF</a:t>
            </a:r>
            <a:r>
              <a:rPr lang="en-US" sz="36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zh-CN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for?</a:t>
            </a:r>
            <a:endParaRPr lang="en-CN" sz="3600" baseline="30000" dirty="0">
              <a:solidFill>
                <a:srgbClr val="9AC5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0B0AF03-297A-F6FD-1D82-385F2047860B}"/>
              </a:ext>
            </a:extLst>
          </p:cNvPr>
          <p:cNvGrpSpPr/>
          <p:nvPr/>
        </p:nvGrpSpPr>
        <p:grpSpPr>
          <a:xfrm>
            <a:off x="441197" y="2181495"/>
            <a:ext cx="5140439" cy="4079127"/>
            <a:chOff x="1241405" y="1535056"/>
            <a:chExt cx="2910390" cy="2309501"/>
          </a:xfrm>
        </p:grpSpPr>
        <p:pic>
          <p:nvPicPr>
            <p:cNvPr id="4" name="Picture 2" descr="Indoor Positioning: What do you do in a building when your GPS stops working">
              <a:extLst>
                <a:ext uri="{FF2B5EF4-FFF2-40B4-BE49-F238E27FC236}">
                  <a16:creationId xmlns:a16="http://schemas.microsoft.com/office/drawing/2014/main" id="{5D6FB80B-A104-934A-AF18-E31EF9E639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1405" y="1535056"/>
              <a:ext cx="2910390" cy="191903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B8D3A4B-9FD1-09B8-1C26-87A4C81F799E}"/>
                </a:ext>
              </a:extLst>
            </p:cNvPr>
            <p:cNvSpPr txBox="1"/>
            <p:nvPr/>
          </p:nvSpPr>
          <p:spPr>
            <a:xfrm>
              <a:off x="1525045" y="3475225"/>
              <a:ext cx="234311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Indoor Localization</a:t>
              </a:r>
              <a:endParaRPr lang="en-CN" sz="18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72CFA4B-DA67-E4AB-29EB-2CF9687688B3}"/>
              </a:ext>
            </a:extLst>
          </p:cNvPr>
          <p:cNvGrpSpPr/>
          <p:nvPr/>
        </p:nvGrpSpPr>
        <p:grpSpPr>
          <a:xfrm>
            <a:off x="6209455" y="2181495"/>
            <a:ext cx="5049969" cy="3768735"/>
            <a:chOff x="5124250" y="1079764"/>
            <a:chExt cx="2810075" cy="2097128"/>
          </a:xfrm>
        </p:grpSpPr>
        <p:pic>
          <p:nvPicPr>
            <p:cNvPr id="7" name="Picture 8" descr="Slotted Microstrip MIMO Antenna for 5G Mobile Applications">
              <a:extLst>
                <a:ext uri="{FF2B5EF4-FFF2-40B4-BE49-F238E27FC236}">
                  <a16:creationId xmlns:a16="http://schemas.microsoft.com/office/drawing/2014/main" id="{8CFF4BFB-3093-AA57-7E86-E8DB6FAFEB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75" b="19065"/>
            <a:stretch/>
          </p:blipFill>
          <p:spPr bwMode="auto">
            <a:xfrm>
              <a:off x="5124250" y="1079764"/>
              <a:ext cx="2810075" cy="184789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C58483A-0F14-4721-2016-4FBE9CFD6775}"/>
                </a:ext>
              </a:extLst>
            </p:cNvPr>
            <p:cNvSpPr txBox="1"/>
            <p:nvPr/>
          </p:nvSpPr>
          <p:spPr>
            <a:xfrm>
              <a:off x="5518686" y="2971376"/>
              <a:ext cx="2343110" cy="2055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5G FDD MIMO</a:t>
              </a:r>
              <a:endParaRPr lang="en-CN" sz="18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7419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ABE6A6-5C41-0734-0535-5E25477BE42F}"/>
              </a:ext>
            </a:extLst>
          </p:cNvPr>
          <p:cNvSpPr txBox="1"/>
          <p:nvPr/>
        </p:nvSpPr>
        <p:spPr>
          <a:xfrm>
            <a:off x="450647" y="158989"/>
            <a:ext cx="109936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1: Augmented Localization by NeRF</a:t>
            </a:r>
            <a:r>
              <a:rPr lang="en-US" sz="40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endParaRPr lang="en-CN" sz="4000" baseline="30000" dirty="0">
              <a:solidFill>
                <a:srgbClr val="9AC5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EF4AA8-DA15-95AE-765C-E78C59F12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367" y="1586140"/>
            <a:ext cx="9842241" cy="315487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26FCBCE-24EE-F9F6-44E7-646A583A1947}"/>
              </a:ext>
            </a:extLst>
          </p:cNvPr>
          <p:cNvSpPr/>
          <p:nvPr/>
        </p:nvSpPr>
        <p:spPr>
          <a:xfrm>
            <a:off x="-2627" y="5780247"/>
            <a:ext cx="12192000" cy="1077753"/>
          </a:xfrm>
          <a:prstGeom prst="rect">
            <a:avLst/>
          </a:prstGeom>
          <a:solidFill>
            <a:schemeClr val="bg2">
              <a:lumMod val="25000"/>
            </a:schemeClr>
          </a:solidFill>
          <a:ln w="12700" cap="flat" cmpd="tri">
            <a:solidFill>
              <a:schemeClr val="bg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192000"/>
                      <a:gd name="connsiteY0" fmla="*/ 0 h 843655"/>
                      <a:gd name="connsiteX1" fmla="*/ 458651 w 12192000"/>
                      <a:gd name="connsiteY1" fmla="*/ 0 h 843655"/>
                      <a:gd name="connsiteX2" fmla="*/ 673463 w 12192000"/>
                      <a:gd name="connsiteY2" fmla="*/ 0 h 843655"/>
                      <a:gd name="connsiteX3" fmla="*/ 1497874 w 12192000"/>
                      <a:gd name="connsiteY3" fmla="*/ 0 h 843655"/>
                      <a:gd name="connsiteX4" fmla="*/ 1956526 w 12192000"/>
                      <a:gd name="connsiteY4" fmla="*/ 0 h 843655"/>
                      <a:gd name="connsiteX5" fmla="*/ 2415177 w 12192000"/>
                      <a:gd name="connsiteY5" fmla="*/ 0 h 843655"/>
                      <a:gd name="connsiteX6" fmla="*/ 3239589 w 12192000"/>
                      <a:gd name="connsiteY6" fmla="*/ 0 h 843655"/>
                      <a:gd name="connsiteX7" fmla="*/ 3576320 w 12192000"/>
                      <a:gd name="connsiteY7" fmla="*/ 0 h 843655"/>
                      <a:gd name="connsiteX8" fmla="*/ 4400731 w 12192000"/>
                      <a:gd name="connsiteY8" fmla="*/ 0 h 843655"/>
                      <a:gd name="connsiteX9" fmla="*/ 5225143 w 12192000"/>
                      <a:gd name="connsiteY9" fmla="*/ 0 h 843655"/>
                      <a:gd name="connsiteX10" fmla="*/ 5805714 w 12192000"/>
                      <a:gd name="connsiteY10" fmla="*/ 0 h 843655"/>
                      <a:gd name="connsiteX11" fmla="*/ 6630126 w 12192000"/>
                      <a:gd name="connsiteY11" fmla="*/ 0 h 843655"/>
                      <a:gd name="connsiteX12" fmla="*/ 7088777 w 12192000"/>
                      <a:gd name="connsiteY12" fmla="*/ 0 h 843655"/>
                      <a:gd name="connsiteX13" fmla="*/ 7547429 w 12192000"/>
                      <a:gd name="connsiteY13" fmla="*/ 0 h 843655"/>
                      <a:gd name="connsiteX14" fmla="*/ 8249920 w 12192000"/>
                      <a:gd name="connsiteY14" fmla="*/ 0 h 843655"/>
                      <a:gd name="connsiteX15" fmla="*/ 8708571 w 12192000"/>
                      <a:gd name="connsiteY15" fmla="*/ 0 h 843655"/>
                      <a:gd name="connsiteX16" fmla="*/ 9532983 w 12192000"/>
                      <a:gd name="connsiteY16" fmla="*/ 0 h 843655"/>
                      <a:gd name="connsiteX17" fmla="*/ 10357394 w 12192000"/>
                      <a:gd name="connsiteY17" fmla="*/ 0 h 843655"/>
                      <a:gd name="connsiteX18" fmla="*/ 10937966 w 12192000"/>
                      <a:gd name="connsiteY18" fmla="*/ 0 h 843655"/>
                      <a:gd name="connsiteX19" fmla="*/ 11396617 w 12192000"/>
                      <a:gd name="connsiteY19" fmla="*/ 0 h 843655"/>
                      <a:gd name="connsiteX20" fmla="*/ 11611429 w 12192000"/>
                      <a:gd name="connsiteY20" fmla="*/ 0 h 843655"/>
                      <a:gd name="connsiteX21" fmla="*/ 12192000 w 12192000"/>
                      <a:gd name="connsiteY21" fmla="*/ 0 h 843655"/>
                      <a:gd name="connsiteX22" fmla="*/ 12192000 w 12192000"/>
                      <a:gd name="connsiteY22" fmla="*/ 404954 h 843655"/>
                      <a:gd name="connsiteX23" fmla="*/ 12192000 w 12192000"/>
                      <a:gd name="connsiteY23" fmla="*/ 843655 h 843655"/>
                      <a:gd name="connsiteX24" fmla="*/ 11855269 w 12192000"/>
                      <a:gd name="connsiteY24" fmla="*/ 843655 h 843655"/>
                      <a:gd name="connsiteX25" fmla="*/ 11640457 w 12192000"/>
                      <a:gd name="connsiteY25" fmla="*/ 843655 h 843655"/>
                      <a:gd name="connsiteX26" fmla="*/ 11425646 w 12192000"/>
                      <a:gd name="connsiteY26" fmla="*/ 843655 h 843655"/>
                      <a:gd name="connsiteX27" fmla="*/ 10845074 w 12192000"/>
                      <a:gd name="connsiteY27" fmla="*/ 843655 h 843655"/>
                      <a:gd name="connsiteX28" fmla="*/ 10508343 w 12192000"/>
                      <a:gd name="connsiteY28" fmla="*/ 843655 h 843655"/>
                      <a:gd name="connsiteX29" fmla="*/ 9805851 w 12192000"/>
                      <a:gd name="connsiteY29" fmla="*/ 843655 h 843655"/>
                      <a:gd name="connsiteX30" fmla="*/ 9469120 w 12192000"/>
                      <a:gd name="connsiteY30" fmla="*/ 843655 h 843655"/>
                      <a:gd name="connsiteX31" fmla="*/ 8766629 w 12192000"/>
                      <a:gd name="connsiteY31" fmla="*/ 843655 h 843655"/>
                      <a:gd name="connsiteX32" fmla="*/ 8551817 w 12192000"/>
                      <a:gd name="connsiteY32" fmla="*/ 843655 h 843655"/>
                      <a:gd name="connsiteX33" fmla="*/ 7849326 w 12192000"/>
                      <a:gd name="connsiteY33" fmla="*/ 843655 h 843655"/>
                      <a:gd name="connsiteX34" fmla="*/ 7512594 w 12192000"/>
                      <a:gd name="connsiteY34" fmla="*/ 843655 h 843655"/>
                      <a:gd name="connsiteX35" fmla="*/ 7297783 w 12192000"/>
                      <a:gd name="connsiteY35" fmla="*/ 843655 h 843655"/>
                      <a:gd name="connsiteX36" fmla="*/ 6961051 w 12192000"/>
                      <a:gd name="connsiteY36" fmla="*/ 843655 h 843655"/>
                      <a:gd name="connsiteX37" fmla="*/ 6258560 w 12192000"/>
                      <a:gd name="connsiteY37" fmla="*/ 843655 h 843655"/>
                      <a:gd name="connsiteX38" fmla="*/ 5921829 w 12192000"/>
                      <a:gd name="connsiteY38" fmla="*/ 843655 h 843655"/>
                      <a:gd name="connsiteX39" fmla="*/ 5707017 w 12192000"/>
                      <a:gd name="connsiteY39" fmla="*/ 843655 h 843655"/>
                      <a:gd name="connsiteX40" fmla="*/ 5370286 w 12192000"/>
                      <a:gd name="connsiteY40" fmla="*/ 843655 h 843655"/>
                      <a:gd name="connsiteX41" fmla="*/ 4911634 w 12192000"/>
                      <a:gd name="connsiteY41" fmla="*/ 843655 h 843655"/>
                      <a:gd name="connsiteX42" fmla="*/ 4331063 w 12192000"/>
                      <a:gd name="connsiteY42" fmla="*/ 843655 h 843655"/>
                      <a:gd name="connsiteX43" fmla="*/ 3994331 w 12192000"/>
                      <a:gd name="connsiteY43" fmla="*/ 843655 h 843655"/>
                      <a:gd name="connsiteX44" fmla="*/ 3169920 w 12192000"/>
                      <a:gd name="connsiteY44" fmla="*/ 843655 h 843655"/>
                      <a:gd name="connsiteX45" fmla="*/ 2589349 w 12192000"/>
                      <a:gd name="connsiteY45" fmla="*/ 843655 h 843655"/>
                      <a:gd name="connsiteX46" fmla="*/ 1764937 w 12192000"/>
                      <a:gd name="connsiteY46" fmla="*/ 843655 h 843655"/>
                      <a:gd name="connsiteX47" fmla="*/ 1062446 w 12192000"/>
                      <a:gd name="connsiteY47" fmla="*/ 843655 h 843655"/>
                      <a:gd name="connsiteX48" fmla="*/ 603794 w 12192000"/>
                      <a:gd name="connsiteY48" fmla="*/ 843655 h 843655"/>
                      <a:gd name="connsiteX49" fmla="*/ 0 w 12192000"/>
                      <a:gd name="connsiteY49" fmla="*/ 843655 h 843655"/>
                      <a:gd name="connsiteX50" fmla="*/ 0 w 12192000"/>
                      <a:gd name="connsiteY50" fmla="*/ 438701 h 843655"/>
                      <a:gd name="connsiteX51" fmla="*/ 0 w 12192000"/>
                      <a:gd name="connsiteY51" fmla="*/ 0 h 8436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12192000" h="843655" extrusionOk="0">
                        <a:moveTo>
                          <a:pt x="0" y="0"/>
                        </a:moveTo>
                        <a:cubicBezTo>
                          <a:pt x="117127" y="-5097"/>
                          <a:pt x="305253" y="1402"/>
                          <a:pt x="458651" y="0"/>
                        </a:cubicBezTo>
                        <a:cubicBezTo>
                          <a:pt x="612049" y="-1402"/>
                          <a:pt x="595207" y="19573"/>
                          <a:pt x="673463" y="0"/>
                        </a:cubicBezTo>
                        <a:cubicBezTo>
                          <a:pt x="751719" y="-19573"/>
                          <a:pt x="1110976" y="2947"/>
                          <a:pt x="1497874" y="0"/>
                        </a:cubicBezTo>
                        <a:cubicBezTo>
                          <a:pt x="1884772" y="-2947"/>
                          <a:pt x="1727277" y="12394"/>
                          <a:pt x="1956526" y="0"/>
                        </a:cubicBezTo>
                        <a:cubicBezTo>
                          <a:pt x="2185775" y="-12394"/>
                          <a:pt x="2186037" y="21439"/>
                          <a:pt x="2415177" y="0"/>
                        </a:cubicBezTo>
                        <a:cubicBezTo>
                          <a:pt x="2644317" y="-21439"/>
                          <a:pt x="2980375" y="35203"/>
                          <a:pt x="3239589" y="0"/>
                        </a:cubicBezTo>
                        <a:cubicBezTo>
                          <a:pt x="3498803" y="-35203"/>
                          <a:pt x="3499976" y="366"/>
                          <a:pt x="3576320" y="0"/>
                        </a:cubicBezTo>
                        <a:cubicBezTo>
                          <a:pt x="3652664" y="-366"/>
                          <a:pt x="4027617" y="80807"/>
                          <a:pt x="4400731" y="0"/>
                        </a:cubicBezTo>
                        <a:cubicBezTo>
                          <a:pt x="4773845" y="-80807"/>
                          <a:pt x="4838935" y="27413"/>
                          <a:pt x="5225143" y="0"/>
                        </a:cubicBezTo>
                        <a:cubicBezTo>
                          <a:pt x="5611351" y="-27413"/>
                          <a:pt x="5670159" y="30339"/>
                          <a:pt x="5805714" y="0"/>
                        </a:cubicBezTo>
                        <a:cubicBezTo>
                          <a:pt x="5941269" y="-30339"/>
                          <a:pt x="6367077" y="29593"/>
                          <a:pt x="6630126" y="0"/>
                        </a:cubicBezTo>
                        <a:cubicBezTo>
                          <a:pt x="6893175" y="-29593"/>
                          <a:pt x="6919581" y="35567"/>
                          <a:pt x="7088777" y="0"/>
                        </a:cubicBezTo>
                        <a:cubicBezTo>
                          <a:pt x="7257973" y="-35567"/>
                          <a:pt x="7359908" y="46992"/>
                          <a:pt x="7547429" y="0"/>
                        </a:cubicBezTo>
                        <a:cubicBezTo>
                          <a:pt x="7734950" y="-46992"/>
                          <a:pt x="8044814" y="40653"/>
                          <a:pt x="8249920" y="0"/>
                        </a:cubicBezTo>
                        <a:cubicBezTo>
                          <a:pt x="8455026" y="-40653"/>
                          <a:pt x="8489644" y="23818"/>
                          <a:pt x="8708571" y="0"/>
                        </a:cubicBezTo>
                        <a:cubicBezTo>
                          <a:pt x="8927498" y="-23818"/>
                          <a:pt x="9259545" y="8651"/>
                          <a:pt x="9532983" y="0"/>
                        </a:cubicBezTo>
                        <a:cubicBezTo>
                          <a:pt x="9806421" y="-8651"/>
                          <a:pt x="10032831" y="97126"/>
                          <a:pt x="10357394" y="0"/>
                        </a:cubicBezTo>
                        <a:cubicBezTo>
                          <a:pt x="10681957" y="-97126"/>
                          <a:pt x="10669289" y="18621"/>
                          <a:pt x="10937966" y="0"/>
                        </a:cubicBezTo>
                        <a:cubicBezTo>
                          <a:pt x="11206643" y="-18621"/>
                          <a:pt x="11228125" y="49914"/>
                          <a:pt x="11396617" y="0"/>
                        </a:cubicBezTo>
                        <a:cubicBezTo>
                          <a:pt x="11565109" y="-49914"/>
                          <a:pt x="11567903" y="2966"/>
                          <a:pt x="11611429" y="0"/>
                        </a:cubicBezTo>
                        <a:cubicBezTo>
                          <a:pt x="11654955" y="-2966"/>
                          <a:pt x="11909242" y="42336"/>
                          <a:pt x="12192000" y="0"/>
                        </a:cubicBezTo>
                        <a:cubicBezTo>
                          <a:pt x="12239833" y="166338"/>
                          <a:pt x="12157859" y="270969"/>
                          <a:pt x="12192000" y="404954"/>
                        </a:cubicBezTo>
                        <a:cubicBezTo>
                          <a:pt x="12226141" y="538939"/>
                          <a:pt x="12191579" y="626977"/>
                          <a:pt x="12192000" y="843655"/>
                        </a:cubicBezTo>
                        <a:cubicBezTo>
                          <a:pt x="12056672" y="869361"/>
                          <a:pt x="11928933" y="841833"/>
                          <a:pt x="11855269" y="843655"/>
                        </a:cubicBezTo>
                        <a:cubicBezTo>
                          <a:pt x="11781605" y="845477"/>
                          <a:pt x="11728586" y="823693"/>
                          <a:pt x="11640457" y="843655"/>
                        </a:cubicBezTo>
                        <a:cubicBezTo>
                          <a:pt x="11552328" y="863617"/>
                          <a:pt x="11482902" y="838356"/>
                          <a:pt x="11425646" y="843655"/>
                        </a:cubicBezTo>
                        <a:cubicBezTo>
                          <a:pt x="11368390" y="848954"/>
                          <a:pt x="11003180" y="825161"/>
                          <a:pt x="10845074" y="843655"/>
                        </a:cubicBezTo>
                        <a:cubicBezTo>
                          <a:pt x="10686968" y="862149"/>
                          <a:pt x="10594784" y="812354"/>
                          <a:pt x="10508343" y="843655"/>
                        </a:cubicBezTo>
                        <a:cubicBezTo>
                          <a:pt x="10421902" y="874956"/>
                          <a:pt x="10028343" y="813599"/>
                          <a:pt x="9805851" y="843655"/>
                        </a:cubicBezTo>
                        <a:cubicBezTo>
                          <a:pt x="9583359" y="873711"/>
                          <a:pt x="9580072" y="809241"/>
                          <a:pt x="9469120" y="843655"/>
                        </a:cubicBezTo>
                        <a:cubicBezTo>
                          <a:pt x="9358168" y="878069"/>
                          <a:pt x="9072199" y="809573"/>
                          <a:pt x="8766629" y="843655"/>
                        </a:cubicBezTo>
                        <a:cubicBezTo>
                          <a:pt x="8461059" y="877737"/>
                          <a:pt x="8613260" y="824557"/>
                          <a:pt x="8551817" y="843655"/>
                        </a:cubicBezTo>
                        <a:cubicBezTo>
                          <a:pt x="8490374" y="862753"/>
                          <a:pt x="8123958" y="791480"/>
                          <a:pt x="7849326" y="843655"/>
                        </a:cubicBezTo>
                        <a:cubicBezTo>
                          <a:pt x="7574694" y="895830"/>
                          <a:pt x="7651428" y="809207"/>
                          <a:pt x="7512594" y="843655"/>
                        </a:cubicBezTo>
                        <a:cubicBezTo>
                          <a:pt x="7373760" y="878103"/>
                          <a:pt x="7381683" y="829233"/>
                          <a:pt x="7297783" y="843655"/>
                        </a:cubicBezTo>
                        <a:cubicBezTo>
                          <a:pt x="7213883" y="858077"/>
                          <a:pt x="7060023" y="811020"/>
                          <a:pt x="6961051" y="843655"/>
                        </a:cubicBezTo>
                        <a:cubicBezTo>
                          <a:pt x="6862079" y="876290"/>
                          <a:pt x="6437235" y="771552"/>
                          <a:pt x="6258560" y="843655"/>
                        </a:cubicBezTo>
                        <a:cubicBezTo>
                          <a:pt x="6079885" y="915758"/>
                          <a:pt x="6046551" y="828678"/>
                          <a:pt x="5921829" y="843655"/>
                        </a:cubicBezTo>
                        <a:cubicBezTo>
                          <a:pt x="5797107" y="858632"/>
                          <a:pt x="5753638" y="836583"/>
                          <a:pt x="5707017" y="843655"/>
                        </a:cubicBezTo>
                        <a:cubicBezTo>
                          <a:pt x="5660396" y="850727"/>
                          <a:pt x="5452963" y="843388"/>
                          <a:pt x="5370286" y="843655"/>
                        </a:cubicBezTo>
                        <a:cubicBezTo>
                          <a:pt x="5287609" y="843922"/>
                          <a:pt x="5014743" y="808938"/>
                          <a:pt x="4911634" y="843655"/>
                        </a:cubicBezTo>
                        <a:cubicBezTo>
                          <a:pt x="4808525" y="878372"/>
                          <a:pt x="4542614" y="797452"/>
                          <a:pt x="4331063" y="843655"/>
                        </a:cubicBezTo>
                        <a:cubicBezTo>
                          <a:pt x="4119512" y="889858"/>
                          <a:pt x="4069654" y="832918"/>
                          <a:pt x="3994331" y="843655"/>
                        </a:cubicBezTo>
                        <a:cubicBezTo>
                          <a:pt x="3919008" y="854392"/>
                          <a:pt x="3408040" y="817831"/>
                          <a:pt x="3169920" y="843655"/>
                        </a:cubicBezTo>
                        <a:cubicBezTo>
                          <a:pt x="2931800" y="869479"/>
                          <a:pt x="2856916" y="793507"/>
                          <a:pt x="2589349" y="843655"/>
                        </a:cubicBezTo>
                        <a:cubicBezTo>
                          <a:pt x="2321782" y="893803"/>
                          <a:pt x="2006351" y="779059"/>
                          <a:pt x="1764937" y="843655"/>
                        </a:cubicBezTo>
                        <a:cubicBezTo>
                          <a:pt x="1523523" y="908251"/>
                          <a:pt x="1232650" y="839491"/>
                          <a:pt x="1062446" y="843655"/>
                        </a:cubicBezTo>
                        <a:cubicBezTo>
                          <a:pt x="892242" y="847819"/>
                          <a:pt x="745975" y="789845"/>
                          <a:pt x="603794" y="843655"/>
                        </a:cubicBezTo>
                        <a:cubicBezTo>
                          <a:pt x="461613" y="897465"/>
                          <a:pt x="280308" y="795706"/>
                          <a:pt x="0" y="843655"/>
                        </a:cubicBezTo>
                        <a:cubicBezTo>
                          <a:pt x="-3555" y="699964"/>
                          <a:pt x="10069" y="597467"/>
                          <a:pt x="0" y="438701"/>
                        </a:cubicBezTo>
                        <a:cubicBezTo>
                          <a:pt x="-10069" y="279935"/>
                          <a:pt x="32281" y="1176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A40149-FB17-C613-910A-52285B188ACB}"/>
              </a:ext>
            </a:extLst>
          </p:cNvPr>
          <p:cNvSpPr txBox="1"/>
          <p:nvPr/>
        </p:nvSpPr>
        <p:spPr>
          <a:xfrm>
            <a:off x="157656" y="6026735"/>
            <a:ext cx="118714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/>
              </a:rPr>
              <a:t>Synthesizing </a:t>
            </a:r>
            <a:r>
              <a:rPr lang="en-US" sz="3200" b="1" dirty="0">
                <a:solidFill>
                  <a:schemeClr val="bg1"/>
                </a:solidFill>
              </a:rPr>
              <a:t>s</a:t>
            </a:r>
            <a:r>
              <a:rPr lang="en-US" sz="3200" b="1" dirty="0">
                <a:solidFill>
                  <a:schemeClr val="bg1"/>
                </a:solidFill>
                <a:effectLst/>
              </a:rPr>
              <a:t>amples at arbitrary </a:t>
            </a:r>
            <a:r>
              <a:rPr lang="en-US" sz="3200" b="1" dirty="0">
                <a:solidFill>
                  <a:schemeClr val="bg1"/>
                </a:solidFill>
              </a:rPr>
              <a:t>locations by NeRF</a:t>
            </a:r>
            <a:r>
              <a:rPr lang="en-US" sz="3200" b="1" baseline="30000" dirty="0">
                <a:solidFill>
                  <a:schemeClr val="bg1"/>
                </a:solidFill>
              </a:rPr>
              <a:t>2</a:t>
            </a:r>
            <a:endParaRPr lang="en-US" sz="3200" b="1" baseline="30000" dirty="0">
              <a:solidFill>
                <a:schemeClr val="bg1"/>
              </a:solidFill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7DF16B-C65E-06FD-A2FF-19DAC8430D59}"/>
              </a:ext>
            </a:extLst>
          </p:cNvPr>
          <p:cNvSpPr txBox="1"/>
          <p:nvPr/>
        </p:nvSpPr>
        <p:spPr>
          <a:xfrm>
            <a:off x="0" y="4782854"/>
            <a:ext cx="125296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C000"/>
                </a:solidFill>
                <a:effectLst/>
                <a:latin typeface="Calibri" panose="020F0502020204030204" pitchFamily="34" charset="0"/>
              </a:rPr>
              <a:t>Deep learning-based </a:t>
            </a:r>
            <a:r>
              <a:rPr lang="en-US" altLang="zh-CN" sz="2400" b="1" dirty="0" err="1">
                <a:solidFill>
                  <a:srgbClr val="FFC000"/>
                </a:solidFill>
                <a:effectLst/>
                <a:latin typeface="Calibri" panose="020F0502020204030204" pitchFamily="34" charset="0"/>
              </a:rPr>
              <a:t>AoA</a:t>
            </a:r>
            <a:r>
              <a:rPr lang="en-US" altLang="zh-CN" sz="2400" b="1" dirty="0">
                <a:solidFill>
                  <a:srgbClr val="FFC000"/>
                </a:solidFill>
                <a:effectLst/>
                <a:latin typeface="Calibri" panose="020F0502020204030204" pitchFamily="34" charset="0"/>
              </a:rPr>
              <a:t> estimation algorithm requires a large number of </a:t>
            </a:r>
            <a:r>
              <a:rPr lang="en-US" altLang="zh-CN" sz="2400" b="1" dirty="0">
                <a:solidFill>
                  <a:srgbClr val="FFC000"/>
                </a:solidFill>
                <a:latin typeface="Calibri" panose="020F0502020204030204" pitchFamily="34" charset="0"/>
              </a:rPr>
              <a:t>samples</a:t>
            </a:r>
            <a:endParaRPr lang="en-US" sz="2400" b="1" dirty="0">
              <a:solidFill>
                <a:srgbClr val="FFC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278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ABE6A6-5C41-0734-0535-5E25477BE42F}"/>
              </a:ext>
            </a:extLst>
          </p:cNvPr>
          <p:cNvSpPr txBox="1"/>
          <p:nvPr/>
        </p:nvSpPr>
        <p:spPr>
          <a:xfrm>
            <a:off x="627151" y="95859"/>
            <a:ext cx="10993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NeRF</a:t>
            </a:r>
            <a:r>
              <a:rPr lang="en-US" sz="36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zh-CN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synthesize more training samples</a:t>
            </a:r>
            <a:endParaRPr lang="en-CN" sz="3600" baseline="30000" dirty="0">
              <a:solidFill>
                <a:srgbClr val="9AC5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7D4D6E9-6A61-928E-907A-1F3ED6914509}"/>
              </a:ext>
            </a:extLst>
          </p:cNvPr>
          <p:cNvSpPr/>
          <p:nvPr/>
        </p:nvSpPr>
        <p:spPr>
          <a:xfrm>
            <a:off x="171882" y="2234675"/>
            <a:ext cx="2260525" cy="2327011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/>
                <a:latin typeface="Arial" panose="020B0604020202020204" pitchFamily="34" charset="0"/>
              </a:rPr>
              <a:t>collect 1000 training samples </a:t>
            </a:r>
            <a:endParaRPr lang="en-US" sz="2400" dirty="0">
              <a:effectLst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1B3C359-0C38-0CCA-2F62-B0383904DF00}"/>
              </a:ext>
            </a:extLst>
          </p:cNvPr>
          <p:cNvSpPr/>
          <p:nvPr/>
        </p:nvSpPr>
        <p:spPr>
          <a:xfrm>
            <a:off x="3292367" y="2234673"/>
            <a:ext cx="2283011" cy="2327011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/>
                <a:latin typeface="Arial" panose="020B0604020202020204" pitchFamily="34" charset="0"/>
              </a:rPr>
              <a:t>Use 1000 samples to train NeRF</a:t>
            </a:r>
            <a:r>
              <a:rPr lang="en-US" sz="2400" b="1" baseline="30000" dirty="0">
                <a:effectLst/>
                <a:latin typeface="Arial" panose="020B0604020202020204" pitchFamily="34" charset="0"/>
              </a:rPr>
              <a:t>2</a:t>
            </a:r>
            <a:r>
              <a:rPr lang="en-US" sz="2400" b="1" dirty="0">
                <a:effectLst/>
                <a:latin typeface="Arial" panose="020B0604020202020204" pitchFamily="34" charset="0"/>
              </a:rPr>
              <a:t> </a:t>
            </a:r>
            <a:endParaRPr lang="en-US" sz="3200" dirty="0">
              <a:effectLst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9D2E26C-E1BD-AC5C-EB73-FFC0EC397A56}"/>
              </a:ext>
            </a:extLst>
          </p:cNvPr>
          <p:cNvSpPr/>
          <p:nvPr/>
        </p:nvSpPr>
        <p:spPr>
          <a:xfrm>
            <a:off x="6435338" y="2234673"/>
            <a:ext cx="2390401" cy="2327011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/>
                <a:latin typeface="Arial" panose="020B0604020202020204" pitchFamily="34" charset="0"/>
              </a:rPr>
              <a:t>Use NeRF</a:t>
            </a:r>
            <a:r>
              <a:rPr lang="en-US" sz="2400" b="1" baseline="30000" dirty="0">
                <a:effectLst/>
                <a:latin typeface="Arial" panose="020B0604020202020204" pitchFamily="34" charset="0"/>
              </a:rPr>
              <a:t>2</a:t>
            </a:r>
            <a:r>
              <a:rPr lang="en-US" sz="2400" b="1" dirty="0">
                <a:effectLst/>
                <a:latin typeface="Arial" panose="020B0604020202020204" pitchFamily="34" charset="0"/>
              </a:rPr>
              <a:t> to generate </a:t>
            </a:r>
            <a:r>
              <a:rPr lang="en-US" sz="2400" b="1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extra 9000</a:t>
            </a:r>
            <a:r>
              <a:rPr lang="en-US" sz="2400" b="1" dirty="0">
                <a:effectLst/>
                <a:latin typeface="Arial" panose="020B0604020202020204" pitchFamily="34" charset="0"/>
              </a:rPr>
              <a:t> samples </a:t>
            </a:r>
            <a:endParaRPr lang="en-US" sz="3200" dirty="0">
              <a:effectLst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218AF57-38BE-551D-CBF1-C0691E74A73D}"/>
              </a:ext>
            </a:extLst>
          </p:cNvPr>
          <p:cNvSpPr/>
          <p:nvPr/>
        </p:nvSpPr>
        <p:spPr>
          <a:xfrm>
            <a:off x="9685699" y="2234672"/>
            <a:ext cx="2390401" cy="2327011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/>
                <a:latin typeface="Arial" panose="020B0604020202020204" pitchFamily="34" charset="0"/>
              </a:rPr>
              <a:t>Train a DNN localization model with (1000 + </a:t>
            </a:r>
            <a:r>
              <a:rPr lang="en-US" sz="2400" b="1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9000</a:t>
            </a:r>
            <a:r>
              <a:rPr lang="en-US" sz="2400" b="1" dirty="0">
                <a:effectLst/>
                <a:latin typeface="Arial" panose="020B0604020202020204" pitchFamily="34" charset="0"/>
              </a:rPr>
              <a:t>) samples </a:t>
            </a:r>
            <a:endParaRPr lang="en-US" sz="3200" dirty="0">
              <a:effectLst/>
            </a:endParaRPr>
          </a:p>
        </p:txBody>
      </p:sp>
      <p:sp>
        <p:nvSpPr>
          <p:cNvPr id="17" name="Notched Right Arrow 16">
            <a:extLst>
              <a:ext uri="{FF2B5EF4-FFF2-40B4-BE49-F238E27FC236}">
                <a16:creationId xmlns:a16="http://schemas.microsoft.com/office/drawing/2014/main" id="{8A00AF51-E48F-9D24-89AF-AEFA0E02D285}"/>
              </a:ext>
            </a:extLst>
          </p:cNvPr>
          <p:cNvSpPr/>
          <p:nvPr/>
        </p:nvSpPr>
        <p:spPr>
          <a:xfrm>
            <a:off x="2497654" y="3187557"/>
            <a:ext cx="729466" cy="421240"/>
          </a:xfrm>
          <a:prstGeom prst="notch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8" name="Notched Right Arrow 17">
            <a:extLst>
              <a:ext uri="{FF2B5EF4-FFF2-40B4-BE49-F238E27FC236}">
                <a16:creationId xmlns:a16="http://schemas.microsoft.com/office/drawing/2014/main" id="{983FEF1F-FC09-C917-1507-082E65472640}"/>
              </a:ext>
            </a:extLst>
          </p:cNvPr>
          <p:cNvSpPr/>
          <p:nvPr/>
        </p:nvSpPr>
        <p:spPr>
          <a:xfrm>
            <a:off x="5675580" y="3187557"/>
            <a:ext cx="729466" cy="421240"/>
          </a:xfrm>
          <a:prstGeom prst="notch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9" name="Notched Right Arrow 18">
            <a:extLst>
              <a:ext uri="{FF2B5EF4-FFF2-40B4-BE49-F238E27FC236}">
                <a16:creationId xmlns:a16="http://schemas.microsoft.com/office/drawing/2014/main" id="{560B2401-F867-0643-C109-D3D40FF39815}"/>
              </a:ext>
            </a:extLst>
          </p:cNvPr>
          <p:cNvSpPr/>
          <p:nvPr/>
        </p:nvSpPr>
        <p:spPr>
          <a:xfrm>
            <a:off x="8891516" y="3200393"/>
            <a:ext cx="729466" cy="421240"/>
          </a:xfrm>
          <a:prstGeom prst="notch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809BCD9-EA0A-0569-4436-B3FFEE24DDCB}"/>
              </a:ext>
            </a:extLst>
          </p:cNvPr>
          <p:cNvSpPr/>
          <p:nvPr/>
        </p:nvSpPr>
        <p:spPr>
          <a:xfrm>
            <a:off x="0" y="5760446"/>
            <a:ext cx="12192000" cy="1077753"/>
          </a:xfrm>
          <a:prstGeom prst="rect">
            <a:avLst/>
          </a:prstGeom>
          <a:solidFill>
            <a:schemeClr val="bg2">
              <a:lumMod val="25000"/>
            </a:schemeClr>
          </a:solidFill>
          <a:ln w="12700" cap="flat" cmpd="tri">
            <a:solidFill>
              <a:schemeClr val="bg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192000"/>
                      <a:gd name="connsiteY0" fmla="*/ 0 h 843655"/>
                      <a:gd name="connsiteX1" fmla="*/ 458651 w 12192000"/>
                      <a:gd name="connsiteY1" fmla="*/ 0 h 843655"/>
                      <a:gd name="connsiteX2" fmla="*/ 673463 w 12192000"/>
                      <a:gd name="connsiteY2" fmla="*/ 0 h 843655"/>
                      <a:gd name="connsiteX3" fmla="*/ 1497874 w 12192000"/>
                      <a:gd name="connsiteY3" fmla="*/ 0 h 843655"/>
                      <a:gd name="connsiteX4" fmla="*/ 1956526 w 12192000"/>
                      <a:gd name="connsiteY4" fmla="*/ 0 h 843655"/>
                      <a:gd name="connsiteX5" fmla="*/ 2415177 w 12192000"/>
                      <a:gd name="connsiteY5" fmla="*/ 0 h 843655"/>
                      <a:gd name="connsiteX6" fmla="*/ 3239589 w 12192000"/>
                      <a:gd name="connsiteY6" fmla="*/ 0 h 843655"/>
                      <a:gd name="connsiteX7" fmla="*/ 3576320 w 12192000"/>
                      <a:gd name="connsiteY7" fmla="*/ 0 h 843655"/>
                      <a:gd name="connsiteX8" fmla="*/ 4400731 w 12192000"/>
                      <a:gd name="connsiteY8" fmla="*/ 0 h 843655"/>
                      <a:gd name="connsiteX9" fmla="*/ 5225143 w 12192000"/>
                      <a:gd name="connsiteY9" fmla="*/ 0 h 843655"/>
                      <a:gd name="connsiteX10" fmla="*/ 5805714 w 12192000"/>
                      <a:gd name="connsiteY10" fmla="*/ 0 h 843655"/>
                      <a:gd name="connsiteX11" fmla="*/ 6630126 w 12192000"/>
                      <a:gd name="connsiteY11" fmla="*/ 0 h 843655"/>
                      <a:gd name="connsiteX12" fmla="*/ 7088777 w 12192000"/>
                      <a:gd name="connsiteY12" fmla="*/ 0 h 843655"/>
                      <a:gd name="connsiteX13" fmla="*/ 7547429 w 12192000"/>
                      <a:gd name="connsiteY13" fmla="*/ 0 h 843655"/>
                      <a:gd name="connsiteX14" fmla="*/ 8249920 w 12192000"/>
                      <a:gd name="connsiteY14" fmla="*/ 0 h 843655"/>
                      <a:gd name="connsiteX15" fmla="*/ 8708571 w 12192000"/>
                      <a:gd name="connsiteY15" fmla="*/ 0 h 843655"/>
                      <a:gd name="connsiteX16" fmla="*/ 9532983 w 12192000"/>
                      <a:gd name="connsiteY16" fmla="*/ 0 h 843655"/>
                      <a:gd name="connsiteX17" fmla="*/ 10357394 w 12192000"/>
                      <a:gd name="connsiteY17" fmla="*/ 0 h 843655"/>
                      <a:gd name="connsiteX18" fmla="*/ 10937966 w 12192000"/>
                      <a:gd name="connsiteY18" fmla="*/ 0 h 843655"/>
                      <a:gd name="connsiteX19" fmla="*/ 11396617 w 12192000"/>
                      <a:gd name="connsiteY19" fmla="*/ 0 h 843655"/>
                      <a:gd name="connsiteX20" fmla="*/ 11611429 w 12192000"/>
                      <a:gd name="connsiteY20" fmla="*/ 0 h 843655"/>
                      <a:gd name="connsiteX21" fmla="*/ 12192000 w 12192000"/>
                      <a:gd name="connsiteY21" fmla="*/ 0 h 843655"/>
                      <a:gd name="connsiteX22" fmla="*/ 12192000 w 12192000"/>
                      <a:gd name="connsiteY22" fmla="*/ 404954 h 843655"/>
                      <a:gd name="connsiteX23" fmla="*/ 12192000 w 12192000"/>
                      <a:gd name="connsiteY23" fmla="*/ 843655 h 843655"/>
                      <a:gd name="connsiteX24" fmla="*/ 11855269 w 12192000"/>
                      <a:gd name="connsiteY24" fmla="*/ 843655 h 843655"/>
                      <a:gd name="connsiteX25" fmla="*/ 11640457 w 12192000"/>
                      <a:gd name="connsiteY25" fmla="*/ 843655 h 843655"/>
                      <a:gd name="connsiteX26" fmla="*/ 11425646 w 12192000"/>
                      <a:gd name="connsiteY26" fmla="*/ 843655 h 843655"/>
                      <a:gd name="connsiteX27" fmla="*/ 10845074 w 12192000"/>
                      <a:gd name="connsiteY27" fmla="*/ 843655 h 843655"/>
                      <a:gd name="connsiteX28" fmla="*/ 10508343 w 12192000"/>
                      <a:gd name="connsiteY28" fmla="*/ 843655 h 843655"/>
                      <a:gd name="connsiteX29" fmla="*/ 9805851 w 12192000"/>
                      <a:gd name="connsiteY29" fmla="*/ 843655 h 843655"/>
                      <a:gd name="connsiteX30" fmla="*/ 9469120 w 12192000"/>
                      <a:gd name="connsiteY30" fmla="*/ 843655 h 843655"/>
                      <a:gd name="connsiteX31" fmla="*/ 8766629 w 12192000"/>
                      <a:gd name="connsiteY31" fmla="*/ 843655 h 843655"/>
                      <a:gd name="connsiteX32" fmla="*/ 8551817 w 12192000"/>
                      <a:gd name="connsiteY32" fmla="*/ 843655 h 843655"/>
                      <a:gd name="connsiteX33" fmla="*/ 7849326 w 12192000"/>
                      <a:gd name="connsiteY33" fmla="*/ 843655 h 843655"/>
                      <a:gd name="connsiteX34" fmla="*/ 7512594 w 12192000"/>
                      <a:gd name="connsiteY34" fmla="*/ 843655 h 843655"/>
                      <a:gd name="connsiteX35" fmla="*/ 7297783 w 12192000"/>
                      <a:gd name="connsiteY35" fmla="*/ 843655 h 843655"/>
                      <a:gd name="connsiteX36" fmla="*/ 6961051 w 12192000"/>
                      <a:gd name="connsiteY36" fmla="*/ 843655 h 843655"/>
                      <a:gd name="connsiteX37" fmla="*/ 6258560 w 12192000"/>
                      <a:gd name="connsiteY37" fmla="*/ 843655 h 843655"/>
                      <a:gd name="connsiteX38" fmla="*/ 5921829 w 12192000"/>
                      <a:gd name="connsiteY38" fmla="*/ 843655 h 843655"/>
                      <a:gd name="connsiteX39" fmla="*/ 5707017 w 12192000"/>
                      <a:gd name="connsiteY39" fmla="*/ 843655 h 843655"/>
                      <a:gd name="connsiteX40" fmla="*/ 5370286 w 12192000"/>
                      <a:gd name="connsiteY40" fmla="*/ 843655 h 843655"/>
                      <a:gd name="connsiteX41" fmla="*/ 4911634 w 12192000"/>
                      <a:gd name="connsiteY41" fmla="*/ 843655 h 843655"/>
                      <a:gd name="connsiteX42" fmla="*/ 4331063 w 12192000"/>
                      <a:gd name="connsiteY42" fmla="*/ 843655 h 843655"/>
                      <a:gd name="connsiteX43" fmla="*/ 3994331 w 12192000"/>
                      <a:gd name="connsiteY43" fmla="*/ 843655 h 843655"/>
                      <a:gd name="connsiteX44" fmla="*/ 3169920 w 12192000"/>
                      <a:gd name="connsiteY44" fmla="*/ 843655 h 843655"/>
                      <a:gd name="connsiteX45" fmla="*/ 2589349 w 12192000"/>
                      <a:gd name="connsiteY45" fmla="*/ 843655 h 843655"/>
                      <a:gd name="connsiteX46" fmla="*/ 1764937 w 12192000"/>
                      <a:gd name="connsiteY46" fmla="*/ 843655 h 843655"/>
                      <a:gd name="connsiteX47" fmla="*/ 1062446 w 12192000"/>
                      <a:gd name="connsiteY47" fmla="*/ 843655 h 843655"/>
                      <a:gd name="connsiteX48" fmla="*/ 603794 w 12192000"/>
                      <a:gd name="connsiteY48" fmla="*/ 843655 h 843655"/>
                      <a:gd name="connsiteX49" fmla="*/ 0 w 12192000"/>
                      <a:gd name="connsiteY49" fmla="*/ 843655 h 843655"/>
                      <a:gd name="connsiteX50" fmla="*/ 0 w 12192000"/>
                      <a:gd name="connsiteY50" fmla="*/ 438701 h 843655"/>
                      <a:gd name="connsiteX51" fmla="*/ 0 w 12192000"/>
                      <a:gd name="connsiteY51" fmla="*/ 0 h 8436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12192000" h="843655" extrusionOk="0">
                        <a:moveTo>
                          <a:pt x="0" y="0"/>
                        </a:moveTo>
                        <a:cubicBezTo>
                          <a:pt x="117127" y="-5097"/>
                          <a:pt x="305253" y="1402"/>
                          <a:pt x="458651" y="0"/>
                        </a:cubicBezTo>
                        <a:cubicBezTo>
                          <a:pt x="612049" y="-1402"/>
                          <a:pt x="595207" y="19573"/>
                          <a:pt x="673463" y="0"/>
                        </a:cubicBezTo>
                        <a:cubicBezTo>
                          <a:pt x="751719" y="-19573"/>
                          <a:pt x="1110976" y="2947"/>
                          <a:pt x="1497874" y="0"/>
                        </a:cubicBezTo>
                        <a:cubicBezTo>
                          <a:pt x="1884772" y="-2947"/>
                          <a:pt x="1727277" y="12394"/>
                          <a:pt x="1956526" y="0"/>
                        </a:cubicBezTo>
                        <a:cubicBezTo>
                          <a:pt x="2185775" y="-12394"/>
                          <a:pt x="2186037" y="21439"/>
                          <a:pt x="2415177" y="0"/>
                        </a:cubicBezTo>
                        <a:cubicBezTo>
                          <a:pt x="2644317" y="-21439"/>
                          <a:pt x="2980375" y="35203"/>
                          <a:pt x="3239589" y="0"/>
                        </a:cubicBezTo>
                        <a:cubicBezTo>
                          <a:pt x="3498803" y="-35203"/>
                          <a:pt x="3499976" y="366"/>
                          <a:pt x="3576320" y="0"/>
                        </a:cubicBezTo>
                        <a:cubicBezTo>
                          <a:pt x="3652664" y="-366"/>
                          <a:pt x="4027617" y="80807"/>
                          <a:pt x="4400731" y="0"/>
                        </a:cubicBezTo>
                        <a:cubicBezTo>
                          <a:pt x="4773845" y="-80807"/>
                          <a:pt x="4838935" y="27413"/>
                          <a:pt x="5225143" y="0"/>
                        </a:cubicBezTo>
                        <a:cubicBezTo>
                          <a:pt x="5611351" y="-27413"/>
                          <a:pt x="5670159" y="30339"/>
                          <a:pt x="5805714" y="0"/>
                        </a:cubicBezTo>
                        <a:cubicBezTo>
                          <a:pt x="5941269" y="-30339"/>
                          <a:pt x="6367077" y="29593"/>
                          <a:pt x="6630126" y="0"/>
                        </a:cubicBezTo>
                        <a:cubicBezTo>
                          <a:pt x="6893175" y="-29593"/>
                          <a:pt x="6919581" y="35567"/>
                          <a:pt x="7088777" y="0"/>
                        </a:cubicBezTo>
                        <a:cubicBezTo>
                          <a:pt x="7257973" y="-35567"/>
                          <a:pt x="7359908" y="46992"/>
                          <a:pt x="7547429" y="0"/>
                        </a:cubicBezTo>
                        <a:cubicBezTo>
                          <a:pt x="7734950" y="-46992"/>
                          <a:pt x="8044814" y="40653"/>
                          <a:pt x="8249920" y="0"/>
                        </a:cubicBezTo>
                        <a:cubicBezTo>
                          <a:pt x="8455026" y="-40653"/>
                          <a:pt x="8489644" y="23818"/>
                          <a:pt x="8708571" y="0"/>
                        </a:cubicBezTo>
                        <a:cubicBezTo>
                          <a:pt x="8927498" y="-23818"/>
                          <a:pt x="9259545" y="8651"/>
                          <a:pt x="9532983" y="0"/>
                        </a:cubicBezTo>
                        <a:cubicBezTo>
                          <a:pt x="9806421" y="-8651"/>
                          <a:pt x="10032831" y="97126"/>
                          <a:pt x="10357394" y="0"/>
                        </a:cubicBezTo>
                        <a:cubicBezTo>
                          <a:pt x="10681957" y="-97126"/>
                          <a:pt x="10669289" y="18621"/>
                          <a:pt x="10937966" y="0"/>
                        </a:cubicBezTo>
                        <a:cubicBezTo>
                          <a:pt x="11206643" y="-18621"/>
                          <a:pt x="11228125" y="49914"/>
                          <a:pt x="11396617" y="0"/>
                        </a:cubicBezTo>
                        <a:cubicBezTo>
                          <a:pt x="11565109" y="-49914"/>
                          <a:pt x="11567903" y="2966"/>
                          <a:pt x="11611429" y="0"/>
                        </a:cubicBezTo>
                        <a:cubicBezTo>
                          <a:pt x="11654955" y="-2966"/>
                          <a:pt x="11909242" y="42336"/>
                          <a:pt x="12192000" y="0"/>
                        </a:cubicBezTo>
                        <a:cubicBezTo>
                          <a:pt x="12239833" y="166338"/>
                          <a:pt x="12157859" y="270969"/>
                          <a:pt x="12192000" y="404954"/>
                        </a:cubicBezTo>
                        <a:cubicBezTo>
                          <a:pt x="12226141" y="538939"/>
                          <a:pt x="12191579" y="626977"/>
                          <a:pt x="12192000" y="843655"/>
                        </a:cubicBezTo>
                        <a:cubicBezTo>
                          <a:pt x="12056672" y="869361"/>
                          <a:pt x="11928933" y="841833"/>
                          <a:pt x="11855269" y="843655"/>
                        </a:cubicBezTo>
                        <a:cubicBezTo>
                          <a:pt x="11781605" y="845477"/>
                          <a:pt x="11728586" y="823693"/>
                          <a:pt x="11640457" y="843655"/>
                        </a:cubicBezTo>
                        <a:cubicBezTo>
                          <a:pt x="11552328" y="863617"/>
                          <a:pt x="11482902" y="838356"/>
                          <a:pt x="11425646" y="843655"/>
                        </a:cubicBezTo>
                        <a:cubicBezTo>
                          <a:pt x="11368390" y="848954"/>
                          <a:pt x="11003180" y="825161"/>
                          <a:pt x="10845074" y="843655"/>
                        </a:cubicBezTo>
                        <a:cubicBezTo>
                          <a:pt x="10686968" y="862149"/>
                          <a:pt x="10594784" y="812354"/>
                          <a:pt x="10508343" y="843655"/>
                        </a:cubicBezTo>
                        <a:cubicBezTo>
                          <a:pt x="10421902" y="874956"/>
                          <a:pt x="10028343" y="813599"/>
                          <a:pt x="9805851" y="843655"/>
                        </a:cubicBezTo>
                        <a:cubicBezTo>
                          <a:pt x="9583359" y="873711"/>
                          <a:pt x="9580072" y="809241"/>
                          <a:pt x="9469120" y="843655"/>
                        </a:cubicBezTo>
                        <a:cubicBezTo>
                          <a:pt x="9358168" y="878069"/>
                          <a:pt x="9072199" y="809573"/>
                          <a:pt x="8766629" y="843655"/>
                        </a:cubicBezTo>
                        <a:cubicBezTo>
                          <a:pt x="8461059" y="877737"/>
                          <a:pt x="8613260" y="824557"/>
                          <a:pt x="8551817" y="843655"/>
                        </a:cubicBezTo>
                        <a:cubicBezTo>
                          <a:pt x="8490374" y="862753"/>
                          <a:pt x="8123958" y="791480"/>
                          <a:pt x="7849326" y="843655"/>
                        </a:cubicBezTo>
                        <a:cubicBezTo>
                          <a:pt x="7574694" y="895830"/>
                          <a:pt x="7651428" y="809207"/>
                          <a:pt x="7512594" y="843655"/>
                        </a:cubicBezTo>
                        <a:cubicBezTo>
                          <a:pt x="7373760" y="878103"/>
                          <a:pt x="7381683" y="829233"/>
                          <a:pt x="7297783" y="843655"/>
                        </a:cubicBezTo>
                        <a:cubicBezTo>
                          <a:pt x="7213883" y="858077"/>
                          <a:pt x="7060023" y="811020"/>
                          <a:pt x="6961051" y="843655"/>
                        </a:cubicBezTo>
                        <a:cubicBezTo>
                          <a:pt x="6862079" y="876290"/>
                          <a:pt x="6437235" y="771552"/>
                          <a:pt x="6258560" y="843655"/>
                        </a:cubicBezTo>
                        <a:cubicBezTo>
                          <a:pt x="6079885" y="915758"/>
                          <a:pt x="6046551" y="828678"/>
                          <a:pt x="5921829" y="843655"/>
                        </a:cubicBezTo>
                        <a:cubicBezTo>
                          <a:pt x="5797107" y="858632"/>
                          <a:pt x="5753638" y="836583"/>
                          <a:pt x="5707017" y="843655"/>
                        </a:cubicBezTo>
                        <a:cubicBezTo>
                          <a:pt x="5660396" y="850727"/>
                          <a:pt x="5452963" y="843388"/>
                          <a:pt x="5370286" y="843655"/>
                        </a:cubicBezTo>
                        <a:cubicBezTo>
                          <a:pt x="5287609" y="843922"/>
                          <a:pt x="5014743" y="808938"/>
                          <a:pt x="4911634" y="843655"/>
                        </a:cubicBezTo>
                        <a:cubicBezTo>
                          <a:pt x="4808525" y="878372"/>
                          <a:pt x="4542614" y="797452"/>
                          <a:pt x="4331063" y="843655"/>
                        </a:cubicBezTo>
                        <a:cubicBezTo>
                          <a:pt x="4119512" y="889858"/>
                          <a:pt x="4069654" y="832918"/>
                          <a:pt x="3994331" y="843655"/>
                        </a:cubicBezTo>
                        <a:cubicBezTo>
                          <a:pt x="3919008" y="854392"/>
                          <a:pt x="3408040" y="817831"/>
                          <a:pt x="3169920" y="843655"/>
                        </a:cubicBezTo>
                        <a:cubicBezTo>
                          <a:pt x="2931800" y="869479"/>
                          <a:pt x="2856916" y="793507"/>
                          <a:pt x="2589349" y="843655"/>
                        </a:cubicBezTo>
                        <a:cubicBezTo>
                          <a:pt x="2321782" y="893803"/>
                          <a:pt x="2006351" y="779059"/>
                          <a:pt x="1764937" y="843655"/>
                        </a:cubicBezTo>
                        <a:cubicBezTo>
                          <a:pt x="1523523" y="908251"/>
                          <a:pt x="1232650" y="839491"/>
                          <a:pt x="1062446" y="843655"/>
                        </a:cubicBezTo>
                        <a:cubicBezTo>
                          <a:pt x="892242" y="847819"/>
                          <a:pt x="745975" y="789845"/>
                          <a:pt x="603794" y="843655"/>
                        </a:cubicBezTo>
                        <a:cubicBezTo>
                          <a:pt x="461613" y="897465"/>
                          <a:pt x="280308" y="795706"/>
                          <a:pt x="0" y="843655"/>
                        </a:cubicBezTo>
                        <a:cubicBezTo>
                          <a:pt x="-3555" y="699964"/>
                          <a:pt x="10069" y="597467"/>
                          <a:pt x="0" y="438701"/>
                        </a:cubicBezTo>
                        <a:cubicBezTo>
                          <a:pt x="-10069" y="279935"/>
                          <a:pt x="32281" y="1176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1EE69B-9EAC-05BE-FCE0-F3B8FE41CEB4}"/>
              </a:ext>
            </a:extLst>
          </p:cNvPr>
          <p:cNvSpPr txBox="1"/>
          <p:nvPr/>
        </p:nvSpPr>
        <p:spPr>
          <a:xfrm>
            <a:off x="171882" y="5747610"/>
            <a:ext cx="119042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quality of the synthetic dataset generated by NeRF</a:t>
            </a:r>
            <a:r>
              <a:rPr lang="en-US" sz="2800" b="1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is as good as the true dataset 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268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CB991E1-4826-E3A6-E20A-BA078B53D124}"/>
              </a:ext>
            </a:extLst>
          </p:cNvPr>
          <p:cNvSpPr/>
          <p:nvPr/>
        </p:nvSpPr>
        <p:spPr>
          <a:xfrm>
            <a:off x="-41266" y="0"/>
            <a:ext cx="12233266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ABE6A6-5C41-0734-0535-5E25477BE42F}"/>
              </a:ext>
            </a:extLst>
          </p:cNvPr>
          <p:cNvSpPr txBox="1"/>
          <p:nvPr/>
        </p:nvSpPr>
        <p:spPr>
          <a:xfrm>
            <a:off x="599160" y="205049"/>
            <a:ext cx="10993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NeRF</a:t>
            </a:r>
            <a:r>
              <a:rPr lang="en-US" sz="3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zh-CN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can synthesize more training samples</a:t>
            </a:r>
            <a:endParaRPr lang="en-CN" sz="3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8C01D7-BE4D-C1A8-4486-09522F1BE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266" y="970200"/>
            <a:ext cx="12233266" cy="2590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6ECFF4-0DD2-B9EC-B7C6-B23D8F2D6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8269" y="3835948"/>
            <a:ext cx="3670738" cy="27266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D3AA39-548F-50F9-B5C3-905E3B6969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9007" y="3835948"/>
            <a:ext cx="3855635" cy="272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7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ABE6A6-5C41-0734-0535-5E25477BE42F}"/>
              </a:ext>
            </a:extLst>
          </p:cNvPr>
          <p:cNvSpPr txBox="1"/>
          <p:nvPr/>
        </p:nvSpPr>
        <p:spPr>
          <a:xfrm>
            <a:off x="630061" y="69215"/>
            <a:ext cx="10993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Case 2: Channel Estimation/Prediction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75B845-21D1-D1F4-3300-601BF4270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9484" y="2761299"/>
            <a:ext cx="611683" cy="9079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834821-0DCC-24F0-6D1A-9EBD013DA7B6}"/>
              </a:ext>
            </a:extLst>
          </p:cNvPr>
          <p:cNvSpPr txBox="1"/>
          <p:nvPr/>
        </p:nvSpPr>
        <p:spPr>
          <a:xfrm>
            <a:off x="4312229" y="2186295"/>
            <a:ext cx="3629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Uplink Channel in frequency 1 </a:t>
            </a:r>
            <a:endParaRPr lang="en-US" dirty="0">
              <a:solidFill>
                <a:srgbClr val="00B0F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639A3-50AF-ECB7-7562-BED1063C917D}"/>
              </a:ext>
            </a:extLst>
          </p:cNvPr>
          <p:cNvSpPr txBox="1"/>
          <p:nvPr/>
        </p:nvSpPr>
        <p:spPr>
          <a:xfrm>
            <a:off x="4176096" y="3691336"/>
            <a:ext cx="3536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9AC5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Downlink Channel in frequency 2 </a:t>
            </a:r>
            <a:endParaRPr lang="en-US" dirty="0">
              <a:solidFill>
                <a:srgbClr val="9AC55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9747F23-A6CD-99DA-BBFE-6715E067BA05}"/>
              </a:ext>
            </a:extLst>
          </p:cNvPr>
          <p:cNvSpPr/>
          <p:nvPr/>
        </p:nvSpPr>
        <p:spPr>
          <a:xfrm>
            <a:off x="3930853" y="2805405"/>
            <a:ext cx="4161034" cy="208633"/>
          </a:xfrm>
          <a:prstGeom prst="ellipse">
            <a:avLst/>
          </a:prstGeom>
          <a:gradFill flip="none" rotWithShape="1">
            <a:gsLst>
              <a:gs pos="0">
                <a:srgbClr val="040C13"/>
              </a:gs>
              <a:gs pos="37000">
                <a:schemeClr val="accent1">
                  <a:lumMod val="75000"/>
                </a:schemeClr>
              </a:gs>
              <a:gs pos="75000">
                <a:schemeClr val="accent5">
                  <a:lumMod val="75000"/>
                </a:schemeClr>
              </a:gs>
              <a:gs pos="100000">
                <a:srgbClr val="3485D1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F8C7242-9FD2-F300-3981-A02232125A9E}"/>
              </a:ext>
            </a:extLst>
          </p:cNvPr>
          <p:cNvSpPr/>
          <p:nvPr/>
        </p:nvSpPr>
        <p:spPr>
          <a:xfrm>
            <a:off x="3930853" y="3357675"/>
            <a:ext cx="4161034" cy="208633"/>
          </a:xfrm>
          <a:prstGeom prst="ellipse">
            <a:avLst/>
          </a:prstGeom>
          <a:gradFill flip="none" rotWithShape="1">
            <a:gsLst>
              <a:gs pos="0">
                <a:srgbClr val="A0FC66"/>
              </a:gs>
              <a:gs pos="36000">
                <a:srgbClr val="7EC550"/>
              </a:gs>
              <a:gs pos="70000">
                <a:srgbClr val="3B5F26"/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1F547AE-517E-B261-CD6C-7A04C74C1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524" y="2419401"/>
            <a:ext cx="1273781" cy="1679914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E5B4970-021B-0D88-9188-9E5A35412125}"/>
              </a:ext>
            </a:extLst>
          </p:cNvPr>
          <p:cNvCxnSpPr>
            <a:cxnSpLocks/>
          </p:cNvCxnSpPr>
          <p:nvPr/>
        </p:nvCxnSpPr>
        <p:spPr>
          <a:xfrm>
            <a:off x="3760237" y="3466635"/>
            <a:ext cx="4516016" cy="0"/>
          </a:xfrm>
          <a:prstGeom prst="straightConnector1">
            <a:avLst/>
          </a:prstGeom>
          <a:ln w="4762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61D4CAD-E5BB-F2C8-AC71-DC39BE69E745}"/>
              </a:ext>
            </a:extLst>
          </p:cNvPr>
          <p:cNvCxnSpPr>
            <a:cxnSpLocks/>
          </p:cNvCxnSpPr>
          <p:nvPr/>
        </p:nvCxnSpPr>
        <p:spPr>
          <a:xfrm flipH="1">
            <a:off x="3698501" y="2909908"/>
            <a:ext cx="4393386" cy="0"/>
          </a:xfrm>
          <a:prstGeom prst="straightConnector1">
            <a:avLst/>
          </a:prstGeom>
          <a:ln w="4762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01F1A99E-6FF4-D09A-B5BE-A2AFBEE5374D}"/>
              </a:ext>
            </a:extLst>
          </p:cNvPr>
          <p:cNvSpPr/>
          <p:nvPr/>
        </p:nvSpPr>
        <p:spPr>
          <a:xfrm>
            <a:off x="0" y="5760446"/>
            <a:ext cx="12192000" cy="1077753"/>
          </a:xfrm>
          <a:prstGeom prst="rect">
            <a:avLst/>
          </a:prstGeom>
          <a:solidFill>
            <a:schemeClr val="bg2">
              <a:lumMod val="25000"/>
            </a:schemeClr>
          </a:solidFill>
          <a:ln w="12700" cap="flat" cmpd="tri">
            <a:solidFill>
              <a:schemeClr val="bg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192000"/>
                      <a:gd name="connsiteY0" fmla="*/ 0 h 843655"/>
                      <a:gd name="connsiteX1" fmla="*/ 458651 w 12192000"/>
                      <a:gd name="connsiteY1" fmla="*/ 0 h 843655"/>
                      <a:gd name="connsiteX2" fmla="*/ 673463 w 12192000"/>
                      <a:gd name="connsiteY2" fmla="*/ 0 h 843655"/>
                      <a:gd name="connsiteX3" fmla="*/ 1497874 w 12192000"/>
                      <a:gd name="connsiteY3" fmla="*/ 0 h 843655"/>
                      <a:gd name="connsiteX4" fmla="*/ 1956526 w 12192000"/>
                      <a:gd name="connsiteY4" fmla="*/ 0 h 843655"/>
                      <a:gd name="connsiteX5" fmla="*/ 2415177 w 12192000"/>
                      <a:gd name="connsiteY5" fmla="*/ 0 h 843655"/>
                      <a:gd name="connsiteX6" fmla="*/ 3239589 w 12192000"/>
                      <a:gd name="connsiteY6" fmla="*/ 0 h 843655"/>
                      <a:gd name="connsiteX7" fmla="*/ 3576320 w 12192000"/>
                      <a:gd name="connsiteY7" fmla="*/ 0 h 843655"/>
                      <a:gd name="connsiteX8" fmla="*/ 4400731 w 12192000"/>
                      <a:gd name="connsiteY8" fmla="*/ 0 h 843655"/>
                      <a:gd name="connsiteX9" fmla="*/ 5225143 w 12192000"/>
                      <a:gd name="connsiteY9" fmla="*/ 0 h 843655"/>
                      <a:gd name="connsiteX10" fmla="*/ 5805714 w 12192000"/>
                      <a:gd name="connsiteY10" fmla="*/ 0 h 843655"/>
                      <a:gd name="connsiteX11" fmla="*/ 6630126 w 12192000"/>
                      <a:gd name="connsiteY11" fmla="*/ 0 h 843655"/>
                      <a:gd name="connsiteX12" fmla="*/ 7088777 w 12192000"/>
                      <a:gd name="connsiteY12" fmla="*/ 0 h 843655"/>
                      <a:gd name="connsiteX13" fmla="*/ 7547429 w 12192000"/>
                      <a:gd name="connsiteY13" fmla="*/ 0 h 843655"/>
                      <a:gd name="connsiteX14" fmla="*/ 8249920 w 12192000"/>
                      <a:gd name="connsiteY14" fmla="*/ 0 h 843655"/>
                      <a:gd name="connsiteX15" fmla="*/ 8708571 w 12192000"/>
                      <a:gd name="connsiteY15" fmla="*/ 0 h 843655"/>
                      <a:gd name="connsiteX16" fmla="*/ 9532983 w 12192000"/>
                      <a:gd name="connsiteY16" fmla="*/ 0 h 843655"/>
                      <a:gd name="connsiteX17" fmla="*/ 10357394 w 12192000"/>
                      <a:gd name="connsiteY17" fmla="*/ 0 h 843655"/>
                      <a:gd name="connsiteX18" fmla="*/ 10937966 w 12192000"/>
                      <a:gd name="connsiteY18" fmla="*/ 0 h 843655"/>
                      <a:gd name="connsiteX19" fmla="*/ 11396617 w 12192000"/>
                      <a:gd name="connsiteY19" fmla="*/ 0 h 843655"/>
                      <a:gd name="connsiteX20" fmla="*/ 11611429 w 12192000"/>
                      <a:gd name="connsiteY20" fmla="*/ 0 h 843655"/>
                      <a:gd name="connsiteX21" fmla="*/ 12192000 w 12192000"/>
                      <a:gd name="connsiteY21" fmla="*/ 0 h 843655"/>
                      <a:gd name="connsiteX22" fmla="*/ 12192000 w 12192000"/>
                      <a:gd name="connsiteY22" fmla="*/ 404954 h 843655"/>
                      <a:gd name="connsiteX23" fmla="*/ 12192000 w 12192000"/>
                      <a:gd name="connsiteY23" fmla="*/ 843655 h 843655"/>
                      <a:gd name="connsiteX24" fmla="*/ 11855269 w 12192000"/>
                      <a:gd name="connsiteY24" fmla="*/ 843655 h 843655"/>
                      <a:gd name="connsiteX25" fmla="*/ 11640457 w 12192000"/>
                      <a:gd name="connsiteY25" fmla="*/ 843655 h 843655"/>
                      <a:gd name="connsiteX26" fmla="*/ 11425646 w 12192000"/>
                      <a:gd name="connsiteY26" fmla="*/ 843655 h 843655"/>
                      <a:gd name="connsiteX27" fmla="*/ 10845074 w 12192000"/>
                      <a:gd name="connsiteY27" fmla="*/ 843655 h 843655"/>
                      <a:gd name="connsiteX28" fmla="*/ 10508343 w 12192000"/>
                      <a:gd name="connsiteY28" fmla="*/ 843655 h 843655"/>
                      <a:gd name="connsiteX29" fmla="*/ 9805851 w 12192000"/>
                      <a:gd name="connsiteY29" fmla="*/ 843655 h 843655"/>
                      <a:gd name="connsiteX30" fmla="*/ 9469120 w 12192000"/>
                      <a:gd name="connsiteY30" fmla="*/ 843655 h 843655"/>
                      <a:gd name="connsiteX31" fmla="*/ 8766629 w 12192000"/>
                      <a:gd name="connsiteY31" fmla="*/ 843655 h 843655"/>
                      <a:gd name="connsiteX32" fmla="*/ 8551817 w 12192000"/>
                      <a:gd name="connsiteY32" fmla="*/ 843655 h 843655"/>
                      <a:gd name="connsiteX33" fmla="*/ 7849326 w 12192000"/>
                      <a:gd name="connsiteY33" fmla="*/ 843655 h 843655"/>
                      <a:gd name="connsiteX34" fmla="*/ 7512594 w 12192000"/>
                      <a:gd name="connsiteY34" fmla="*/ 843655 h 843655"/>
                      <a:gd name="connsiteX35" fmla="*/ 7297783 w 12192000"/>
                      <a:gd name="connsiteY35" fmla="*/ 843655 h 843655"/>
                      <a:gd name="connsiteX36" fmla="*/ 6961051 w 12192000"/>
                      <a:gd name="connsiteY36" fmla="*/ 843655 h 843655"/>
                      <a:gd name="connsiteX37" fmla="*/ 6258560 w 12192000"/>
                      <a:gd name="connsiteY37" fmla="*/ 843655 h 843655"/>
                      <a:gd name="connsiteX38" fmla="*/ 5921829 w 12192000"/>
                      <a:gd name="connsiteY38" fmla="*/ 843655 h 843655"/>
                      <a:gd name="connsiteX39" fmla="*/ 5707017 w 12192000"/>
                      <a:gd name="connsiteY39" fmla="*/ 843655 h 843655"/>
                      <a:gd name="connsiteX40" fmla="*/ 5370286 w 12192000"/>
                      <a:gd name="connsiteY40" fmla="*/ 843655 h 843655"/>
                      <a:gd name="connsiteX41" fmla="*/ 4911634 w 12192000"/>
                      <a:gd name="connsiteY41" fmla="*/ 843655 h 843655"/>
                      <a:gd name="connsiteX42" fmla="*/ 4331063 w 12192000"/>
                      <a:gd name="connsiteY42" fmla="*/ 843655 h 843655"/>
                      <a:gd name="connsiteX43" fmla="*/ 3994331 w 12192000"/>
                      <a:gd name="connsiteY43" fmla="*/ 843655 h 843655"/>
                      <a:gd name="connsiteX44" fmla="*/ 3169920 w 12192000"/>
                      <a:gd name="connsiteY44" fmla="*/ 843655 h 843655"/>
                      <a:gd name="connsiteX45" fmla="*/ 2589349 w 12192000"/>
                      <a:gd name="connsiteY45" fmla="*/ 843655 h 843655"/>
                      <a:gd name="connsiteX46" fmla="*/ 1764937 w 12192000"/>
                      <a:gd name="connsiteY46" fmla="*/ 843655 h 843655"/>
                      <a:gd name="connsiteX47" fmla="*/ 1062446 w 12192000"/>
                      <a:gd name="connsiteY47" fmla="*/ 843655 h 843655"/>
                      <a:gd name="connsiteX48" fmla="*/ 603794 w 12192000"/>
                      <a:gd name="connsiteY48" fmla="*/ 843655 h 843655"/>
                      <a:gd name="connsiteX49" fmla="*/ 0 w 12192000"/>
                      <a:gd name="connsiteY49" fmla="*/ 843655 h 843655"/>
                      <a:gd name="connsiteX50" fmla="*/ 0 w 12192000"/>
                      <a:gd name="connsiteY50" fmla="*/ 438701 h 843655"/>
                      <a:gd name="connsiteX51" fmla="*/ 0 w 12192000"/>
                      <a:gd name="connsiteY51" fmla="*/ 0 h 8436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12192000" h="843655" extrusionOk="0">
                        <a:moveTo>
                          <a:pt x="0" y="0"/>
                        </a:moveTo>
                        <a:cubicBezTo>
                          <a:pt x="117127" y="-5097"/>
                          <a:pt x="305253" y="1402"/>
                          <a:pt x="458651" y="0"/>
                        </a:cubicBezTo>
                        <a:cubicBezTo>
                          <a:pt x="612049" y="-1402"/>
                          <a:pt x="595207" y="19573"/>
                          <a:pt x="673463" y="0"/>
                        </a:cubicBezTo>
                        <a:cubicBezTo>
                          <a:pt x="751719" y="-19573"/>
                          <a:pt x="1110976" y="2947"/>
                          <a:pt x="1497874" y="0"/>
                        </a:cubicBezTo>
                        <a:cubicBezTo>
                          <a:pt x="1884772" y="-2947"/>
                          <a:pt x="1727277" y="12394"/>
                          <a:pt x="1956526" y="0"/>
                        </a:cubicBezTo>
                        <a:cubicBezTo>
                          <a:pt x="2185775" y="-12394"/>
                          <a:pt x="2186037" y="21439"/>
                          <a:pt x="2415177" y="0"/>
                        </a:cubicBezTo>
                        <a:cubicBezTo>
                          <a:pt x="2644317" y="-21439"/>
                          <a:pt x="2980375" y="35203"/>
                          <a:pt x="3239589" y="0"/>
                        </a:cubicBezTo>
                        <a:cubicBezTo>
                          <a:pt x="3498803" y="-35203"/>
                          <a:pt x="3499976" y="366"/>
                          <a:pt x="3576320" y="0"/>
                        </a:cubicBezTo>
                        <a:cubicBezTo>
                          <a:pt x="3652664" y="-366"/>
                          <a:pt x="4027617" y="80807"/>
                          <a:pt x="4400731" y="0"/>
                        </a:cubicBezTo>
                        <a:cubicBezTo>
                          <a:pt x="4773845" y="-80807"/>
                          <a:pt x="4838935" y="27413"/>
                          <a:pt x="5225143" y="0"/>
                        </a:cubicBezTo>
                        <a:cubicBezTo>
                          <a:pt x="5611351" y="-27413"/>
                          <a:pt x="5670159" y="30339"/>
                          <a:pt x="5805714" y="0"/>
                        </a:cubicBezTo>
                        <a:cubicBezTo>
                          <a:pt x="5941269" y="-30339"/>
                          <a:pt x="6367077" y="29593"/>
                          <a:pt x="6630126" y="0"/>
                        </a:cubicBezTo>
                        <a:cubicBezTo>
                          <a:pt x="6893175" y="-29593"/>
                          <a:pt x="6919581" y="35567"/>
                          <a:pt x="7088777" y="0"/>
                        </a:cubicBezTo>
                        <a:cubicBezTo>
                          <a:pt x="7257973" y="-35567"/>
                          <a:pt x="7359908" y="46992"/>
                          <a:pt x="7547429" y="0"/>
                        </a:cubicBezTo>
                        <a:cubicBezTo>
                          <a:pt x="7734950" y="-46992"/>
                          <a:pt x="8044814" y="40653"/>
                          <a:pt x="8249920" y="0"/>
                        </a:cubicBezTo>
                        <a:cubicBezTo>
                          <a:pt x="8455026" y="-40653"/>
                          <a:pt x="8489644" y="23818"/>
                          <a:pt x="8708571" y="0"/>
                        </a:cubicBezTo>
                        <a:cubicBezTo>
                          <a:pt x="8927498" y="-23818"/>
                          <a:pt x="9259545" y="8651"/>
                          <a:pt x="9532983" y="0"/>
                        </a:cubicBezTo>
                        <a:cubicBezTo>
                          <a:pt x="9806421" y="-8651"/>
                          <a:pt x="10032831" y="97126"/>
                          <a:pt x="10357394" y="0"/>
                        </a:cubicBezTo>
                        <a:cubicBezTo>
                          <a:pt x="10681957" y="-97126"/>
                          <a:pt x="10669289" y="18621"/>
                          <a:pt x="10937966" y="0"/>
                        </a:cubicBezTo>
                        <a:cubicBezTo>
                          <a:pt x="11206643" y="-18621"/>
                          <a:pt x="11228125" y="49914"/>
                          <a:pt x="11396617" y="0"/>
                        </a:cubicBezTo>
                        <a:cubicBezTo>
                          <a:pt x="11565109" y="-49914"/>
                          <a:pt x="11567903" y="2966"/>
                          <a:pt x="11611429" y="0"/>
                        </a:cubicBezTo>
                        <a:cubicBezTo>
                          <a:pt x="11654955" y="-2966"/>
                          <a:pt x="11909242" y="42336"/>
                          <a:pt x="12192000" y="0"/>
                        </a:cubicBezTo>
                        <a:cubicBezTo>
                          <a:pt x="12239833" y="166338"/>
                          <a:pt x="12157859" y="270969"/>
                          <a:pt x="12192000" y="404954"/>
                        </a:cubicBezTo>
                        <a:cubicBezTo>
                          <a:pt x="12226141" y="538939"/>
                          <a:pt x="12191579" y="626977"/>
                          <a:pt x="12192000" y="843655"/>
                        </a:cubicBezTo>
                        <a:cubicBezTo>
                          <a:pt x="12056672" y="869361"/>
                          <a:pt x="11928933" y="841833"/>
                          <a:pt x="11855269" y="843655"/>
                        </a:cubicBezTo>
                        <a:cubicBezTo>
                          <a:pt x="11781605" y="845477"/>
                          <a:pt x="11728586" y="823693"/>
                          <a:pt x="11640457" y="843655"/>
                        </a:cubicBezTo>
                        <a:cubicBezTo>
                          <a:pt x="11552328" y="863617"/>
                          <a:pt x="11482902" y="838356"/>
                          <a:pt x="11425646" y="843655"/>
                        </a:cubicBezTo>
                        <a:cubicBezTo>
                          <a:pt x="11368390" y="848954"/>
                          <a:pt x="11003180" y="825161"/>
                          <a:pt x="10845074" y="843655"/>
                        </a:cubicBezTo>
                        <a:cubicBezTo>
                          <a:pt x="10686968" y="862149"/>
                          <a:pt x="10594784" y="812354"/>
                          <a:pt x="10508343" y="843655"/>
                        </a:cubicBezTo>
                        <a:cubicBezTo>
                          <a:pt x="10421902" y="874956"/>
                          <a:pt x="10028343" y="813599"/>
                          <a:pt x="9805851" y="843655"/>
                        </a:cubicBezTo>
                        <a:cubicBezTo>
                          <a:pt x="9583359" y="873711"/>
                          <a:pt x="9580072" y="809241"/>
                          <a:pt x="9469120" y="843655"/>
                        </a:cubicBezTo>
                        <a:cubicBezTo>
                          <a:pt x="9358168" y="878069"/>
                          <a:pt x="9072199" y="809573"/>
                          <a:pt x="8766629" y="843655"/>
                        </a:cubicBezTo>
                        <a:cubicBezTo>
                          <a:pt x="8461059" y="877737"/>
                          <a:pt x="8613260" y="824557"/>
                          <a:pt x="8551817" y="843655"/>
                        </a:cubicBezTo>
                        <a:cubicBezTo>
                          <a:pt x="8490374" y="862753"/>
                          <a:pt x="8123958" y="791480"/>
                          <a:pt x="7849326" y="843655"/>
                        </a:cubicBezTo>
                        <a:cubicBezTo>
                          <a:pt x="7574694" y="895830"/>
                          <a:pt x="7651428" y="809207"/>
                          <a:pt x="7512594" y="843655"/>
                        </a:cubicBezTo>
                        <a:cubicBezTo>
                          <a:pt x="7373760" y="878103"/>
                          <a:pt x="7381683" y="829233"/>
                          <a:pt x="7297783" y="843655"/>
                        </a:cubicBezTo>
                        <a:cubicBezTo>
                          <a:pt x="7213883" y="858077"/>
                          <a:pt x="7060023" y="811020"/>
                          <a:pt x="6961051" y="843655"/>
                        </a:cubicBezTo>
                        <a:cubicBezTo>
                          <a:pt x="6862079" y="876290"/>
                          <a:pt x="6437235" y="771552"/>
                          <a:pt x="6258560" y="843655"/>
                        </a:cubicBezTo>
                        <a:cubicBezTo>
                          <a:pt x="6079885" y="915758"/>
                          <a:pt x="6046551" y="828678"/>
                          <a:pt x="5921829" y="843655"/>
                        </a:cubicBezTo>
                        <a:cubicBezTo>
                          <a:pt x="5797107" y="858632"/>
                          <a:pt x="5753638" y="836583"/>
                          <a:pt x="5707017" y="843655"/>
                        </a:cubicBezTo>
                        <a:cubicBezTo>
                          <a:pt x="5660396" y="850727"/>
                          <a:pt x="5452963" y="843388"/>
                          <a:pt x="5370286" y="843655"/>
                        </a:cubicBezTo>
                        <a:cubicBezTo>
                          <a:pt x="5287609" y="843922"/>
                          <a:pt x="5014743" y="808938"/>
                          <a:pt x="4911634" y="843655"/>
                        </a:cubicBezTo>
                        <a:cubicBezTo>
                          <a:pt x="4808525" y="878372"/>
                          <a:pt x="4542614" y="797452"/>
                          <a:pt x="4331063" y="843655"/>
                        </a:cubicBezTo>
                        <a:cubicBezTo>
                          <a:pt x="4119512" y="889858"/>
                          <a:pt x="4069654" y="832918"/>
                          <a:pt x="3994331" y="843655"/>
                        </a:cubicBezTo>
                        <a:cubicBezTo>
                          <a:pt x="3919008" y="854392"/>
                          <a:pt x="3408040" y="817831"/>
                          <a:pt x="3169920" y="843655"/>
                        </a:cubicBezTo>
                        <a:cubicBezTo>
                          <a:pt x="2931800" y="869479"/>
                          <a:pt x="2856916" y="793507"/>
                          <a:pt x="2589349" y="843655"/>
                        </a:cubicBezTo>
                        <a:cubicBezTo>
                          <a:pt x="2321782" y="893803"/>
                          <a:pt x="2006351" y="779059"/>
                          <a:pt x="1764937" y="843655"/>
                        </a:cubicBezTo>
                        <a:cubicBezTo>
                          <a:pt x="1523523" y="908251"/>
                          <a:pt x="1232650" y="839491"/>
                          <a:pt x="1062446" y="843655"/>
                        </a:cubicBezTo>
                        <a:cubicBezTo>
                          <a:pt x="892242" y="847819"/>
                          <a:pt x="745975" y="789845"/>
                          <a:pt x="603794" y="843655"/>
                        </a:cubicBezTo>
                        <a:cubicBezTo>
                          <a:pt x="461613" y="897465"/>
                          <a:pt x="280308" y="795706"/>
                          <a:pt x="0" y="843655"/>
                        </a:cubicBezTo>
                        <a:cubicBezTo>
                          <a:pt x="-3555" y="699964"/>
                          <a:pt x="10069" y="597467"/>
                          <a:pt x="0" y="438701"/>
                        </a:cubicBezTo>
                        <a:cubicBezTo>
                          <a:pt x="-10069" y="279935"/>
                          <a:pt x="32281" y="1176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56F500B-8D37-E3D8-3919-6C0DBD956084}"/>
              </a:ext>
            </a:extLst>
          </p:cNvPr>
          <p:cNvSpPr txBox="1"/>
          <p:nvPr/>
        </p:nvSpPr>
        <p:spPr>
          <a:xfrm>
            <a:off x="30902" y="6037712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/>
              </a:rPr>
              <a:t>How to estimate the downlink channel using the uplink parameters?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B16E89-83CB-8D2E-3BBC-B28664493AE0}"/>
              </a:ext>
            </a:extLst>
          </p:cNvPr>
          <p:cNvSpPr txBox="1"/>
          <p:nvPr/>
        </p:nvSpPr>
        <p:spPr>
          <a:xfrm>
            <a:off x="2447926" y="4685278"/>
            <a:ext cx="73579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5G FDD base stations employ two different frequencies for the uplink and downlink</a:t>
            </a:r>
            <a:endParaRPr lang="en-US" sz="2800" b="1" dirty="0">
              <a:solidFill>
                <a:schemeClr val="bg1"/>
              </a:solidFill>
              <a:effectLst/>
            </a:endParaRPr>
          </a:p>
        </p:txBody>
      </p:sp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BC8A9E97-86F7-08BF-B472-803887405CE5}"/>
              </a:ext>
            </a:extLst>
          </p:cNvPr>
          <p:cNvCxnSpPr>
            <a:stCxn id="4" idx="0"/>
            <a:endCxn id="15" idx="0"/>
          </p:cNvCxnSpPr>
          <p:nvPr/>
        </p:nvCxnSpPr>
        <p:spPr>
          <a:xfrm rot="16200000" flipV="1">
            <a:off x="5727422" y="-366606"/>
            <a:ext cx="341898" cy="5913911"/>
          </a:xfrm>
          <a:prstGeom prst="curvedConnector3">
            <a:avLst>
              <a:gd name="adj1" fmla="val 434308"/>
            </a:avLst>
          </a:prstGeom>
          <a:ln w="38100">
            <a:solidFill>
              <a:srgbClr val="00B1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091F6A66-495D-1C3A-5277-06EB6432EAF1}"/>
              </a:ext>
            </a:extLst>
          </p:cNvPr>
          <p:cNvCxnSpPr>
            <a:cxnSpLocks/>
            <a:stCxn id="4" idx="0"/>
            <a:endCxn id="15" idx="0"/>
          </p:cNvCxnSpPr>
          <p:nvPr/>
        </p:nvCxnSpPr>
        <p:spPr>
          <a:xfrm rot="16200000" flipV="1">
            <a:off x="5727422" y="-366606"/>
            <a:ext cx="341898" cy="5913911"/>
          </a:xfrm>
          <a:prstGeom prst="curvedConnector3">
            <a:avLst>
              <a:gd name="adj1" fmla="val 286752"/>
            </a:avLst>
          </a:prstGeom>
          <a:ln w="38100">
            <a:solidFill>
              <a:srgbClr val="76BB4C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301E9776-B27D-1649-2394-E4B95266D1AF}"/>
              </a:ext>
            </a:extLst>
          </p:cNvPr>
          <p:cNvCxnSpPr>
            <a:cxnSpLocks/>
            <a:stCxn id="4" idx="2"/>
            <a:endCxn id="15" idx="2"/>
          </p:cNvCxnSpPr>
          <p:nvPr/>
        </p:nvCxnSpPr>
        <p:spPr>
          <a:xfrm rot="5400000">
            <a:off x="5683317" y="927305"/>
            <a:ext cx="430109" cy="5913911"/>
          </a:xfrm>
          <a:prstGeom prst="curvedConnector3">
            <a:avLst>
              <a:gd name="adj1" fmla="val 226458"/>
            </a:avLst>
          </a:prstGeom>
          <a:ln w="38100">
            <a:solidFill>
              <a:srgbClr val="00B1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100E61C-4EC8-89F4-5CD5-91525C12887B}"/>
              </a:ext>
            </a:extLst>
          </p:cNvPr>
          <p:cNvSpPr txBox="1"/>
          <p:nvPr/>
        </p:nvSpPr>
        <p:spPr>
          <a:xfrm>
            <a:off x="6968359" y="1093191"/>
            <a:ext cx="3629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Report presence</a:t>
            </a:r>
            <a:endParaRPr lang="en-US" dirty="0">
              <a:solidFill>
                <a:srgbClr val="00B0F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2589F09-C7FD-29BE-971C-B33B0BF458DF}"/>
              </a:ext>
            </a:extLst>
          </p:cNvPr>
          <p:cNvSpPr txBox="1"/>
          <p:nvPr/>
        </p:nvSpPr>
        <p:spPr>
          <a:xfrm>
            <a:off x="4920138" y="1449675"/>
            <a:ext cx="2048221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76BB4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Pilot tone</a:t>
            </a:r>
            <a:endParaRPr lang="en-US" dirty="0">
              <a:solidFill>
                <a:srgbClr val="76BB4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F2D2A84-D4E9-094B-6334-77B93AD19E11}"/>
              </a:ext>
            </a:extLst>
          </p:cNvPr>
          <p:cNvSpPr txBox="1"/>
          <p:nvPr/>
        </p:nvSpPr>
        <p:spPr>
          <a:xfrm>
            <a:off x="4648308" y="4224343"/>
            <a:ext cx="3629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Send back the CSI</a:t>
            </a:r>
            <a:endParaRPr lang="en-US" dirty="0">
              <a:solidFill>
                <a:srgbClr val="00B0F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069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7638521-352F-13A7-0287-9AFD4E9B2AC8}"/>
              </a:ext>
            </a:extLst>
          </p:cNvPr>
          <p:cNvGrpSpPr/>
          <p:nvPr/>
        </p:nvGrpSpPr>
        <p:grpSpPr>
          <a:xfrm>
            <a:off x="2307135" y="1523467"/>
            <a:ext cx="3385270" cy="3185073"/>
            <a:chOff x="3881506" y="1595940"/>
            <a:chExt cx="3896553" cy="3666120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29CD92C4-8BE1-AFDD-E115-C8D4642C4621}"/>
                </a:ext>
              </a:extLst>
            </p:cNvPr>
            <p:cNvGrpSpPr/>
            <p:nvPr/>
          </p:nvGrpSpPr>
          <p:grpSpPr>
            <a:xfrm>
              <a:off x="3881506" y="1595940"/>
              <a:ext cx="3896553" cy="3666120"/>
              <a:chOff x="7837081" y="1724801"/>
              <a:chExt cx="3896553" cy="3666120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E3C811E-5A50-AD32-E569-EE4F43F60281}"/>
                  </a:ext>
                </a:extLst>
              </p:cNvPr>
              <p:cNvSpPr/>
              <p:nvPr/>
            </p:nvSpPr>
            <p:spPr>
              <a:xfrm>
                <a:off x="8585554" y="1847664"/>
                <a:ext cx="3006167" cy="3006169"/>
              </a:xfrm>
              <a:prstGeom prst="rect">
                <a:avLst/>
              </a:prstGeom>
              <a:solidFill>
                <a:schemeClr val="accent4">
                  <a:lumMod val="75000"/>
                  <a:alpha val="8000"/>
                </a:schemeClr>
              </a:solidFill>
              <a:ln cap="flat">
                <a:solidFill>
                  <a:schemeClr val="bg1">
                    <a:lumMod val="85000"/>
                    <a:alpha val="2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2DABF49-0257-452A-CC7F-93A3B6F2F5DA}"/>
                  </a:ext>
                </a:extLst>
              </p:cNvPr>
              <p:cNvSpPr/>
              <p:nvPr/>
            </p:nvSpPr>
            <p:spPr>
              <a:xfrm>
                <a:off x="7840373" y="2378588"/>
                <a:ext cx="3006167" cy="3006169"/>
              </a:xfrm>
              <a:prstGeom prst="rect">
                <a:avLst/>
              </a:prstGeom>
              <a:solidFill>
                <a:schemeClr val="accent4">
                  <a:lumMod val="75000"/>
                  <a:alpha val="11000"/>
                </a:schemeClr>
              </a:solidFill>
              <a:ln cap="flat">
                <a:solidFill>
                  <a:schemeClr val="bg1">
                    <a:lumMod val="85000"/>
                    <a:alpha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E0273B46-EE0C-9DCC-D211-739364652D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851490" y="1738698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0000">
                      <a:schemeClr val="bg1">
                        <a:lumMod val="50000"/>
                      </a:schemeClr>
                    </a:gs>
                    <a:gs pos="66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081821C6-EB04-B80D-9237-3A1DF4F03C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843047" y="4786937"/>
                <a:ext cx="890587" cy="597450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0000">
                      <a:schemeClr val="bg1">
                        <a:lumMod val="50000"/>
                      </a:schemeClr>
                    </a:gs>
                    <a:gs pos="66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7656002B-EA36-97BE-3005-EA8B9657EF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37081" y="1724801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0000">
                      <a:schemeClr val="bg1">
                        <a:lumMod val="50000"/>
                      </a:schemeClr>
                    </a:gs>
                    <a:gs pos="66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34128795-15E3-5EE4-9216-AFDB06F8196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51478" y="4740329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0000">
                      <a:schemeClr val="bg1">
                        <a:lumMod val="50000"/>
                      </a:schemeClr>
                    </a:gs>
                    <a:gs pos="66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9E82E880-A808-85C4-3615-56CB9993BD46}"/>
                </a:ext>
              </a:extLst>
            </p:cNvPr>
            <p:cNvGrpSpPr/>
            <p:nvPr/>
          </p:nvGrpSpPr>
          <p:grpSpPr>
            <a:xfrm>
              <a:off x="3881506" y="1595940"/>
              <a:ext cx="3882130" cy="3661731"/>
              <a:chOff x="2744966" y="1782247"/>
              <a:chExt cx="3882130" cy="3661731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5AA046B-E747-4C33-4BA4-4839729FB4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82122" y="1879479"/>
                <a:ext cx="0" cy="3012504"/>
              </a:xfrm>
              <a:prstGeom prst="line">
                <a:avLst/>
              </a:prstGeom>
              <a:ln w="12700">
                <a:solidFill>
                  <a:schemeClr val="accent4">
                    <a:lumMod val="75000"/>
                    <a:alpha val="25006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A5005F02-9016-1B57-0390-6B1B0746D4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20150" y="1873145"/>
                <a:ext cx="0" cy="3012504"/>
              </a:xfrm>
              <a:prstGeom prst="line">
                <a:avLst/>
              </a:prstGeom>
              <a:ln w="12700">
                <a:solidFill>
                  <a:schemeClr val="accent4">
                    <a:lumMod val="75000"/>
                    <a:alpha val="25006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F3C1602-4672-767D-CE85-8F30FCBA1C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37640" y="1782247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711E812F-B554-6465-235E-3996EB17E9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03021" y="1782247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2B7DC97-48D1-0631-EFF0-32E3BCD585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26329" y="2877005"/>
                <a:ext cx="3006167" cy="0"/>
              </a:xfrm>
              <a:prstGeom prst="line">
                <a:avLst/>
              </a:prstGeom>
              <a:ln w="12700">
                <a:solidFill>
                  <a:schemeClr val="accent4">
                    <a:lumMod val="75000"/>
                    <a:alpha val="25006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67435DC-2148-3009-443D-5C895C4FEA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26329" y="3868118"/>
                <a:ext cx="3006167" cy="0"/>
              </a:xfrm>
              <a:prstGeom prst="line">
                <a:avLst/>
              </a:prstGeom>
              <a:ln w="12700">
                <a:solidFill>
                  <a:schemeClr val="accent4">
                    <a:lumMod val="75000"/>
                    <a:alpha val="25006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AB43092E-A8E6-64FB-D26D-B8D7F8A490E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09176" y="2431474"/>
                <a:ext cx="0" cy="3012504"/>
              </a:xfrm>
              <a:prstGeom prst="line">
                <a:avLst/>
              </a:prstGeom>
              <a:ln w="12700">
                <a:solidFill>
                  <a:schemeClr val="accent4">
                    <a:lumMod val="7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B83CE47-85D1-7AF0-0CEB-8FA72949616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47204" y="2425140"/>
                <a:ext cx="0" cy="3012504"/>
              </a:xfrm>
              <a:prstGeom prst="line">
                <a:avLst/>
              </a:prstGeom>
              <a:ln w="12700">
                <a:solidFill>
                  <a:schemeClr val="accent4">
                    <a:lumMod val="7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21159793-F09E-AC8D-07D4-378942B0C7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53383" y="3429000"/>
                <a:ext cx="3006167" cy="0"/>
              </a:xfrm>
              <a:prstGeom prst="line">
                <a:avLst/>
              </a:prstGeom>
              <a:ln w="12700">
                <a:solidFill>
                  <a:schemeClr val="accent4">
                    <a:lumMod val="7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5BF73C2B-9D65-7EAE-C3D5-9AA837B544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53383" y="4420113"/>
                <a:ext cx="3006167" cy="0"/>
              </a:xfrm>
              <a:prstGeom prst="line">
                <a:avLst/>
              </a:prstGeom>
              <a:ln w="12700">
                <a:solidFill>
                  <a:schemeClr val="accent4">
                    <a:lumMod val="75000"/>
                    <a:alpha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33BBD215-7698-C368-AA93-FCDDDCA54A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44952" y="2792475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020982EF-0E5C-A470-2CFA-513ECA4110E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44952" y="3783727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51CFB712-60D7-45AB-584F-38976423AB7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23365" y="2781946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85894CE4-5E0C-2CAF-7EEA-8E0B0FBE73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24909" y="3781646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41A57ABE-C2A9-E2CA-C0B6-C869F50FFDC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72234" y="3781646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E7301A31-806A-A69B-3351-153A5691B5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94879" y="2781946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80BB6E1-EE8A-17FC-F411-5DB8F18F953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53383" y="2763917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59A38F7-9472-6D3B-3FB3-B3A6AD5363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44966" y="3761723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90696F6F-8F52-17D1-C3D5-FA4EDB2B43F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03093" y="4772614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6EA49A6-7C55-0993-4C6C-A029D85C3FA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37638" y="4782107"/>
                <a:ext cx="882144" cy="650592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30000">
                      <a:srgbClr val="836401"/>
                    </a:gs>
                    <a:gs pos="66000">
                      <a:srgbClr val="4D3A00"/>
                    </a:gs>
                    <a:gs pos="100000">
                      <a:srgbClr val="221A00"/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7F3083D-9600-7230-9C3A-935AF678738F}"/>
              </a:ext>
            </a:extLst>
          </p:cNvPr>
          <p:cNvGrpSpPr/>
          <p:nvPr/>
        </p:nvGrpSpPr>
        <p:grpSpPr>
          <a:xfrm>
            <a:off x="742790" y="4024463"/>
            <a:ext cx="514038" cy="824791"/>
            <a:chOff x="8398174" y="3371556"/>
            <a:chExt cx="584340" cy="937593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1E086098-84CC-F7A0-9988-93AE9A958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98174" y="3418726"/>
              <a:ext cx="584340" cy="890423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431087A-1615-2AD6-F90A-E4C1D7C5CCC2}"/>
                </a:ext>
              </a:extLst>
            </p:cNvPr>
            <p:cNvSpPr txBox="1"/>
            <p:nvPr/>
          </p:nvSpPr>
          <p:spPr>
            <a:xfrm>
              <a:off x="8480336" y="3371556"/>
              <a:ext cx="4138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sz="1600" b="1" dirty="0"/>
                <a:t>RX</a:t>
              </a:r>
            </a:p>
          </p:txBody>
        </p: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5C02C24E-ACC6-1FA6-B095-499B27A83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8762" y="4138460"/>
            <a:ext cx="683910" cy="9118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10E3341-8D62-CDF5-F7C8-F01D44B745B8}"/>
              </a:ext>
            </a:extLst>
          </p:cNvPr>
          <p:cNvGrpSpPr/>
          <p:nvPr/>
        </p:nvGrpSpPr>
        <p:grpSpPr>
          <a:xfrm>
            <a:off x="1366901" y="2320924"/>
            <a:ext cx="4949615" cy="1747067"/>
            <a:chOff x="2558005" y="2286060"/>
            <a:chExt cx="5820451" cy="2054446"/>
          </a:xfrm>
        </p:grpSpPr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D484B9B2-F1A1-36A9-7EAB-88AF9BD68C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58005" y="2286060"/>
              <a:ext cx="5820451" cy="2054446"/>
            </a:xfrm>
            <a:prstGeom prst="straightConnector1">
              <a:avLst/>
            </a:prstGeom>
            <a:ln w="31750">
              <a:solidFill>
                <a:srgbClr val="E7805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42AC84EB-920C-5D88-89B9-BDD8DDA71A90}"/>
                </a:ext>
              </a:extLst>
            </p:cNvPr>
            <p:cNvSpPr/>
            <p:nvPr/>
          </p:nvSpPr>
          <p:spPr>
            <a:xfrm>
              <a:off x="3932714" y="3737324"/>
              <a:ext cx="180762" cy="180762"/>
            </a:xfrm>
            <a:prstGeom prst="ellipse">
              <a:avLst/>
            </a:prstGeom>
            <a:gradFill flip="none" rotWithShape="1">
              <a:gsLst>
                <a:gs pos="0">
                  <a:srgbClr val="A0FC66"/>
                </a:gs>
                <a:gs pos="41000">
                  <a:srgbClr val="7EC550"/>
                </a:gs>
                <a:gs pos="75000">
                  <a:srgbClr val="48712E"/>
                </a:gs>
                <a:gs pos="100000">
                  <a:schemeClr val="accent6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18542F1D-15D8-06F2-3768-C4B2AEE5ADD0}"/>
                </a:ext>
              </a:extLst>
            </p:cNvPr>
            <p:cNvSpPr/>
            <p:nvPr/>
          </p:nvSpPr>
          <p:spPr>
            <a:xfrm>
              <a:off x="4913386" y="3378905"/>
              <a:ext cx="180762" cy="180762"/>
            </a:xfrm>
            <a:prstGeom prst="ellipse">
              <a:avLst/>
            </a:prstGeom>
            <a:gradFill flip="none" rotWithShape="1">
              <a:gsLst>
                <a:gs pos="0">
                  <a:srgbClr val="A0FC66"/>
                </a:gs>
                <a:gs pos="41000">
                  <a:srgbClr val="7EC550"/>
                </a:gs>
                <a:gs pos="75000">
                  <a:srgbClr val="48712E"/>
                </a:gs>
                <a:gs pos="100000">
                  <a:schemeClr val="accent6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41BB092-9541-79F5-44F6-AEC45DB70049}"/>
                </a:ext>
              </a:extLst>
            </p:cNvPr>
            <p:cNvSpPr/>
            <p:nvPr/>
          </p:nvSpPr>
          <p:spPr>
            <a:xfrm>
              <a:off x="6888391" y="2681311"/>
              <a:ext cx="180762" cy="180762"/>
            </a:xfrm>
            <a:prstGeom prst="ellipse">
              <a:avLst/>
            </a:prstGeom>
            <a:gradFill flip="none" rotWithShape="1">
              <a:gsLst>
                <a:gs pos="0">
                  <a:srgbClr val="A0FC66"/>
                </a:gs>
                <a:gs pos="41000">
                  <a:srgbClr val="7EC550"/>
                </a:gs>
                <a:gs pos="75000">
                  <a:srgbClr val="48712E"/>
                </a:gs>
                <a:gs pos="100000">
                  <a:schemeClr val="accent6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26125F61-7C50-BC8A-3F8C-AEB10B6B0A21}"/>
                </a:ext>
              </a:extLst>
            </p:cNvPr>
            <p:cNvSpPr/>
            <p:nvPr/>
          </p:nvSpPr>
          <p:spPr>
            <a:xfrm>
              <a:off x="5903085" y="3028438"/>
              <a:ext cx="180762" cy="180762"/>
            </a:xfrm>
            <a:prstGeom prst="ellipse">
              <a:avLst/>
            </a:prstGeom>
            <a:gradFill flip="none" rotWithShape="1">
              <a:gsLst>
                <a:gs pos="0">
                  <a:srgbClr val="A0FC66"/>
                </a:gs>
                <a:gs pos="41000">
                  <a:srgbClr val="7EC550"/>
                </a:gs>
                <a:gs pos="75000">
                  <a:srgbClr val="48712E"/>
                </a:gs>
                <a:gs pos="100000">
                  <a:schemeClr val="accent6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7590D15A-8AFA-FE70-F589-0B588D4AB9A9}"/>
              </a:ext>
            </a:extLst>
          </p:cNvPr>
          <p:cNvSpPr/>
          <p:nvPr/>
        </p:nvSpPr>
        <p:spPr>
          <a:xfrm>
            <a:off x="0" y="5764966"/>
            <a:ext cx="12192000" cy="1073234"/>
          </a:xfrm>
          <a:prstGeom prst="rect">
            <a:avLst/>
          </a:prstGeom>
          <a:solidFill>
            <a:schemeClr val="bg2">
              <a:lumMod val="25000"/>
            </a:schemeClr>
          </a:solidFill>
          <a:ln w="12700" cmpd="tri">
            <a:solidFill>
              <a:schemeClr val="bg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192000"/>
                      <a:gd name="connsiteY0" fmla="*/ 0 h 843655"/>
                      <a:gd name="connsiteX1" fmla="*/ 458651 w 12192000"/>
                      <a:gd name="connsiteY1" fmla="*/ 0 h 843655"/>
                      <a:gd name="connsiteX2" fmla="*/ 673463 w 12192000"/>
                      <a:gd name="connsiteY2" fmla="*/ 0 h 843655"/>
                      <a:gd name="connsiteX3" fmla="*/ 1497874 w 12192000"/>
                      <a:gd name="connsiteY3" fmla="*/ 0 h 843655"/>
                      <a:gd name="connsiteX4" fmla="*/ 1956526 w 12192000"/>
                      <a:gd name="connsiteY4" fmla="*/ 0 h 843655"/>
                      <a:gd name="connsiteX5" fmla="*/ 2415177 w 12192000"/>
                      <a:gd name="connsiteY5" fmla="*/ 0 h 843655"/>
                      <a:gd name="connsiteX6" fmla="*/ 3239589 w 12192000"/>
                      <a:gd name="connsiteY6" fmla="*/ 0 h 843655"/>
                      <a:gd name="connsiteX7" fmla="*/ 3576320 w 12192000"/>
                      <a:gd name="connsiteY7" fmla="*/ 0 h 843655"/>
                      <a:gd name="connsiteX8" fmla="*/ 4400731 w 12192000"/>
                      <a:gd name="connsiteY8" fmla="*/ 0 h 843655"/>
                      <a:gd name="connsiteX9" fmla="*/ 5225143 w 12192000"/>
                      <a:gd name="connsiteY9" fmla="*/ 0 h 843655"/>
                      <a:gd name="connsiteX10" fmla="*/ 5805714 w 12192000"/>
                      <a:gd name="connsiteY10" fmla="*/ 0 h 843655"/>
                      <a:gd name="connsiteX11" fmla="*/ 6630126 w 12192000"/>
                      <a:gd name="connsiteY11" fmla="*/ 0 h 843655"/>
                      <a:gd name="connsiteX12" fmla="*/ 7088777 w 12192000"/>
                      <a:gd name="connsiteY12" fmla="*/ 0 h 843655"/>
                      <a:gd name="connsiteX13" fmla="*/ 7547429 w 12192000"/>
                      <a:gd name="connsiteY13" fmla="*/ 0 h 843655"/>
                      <a:gd name="connsiteX14" fmla="*/ 8249920 w 12192000"/>
                      <a:gd name="connsiteY14" fmla="*/ 0 h 843655"/>
                      <a:gd name="connsiteX15" fmla="*/ 8708571 w 12192000"/>
                      <a:gd name="connsiteY15" fmla="*/ 0 h 843655"/>
                      <a:gd name="connsiteX16" fmla="*/ 9532983 w 12192000"/>
                      <a:gd name="connsiteY16" fmla="*/ 0 h 843655"/>
                      <a:gd name="connsiteX17" fmla="*/ 10357394 w 12192000"/>
                      <a:gd name="connsiteY17" fmla="*/ 0 h 843655"/>
                      <a:gd name="connsiteX18" fmla="*/ 10937966 w 12192000"/>
                      <a:gd name="connsiteY18" fmla="*/ 0 h 843655"/>
                      <a:gd name="connsiteX19" fmla="*/ 11396617 w 12192000"/>
                      <a:gd name="connsiteY19" fmla="*/ 0 h 843655"/>
                      <a:gd name="connsiteX20" fmla="*/ 11611429 w 12192000"/>
                      <a:gd name="connsiteY20" fmla="*/ 0 h 843655"/>
                      <a:gd name="connsiteX21" fmla="*/ 12192000 w 12192000"/>
                      <a:gd name="connsiteY21" fmla="*/ 0 h 843655"/>
                      <a:gd name="connsiteX22" fmla="*/ 12192000 w 12192000"/>
                      <a:gd name="connsiteY22" fmla="*/ 404954 h 843655"/>
                      <a:gd name="connsiteX23" fmla="*/ 12192000 w 12192000"/>
                      <a:gd name="connsiteY23" fmla="*/ 843655 h 843655"/>
                      <a:gd name="connsiteX24" fmla="*/ 11855269 w 12192000"/>
                      <a:gd name="connsiteY24" fmla="*/ 843655 h 843655"/>
                      <a:gd name="connsiteX25" fmla="*/ 11640457 w 12192000"/>
                      <a:gd name="connsiteY25" fmla="*/ 843655 h 843655"/>
                      <a:gd name="connsiteX26" fmla="*/ 11425646 w 12192000"/>
                      <a:gd name="connsiteY26" fmla="*/ 843655 h 843655"/>
                      <a:gd name="connsiteX27" fmla="*/ 10845074 w 12192000"/>
                      <a:gd name="connsiteY27" fmla="*/ 843655 h 843655"/>
                      <a:gd name="connsiteX28" fmla="*/ 10508343 w 12192000"/>
                      <a:gd name="connsiteY28" fmla="*/ 843655 h 843655"/>
                      <a:gd name="connsiteX29" fmla="*/ 9805851 w 12192000"/>
                      <a:gd name="connsiteY29" fmla="*/ 843655 h 843655"/>
                      <a:gd name="connsiteX30" fmla="*/ 9469120 w 12192000"/>
                      <a:gd name="connsiteY30" fmla="*/ 843655 h 843655"/>
                      <a:gd name="connsiteX31" fmla="*/ 8766629 w 12192000"/>
                      <a:gd name="connsiteY31" fmla="*/ 843655 h 843655"/>
                      <a:gd name="connsiteX32" fmla="*/ 8551817 w 12192000"/>
                      <a:gd name="connsiteY32" fmla="*/ 843655 h 843655"/>
                      <a:gd name="connsiteX33" fmla="*/ 7849326 w 12192000"/>
                      <a:gd name="connsiteY33" fmla="*/ 843655 h 843655"/>
                      <a:gd name="connsiteX34" fmla="*/ 7512594 w 12192000"/>
                      <a:gd name="connsiteY34" fmla="*/ 843655 h 843655"/>
                      <a:gd name="connsiteX35" fmla="*/ 7297783 w 12192000"/>
                      <a:gd name="connsiteY35" fmla="*/ 843655 h 843655"/>
                      <a:gd name="connsiteX36" fmla="*/ 6961051 w 12192000"/>
                      <a:gd name="connsiteY36" fmla="*/ 843655 h 843655"/>
                      <a:gd name="connsiteX37" fmla="*/ 6258560 w 12192000"/>
                      <a:gd name="connsiteY37" fmla="*/ 843655 h 843655"/>
                      <a:gd name="connsiteX38" fmla="*/ 5921829 w 12192000"/>
                      <a:gd name="connsiteY38" fmla="*/ 843655 h 843655"/>
                      <a:gd name="connsiteX39" fmla="*/ 5707017 w 12192000"/>
                      <a:gd name="connsiteY39" fmla="*/ 843655 h 843655"/>
                      <a:gd name="connsiteX40" fmla="*/ 5370286 w 12192000"/>
                      <a:gd name="connsiteY40" fmla="*/ 843655 h 843655"/>
                      <a:gd name="connsiteX41" fmla="*/ 4911634 w 12192000"/>
                      <a:gd name="connsiteY41" fmla="*/ 843655 h 843655"/>
                      <a:gd name="connsiteX42" fmla="*/ 4331063 w 12192000"/>
                      <a:gd name="connsiteY42" fmla="*/ 843655 h 843655"/>
                      <a:gd name="connsiteX43" fmla="*/ 3994331 w 12192000"/>
                      <a:gd name="connsiteY43" fmla="*/ 843655 h 843655"/>
                      <a:gd name="connsiteX44" fmla="*/ 3169920 w 12192000"/>
                      <a:gd name="connsiteY44" fmla="*/ 843655 h 843655"/>
                      <a:gd name="connsiteX45" fmla="*/ 2589349 w 12192000"/>
                      <a:gd name="connsiteY45" fmla="*/ 843655 h 843655"/>
                      <a:gd name="connsiteX46" fmla="*/ 1764937 w 12192000"/>
                      <a:gd name="connsiteY46" fmla="*/ 843655 h 843655"/>
                      <a:gd name="connsiteX47" fmla="*/ 1062446 w 12192000"/>
                      <a:gd name="connsiteY47" fmla="*/ 843655 h 843655"/>
                      <a:gd name="connsiteX48" fmla="*/ 603794 w 12192000"/>
                      <a:gd name="connsiteY48" fmla="*/ 843655 h 843655"/>
                      <a:gd name="connsiteX49" fmla="*/ 0 w 12192000"/>
                      <a:gd name="connsiteY49" fmla="*/ 843655 h 843655"/>
                      <a:gd name="connsiteX50" fmla="*/ 0 w 12192000"/>
                      <a:gd name="connsiteY50" fmla="*/ 438701 h 843655"/>
                      <a:gd name="connsiteX51" fmla="*/ 0 w 12192000"/>
                      <a:gd name="connsiteY51" fmla="*/ 0 h 8436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12192000" h="843655" extrusionOk="0">
                        <a:moveTo>
                          <a:pt x="0" y="0"/>
                        </a:moveTo>
                        <a:cubicBezTo>
                          <a:pt x="117127" y="-5097"/>
                          <a:pt x="305253" y="1402"/>
                          <a:pt x="458651" y="0"/>
                        </a:cubicBezTo>
                        <a:cubicBezTo>
                          <a:pt x="612049" y="-1402"/>
                          <a:pt x="595207" y="19573"/>
                          <a:pt x="673463" y="0"/>
                        </a:cubicBezTo>
                        <a:cubicBezTo>
                          <a:pt x="751719" y="-19573"/>
                          <a:pt x="1110976" y="2947"/>
                          <a:pt x="1497874" y="0"/>
                        </a:cubicBezTo>
                        <a:cubicBezTo>
                          <a:pt x="1884772" y="-2947"/>
                          <a:pt x="1727277" y="12394"/>
                          <a:pt x="1956526" y="0"/>
                        </a:cubicBezTo>
                        <a:cubicBezTo>
                          <a:pt x="2185775" y="-12394"/>
                          <a:pt x="2186037" y="21439"/>
                          <a:pt x="2415177" y="0"/>
                        </a:cubicBezTo>
                        <a:cubicBezTo>
                          <a:pt x="2644317" y="-21439"/>
                          <a:pt x="2980375" y="35203"/>
                          <a:pt x="3239589" y="0"/>
                        </a:cubicBezTo>
                        <a:cubicBezTo>
                          <a:pt x="3498803" y="-35203"/>
                          <a:pt x="3499976" y="366"/>
                          <a:pt x="3576320" y="0"/>
                        </a:cubicBezTo>
                        <a:cubicBezTo>
                          <a:pt x="3652664" y="-366"/>
                          <a:pt x="4027617" y="80807"/>
                          <a:pt x="4400731" y="0"/>
                        </a:cubicBezTo>
                        <a:cubicBezTo>
                          <a:pt x="4773845" y="-80807"/>
                          <a:pt x="4838935" y="27413"/>
                          <a:pt x="5225143" y="0"/>
                        </a:cubicBezTo>
                        <a:cubicBezTo>
                          <a:pt x="5611351" y="-27413"/>
                          <a:pt x="5670159" y="30339"/>
                          <a:pt x="5805714" y="0"/>
                        </a:cubicBezTo>
                        <a:cubicBezTo>
                          <a:pt x="5941269" y="-30339"/>
                          <a:pt x="6367077" y="29593"/>
                          <a:pt x="6630126" y="0"/>
                        </a:cubicBezTo>
                        <a:cubicBezTo>
                          <a:pt x="6893175" y="-29593"/>
                          <a:pt x="6919581" y="35567"/>
                          <a:pt x="7088777" y="0"/>
                        </a:cubicBezTo>
                        <a:cubicBezTo>
                          <a:pt x="7257973" y="-35567"/>
                          <a:pt x="7359908" y="46992"/>
                          <a:pt x="7547429" y="0"/>
                        </a:cubicBezTo>
                        <a:cubicBezTo>
                          <a:pt x="7734950" y="-46992"/>
                          <a:pt x="8044814" y="40653"/>
                          <a:pt x="8249920" y="0"/>
                        </a:cubicBezTo>
                        <a:cubicBezTo>
                          <a:pt x="8455026" y="-40653"/>
                          <a:pt x="8489644" y="23818"/>
                          <a:pt x="8708571" y="0"/>
                        </a:cubicBezTo>
                        <a:cubicBezTo>
                          <a:pt x="8927498" y="-23818"/>
                          <a:pt x="9259545" y="8651"/>
                          <a:pt x="9532983" y="0"/>
                        </a:cubicBezTo>
                        <a:cubicBezTo>
                          <a:pt x="9806421" y="-8651"/>
                          <a:pt x="10032831" y="97126"/>
                          <a:pt x="10357394" y="0"/>
                        </a:cubicBezTo>
                        <a:cubicBezTo>
                          <a:pt x="10681957" y="-97126"/>
                          <a:pt x="10669289" y="18621"/>
                          <a:pt x="10937966" y="0"/>
                        </a:cubicBezTo>
                        <a:cubicBezTo>
                          <a:pt x="11206643" y="-18621"/>
                          <a:pt x="11228125" y="49914"/>
                          <a:pt x="11396617" y="0"/>
                        </a:cubicBezTo>
                        <a:cubicBezTo>
                          <a:pt x="11565109" y="-49914"/>
                          <a:pt x="11567903" y="2966"/>
                          <a:pt x="11611429" y="0"/>
                        </a:cubicBezTo>
                        <a:cubicBezTo>
                          <a:pt x="11654955" y="-2966"/>
                          <a:pt x="11909242" y="42336"/>
                          <a:pt x="12192000" y="0"/>
                        </a:cubicBezTo>
                        <a:cubicBezTo>
                          <a:pt x="12239833" y="166338"/>
                          <a:pt x="12157859" y="270969"/>
                          <a:pt x="12192000" y="404954"/>
                        </a:cubicBezTo>
                        <a:cubicBezTo>
                          <a:pt x="12226141" y="538939"/>
                          <a:pt x="12191579" y="626977"/>
                          <a:pt x="12192000" y="843655"/>
                        </a:cubicBezTo>
                        <a:cubicBezTo>
                          <a:pt x="12056672" y="869361"/>
                          <a:pt x="11928933" y="841833"/>
                          <a:pt x="11855269" y="843655"/>
                        </a:cubicBezTo>
                        <a:cubicBezTo>
                          <a:pt x="11781605" y="845477"/>
                          <a:pt x="11728586" y="823693"/>
                          <a:pt x="11640457" y="843655"/>
                        </a:cubicBezTo>
                        <a:cubicBezTo>
                          <a:pt x="11552328" y="863617"/>
                          <a:pt x="11482902" y="838356"/>
                          <a:pt x="11425646" y="843655"/>
                        </a:cubicBezTo>
                        <a:cubicBezTo>
                          <a:pt x="11368390" y="848954"/>
                          <a:pt x="11003180" y="825161"/>
                          <a:pt x="10845074" y="843655"/>
                        </a:cubicBezTo>
                        <a:cubicBezTo>
                          <a:pt x="10686968" y="862149"/>
                          <a:pt x="10594784" y="812354"/>
                          <a:pt x="10508343" y="843655"/>
                        </a:cubicBezTo>
                        <a:cubicBezTo>
                          <a:pt x="10421902" y="874956"/>
                          <a:pt x="10028343" y="813599"/>
                          <a:pt x="9805851" y="843655"/>
                        </a:cubicBezTo>
                        <a:cubicBezTo>
                          <a:pt x="9583359" y="873711"/>
                          <a:pt x="9580072" y="809241"/>
                          <a:pt x="9469120" y="843655"/>
                        </a:cubicBezTo>
                        <a:cubicBezTo>
                          <a:pt x="9358168" y="878069"/>
                          <a:pt x="9072199" y="809573"/>
                          <a:pt x="8766629" y="843655"/>
                        </a:cubicBezTo>
                        <a:cubicBezTo>
                          <a:pt x="8461059" y="877737"/>
                          <a:pt x="8613260" y="824557"/>
                          <a:pt x="8551817" y="843655"/>
                        </a:cubicBezTo>
                        <a:cubicBezTo>
                          <a:pt x="8490374" y="862753"/>
                          <a:pt x="8123958" y="791480"/>
                          <a:pt x="7849326" y="843655"/>
                        </a:cubicBezTo>
                        <a:cubicBezTo>
                          <a:pt x="7574694" y="895830"/>
                          <a:pt x="7651428" y="809207"/>
                          <a:pt x="7512594" y="843655"/>
                        </a:cubicBezTo>
                        <a:cubicBezTo>
                          <a:pt x="7373760" y="878103"/>
                          <a:pt x="7381683" y="829233"/>
                          <a:pt x="7297783" y="843655"/>
                        </a:cubicBezTo>
                        <a:cubicBezTo>
                          <a:pt x="7213883" y="858077"/>
                          <a:pt x="7060023" y="811020"/>
                          <a:pt x="6961051" y="843655"/>
                        </a:cubicBezTo>
                        <a:cubicBezTo>
                          <a:pt x="6862079" y="876290"/>
                          <a:pt x="6437235" y="771552"/>
                          <a:pt x="6258560" y="843655"/>
                        </a:cubicBezTo>
                        <a:cubicBezTo>
                          <a:pt x="6079885" y="915758"/>
                          <a:pt x="6046551" y="828678"/>
                          <a:pt x="5921829" y="843655"/>
                        </a:cubicBezTo>
                        <a:cubicBezTo>
                          <a:pt x="5797107" y="858632"/>
                          <a:pt x="5753638" y="836583"/>
                          <a:pt x="5707017" y="843655"/>
                        </a:cubicBezTo>
                        <a:cubicBezTo>
                          <a:pt x="5660396" y="850727"/>
                          <a:pt x="5452963" y="843388"/>
                          <a:pt x="5370286" y="843655"/>
                        </a:cubicBezTo>
                        <a:cubicBezTo>
                          <a:pt x="5287609" y="843922"/>
                          <a:pt x="5014743" y="808938"/>
                          <a:pt x="4911634" y="843655"/>
                        </a:cubicBezTo>
                        <a:cubicBezTo>
                          <a:pt x="4808525" y="878372"/>
                          <a:pt x="4542614" y="797452"/>
                          <a:pt x="4331063" y="843655"/>
                        </a:cubicBezTo>
                        <a:cubicBezTo>
                          <a:pt x="4119512" y="889858"/>
                          <a:pt x="4069654" y="832918"/>
                          <a:pt x="3994331" y="843655"/>
                        </a:cubicBezTo>
                        <a:cubicBezTo>
                          <a:pt x="3919008" y="854392"/>
                          <a:pt x="3408040" y="817831"/>
                          <a:pt x="3169920" y="843655"/>
                        </a:cubicBezTo>
                        <a:cubicBezTo>
                          <a:pt x="2931800" y="869479"/>
                          <a:pt x="2856916" y="793507"/>
                          <a:pt x="2589349" y="843655"/>
                        </a:cubicBezTo>
                        <a:cubicBezTo>
                          <a:pt x="2321782" y="893803"/>
                          <a:pt x="2006351" y="779059"/>
                          <a:pt x="1764937" y="843655"/>
                        </a:cubicBezTo>
                        <a:cubicBezTo>
                          <a:pt x="1523523" y="908251"/>
                          <a:pt x="1232650" y="839491"/>
                          <a:pt x="1062446" y="843655"/>
                        </a:cubicBezTo>
                        <a:cubicBezTo>
                          <a:pt x="892242" y="847819"/>
                          <a:pt x="745975" y="789845"/>
                          <a:pt x="603794" y="843655"/>
                        </a:cubicBezTo>
                        <a:cubicBezTo>
                          <a:pt x="461613" y="897465"/>
                          <a:pt x="280308" y="795706"/>
                          <a:pt x="0" y="843655"/>
                        </a:cubicBezTo>
                        <a:cubicBezTo>
                          <a:pt x="-3555" y="699964"/>
                          <a:pt x="10069" y="597467"/>
                          <a:pt x="0" y="438701"/>
                        </a:cubicBezTo>
                        <a:cubicBezTo>
                          <a:pt x="-10069" y="279935"/>
                          <a:pt x="32281" y="1176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Using the uplink as a location indictor (location) to predict the downlink beamforming parameters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B393661-328D-0F7A-CC3B-2DC9441ECE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4757" y="1929146"/>
            <a:ext cx="1008288" cy="130316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21DA024-04A6-8EA6-5774-36B3BC0D27B5}"/>
              </a:ext>
            </a:extLst>
          </p:cNvPr>
          <p:cNvSpPr txBox="1"/>
          <p:nvPr/>
        </p:nvSpPr>
        <p:spPr>
          <a:xfrm>
            <a:off x="7916813" y="1458532"/>
            <a:ext cx="8340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MLP</a:t>
            </a:r>
            <a:endParaRPr lang="en-CN" sz="18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Curved Connector 34">
            <a:extLst>
              <a:ext uri="{FF2B5EF4-FFF2-40B4-BE49-F238E27FC236}">
                <a16:creationId xmlns:a16="http://schemas.microsoft.com/office/drawing/2014/main" id="{9D4F7B24-BF47-3A8E-7F7F-6699E1AA6202}"/>
              </a:ext>
            </a:extLst>
          </p:cNvPr>
          <p:cNvCxnSpPr>
            <a:cxnSpLocks/>
          </p:cNvCxnSpPr>
          <p:nvPr/>
        </p:nvCxnSpPr>
        <p:spPr>
          <a:xfrm flipV="1">
            <a:off x="6464367" y="2562761"/>
            <a:ext cx="1215457" cy="374178"/>
          </a:xfrm>
          <a:prstGeom prst="curvedConnector3">
            <a:avLst>
              <a:gd name="adj1" fmla="val 50000"/>
            </a:avLst>
          </a:prstGeom>
          <a:ln w="31750">
            <a:gradFill>
              <a:gsLst>
                <a:gs pos="0">
                  <a:srgbClr val="456D2C">
                    <a:alpha val="73000"/>
                  </a:srgbClr>
                </a:gs>
                <a:gs pos="36000">
                  <a:srgbClr val="5D953C"/>
                </a:gs>
                <a:gs pos="70000">
                  <a:srgbClr val="6BA844"/>
                </a:gs>
                <a:gs pos="100000">
                  <a:srgbClr val="74B64A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F0F271F5-0913-363E-74E8-2A08CBF42E4C}"/>
              </a:ext>
            </a:extLst>
          </p:cNvPr>
          <p:cNvSpPr txBox="1"/>
          <p:nvPr/>
        </p:nvSpPr>
        <p:spPr>
          <a:xfrm>
            <a:off x="9577513" y="1931861"/>
            <a:ext cx="1273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Radiance</a:t>
            </a:r>
            <a:endParaRPr lang="en-CN" sz="18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013690E-89C5-4686-1107-570B91EB8562}"/>
              </a:ext>
            </a:extLst>
          </p:cNvPr>
          <p:cNvSpPr txBox="1"/>
          <p:nvPr/>
        </p:nvSpPr>
        <p:spPr>
          <a:xfrm>
            <a:off x="9480995" y="2761550"/>
            <a:ext cx="1504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Attenuation</a:t>
            </a:r>
            <a:endParaRPr lang="en-CN" sz="18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Left Brace 39">
            <a:extLst>
              <a:ext uri="{FF2B5EF4-FFF2-40B4-BE49-F238E27FC236}">
                <a16:creationId xmlns:a16="http://schemas.microsoft.com/office/drawing/2014/main" id="{2A917CEB-16A8-9034-324F-16CF18B0C8D4}"/>
              </a:ext>
            </a:extLst>
          </p:cNvPr>
          <p:cNvSpPr/>
          <p:nvPr/>
        </p:nvSpPr>
        <p:spPr>
          <a:xfrm>
            <a:off x="9518814" y="2029396"/>
            <a:ext cx="117399" cy="1086608"/>
          </a:xfrm>
          <a:prstGeom prst="leftBrac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F5AAFC8-5BCD-25A0-247A-D2EA8AE84BD7}"/>
              </a:ext>
            </a:extLst>
          </p:cNvPr>
          <p:cNvCxnSpPr>
            <a:cxnSpLocks/>
          </p:cNvCxnSpPr>
          <p:nvPr/>
        </p:nvCxnSpPr>
        <p:spPr>
          <a:xfrm>
            <a:off x="8933793" y="2546460"/>
            <a:ext cx="547202" cy="0"/>
          </a:xfrm>
          <a:prstGeom prst="straightConnector1">
            <a:avLst/>
          </a:prstGeom>
          <a:ln w="254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78390A2-59D5-0AF6-46B0-755C16DD7B90}"/>
                  </a:ext>
                </a:extLst>
              </p:cNvPr>
              <p:cNvSpPr txBox="1"/>
              <p:nvPr/>
            </p:nvSpPr>
            <p:spPr>
              <a:xfrm>
                <a:off x="4274564" y="3014888"/>
                <a:ext cx="26992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bg1"/>
                    </a:solidFill>
                  </a:rPr>
                  <a:t>（</a:t>
                </a:r>
                <a:r>
                  <a:rPr lang="en-US" altLang="zh-CN" sz="2000" dirty="0" err="1">
                    <a:solidFill>
                      <a:schemeClr val="bg1"/>
                    </a:solidFill>
                  </a:rPr>
                  <a:t>P</a:t>
                </a:r>
                <a:r>
                  <a:rPr lang="en-US" altLang="zh-CN" sz="2000" baseline="-25000" dirty="0" err="1">
                    <a:solidFill>
                      <a:schemeClr val="bg1"/>
                    </a:solidFill>
                  </a:rPr>
                  <a:t>voxel</a:t>
                </a:r>
                <a:r>
                  <a:rPr lang="en-US" altLang="zh-CN" sz="2000" baseline="-25000" dirty="0">
                    <a:solidFill>
                      <a:schemeClr val="bg1"/>
                    </a:solidFill>
                  </a:rPr>
                  <a:t>,</a:t>
                </a:r>
                <a:r>
                  <a:rPr lang="en-US" altLang="zh-CN" sz="20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altLang="zh-CN" sz="2000" dirty="0">
                    <a:solidFill>
                      <a:schemeClr val="bg1"/>
                    </a:solidFill>
                  </a:rPr>
                  <a:t>, Uplink </a:t>
                </a:r>
                <a:r>
                  <a:rPr lang="en-US" altLang="zh-CN" sz="2000" dirty="0" err="1">
                    <a:solidFill>
                      <a:schemeClr val="bg1"/>
                    </a:solidFill>
                  </a:rPr>
                  <a:t>CSl</a:t>
                </a:r>
                <a:r>
                  <a:rPr lang="en-US" altLang="zh-CN" sz="2000" dirty="0">
                    <a:solidFill>
                      <a:schemeClr val="bg1"/>
                    </a:solidFill>
                  </a:rPr>
                  <a:t> </a:t>
                </a:r>
                <a:r>
                  <a:rPr lang="zh-CN" altLang="en-US" sz="2000" dirty="0">
                    <a:solidFill>
                      <a:schemeClr val="bg1"/>
                    </a:solidFill>
                  </a:rPr>
                  <a:t>）</a:t>
                </a:r>
                <a:endParaRPr lang="en-CN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78390A2-59D5-0AF6-46B0-755C16DD7B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4564" y="3014888"/>
                <a:ext cx="2699200" cy="400110"/>
              </a:xfrm>
              <a:prstGeom prst="rect">
                <a:avLst/>
              </a:prstGeom>
              <a:blipFill>
                <a:blip r:embed="rId6"/>
                <a:stretch>
                  <a:fillRect l="-2336" t="-9375" r="-935" b="-281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42C8A1CF-DE60-0425-EF9E-5295AEC454BA}"/>
              </a:ext>
            </a:extLst>
          </p:cNvPr>
          <p:cNvSpPr txBox="1"/>
          <p:nvPr/>
        </p:nvSpPr>
        <p:spPr>
          <a:xfrm>
            <a:off x="599160" y="88416"/>
            <a:ext cx="10993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Use NeRF</a:t>
            </a:r>
            <a:r>
              <a:rPr lang="en-US" sz="3600" b="1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to help FDD channel 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rediction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15658F-32E7-8AC3-31FC-EDB4A9DC474B}"/>
              </a:ext>
            </a:extLst>
          </p:cNvPr>
          <p:cNvSpPr/>
          <p:nvPr/>
        </p:nvSpPr>
        <p:spPr>
          <a:xfrm>
            <a:off x="5489445" y="3077271"/>
            <a:ext cx="1089131" cy="32670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061409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ABE6A6-5C41-0734-0535-5E25477BE42F}"/>
              </a:ext>
            </a:extLst>
          </p:cNvPr>
          <p:cNvSpPr txBox="1"/>
          <p:nvPr/>
        </p:nvSpPr>
        <p:spPr>
          <a:xfrm>
            <a:off x="608491" y="74645"/>
            <a:ext cx="10993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Use NeRF</a:t>
            </a:r>
            <a:r>
              <a:rPr lang="en-US" sz="3600" b="1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to help FDD channel 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rediction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B42D0E-F35D-7B3D-829F-909836B4AC74}"/>
              </a:ext>
            </a:extLst>
          </p:cNvPr>
          <p:cNvSpPr/>
          <p:nvPr/>
        </p:nvSpPr>
        <p:spPr>
          <a:xfrm>
            <a:off x="0" y="5760446"/>
            <a:ext cx="12192000" cy="1077753"/>
          </a:xfrm>
          <a:prstGeom prst="rect">
            <a:avLst/>
          </a:prstGeom>
          <a:solidFill>
            <a:schemeClr val="bg2">
              <a:lumMod val="25000"/>
            </a:schemeClr>
          </a:solidFill>
          <a:ln w="12700" cap="flat" cmpd="tri">
            <a:solidFill>
              <a:schemeClr val="bg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192000"/>
                      <a:gd name="connsiteY0" fmla="*/ 0 h 843655"/>
                      <a:gd name="connsiteX1" fmla="*/ 458651 w 12192000"/>
                      <a:gd name="connsiteY1" fmla="*/ 0 h 843655"/>
                      <a:gd name="connsiteX2" fmla="*/ 673463 w 12192000"/>
                      <a:gd name="connsiteY2" fmla="*/ 0 h 843655"/>
                      <a:gd name="connsiteX3" fmla="*/ 1497874 w 12192000"/>
                      <a:gd name="connsiteY3" fmla="*/ 0 h 843655"/>
                      <a:gd name="connsiteX4" fmla="*/ 1956526 w 12192000"/>
                      <a:gd name="connsiteY4" fmla="*/ 0 h 843655"/>
                      <a:gd name="connsiteX5" fmla="*/ 2415177 w 12192000"/>
                      <a:gd name="connsiteY5" fmla="*/ 0 h 843655"/>
                      <a:gd name="connsiteX6" fmla="*/ 3239589 w 12192000"/>
                      <a:gd name="connsiteY6" fmla="*/ 0 h 843655"/>
                      <a:gd name="connsiteX7" fmla="*/ 3576320 w 12192000"/>
                      <a:gd name="connsiteY7" fmla="*/ 0 h 843655"/>
                      <a:gd name="connsiteX8" fmla="*/ 4400731 w 12192000"/>
                      <a:gd name="connsiteY8" fmla="*/ 0 h 843655"/>
                      <a:gd name="connsiteX9" fmla="*/ 5225143 w 12192000"/>
                      <a:gd name="connsiteY9" fmla="*/ 0 h 843655"/>
                      <a:gd name="connsiteX10" fmla="*/ 5805714 w 12192000"/>
                      <a:gd name="connsiteY10" fmla="*/ 0 h 843655"/>
                      <a:gd name="connsiteX11" fmla="*/ 6630126 w 12192000"/>
                      <a:gd name="connsiteY11" fmla="*/ 0 h 843655"/>
                      <a:gd name="connsiteX12" fmla="*/ 7088777 w 12192000"/>
                      <a:gd name="connsiteY12" fmla="*/ 0 h 843655"/>
                      <a:gd name="connsiteX13" fmla="*/ 7547429 w 12192000"/>
                      <a:gd name="connsiteY13" fmla="*/ 0 h 843655"/>
                      <a:gd name="connsiteX14" fmla="*/ 8249920 w 12192000"/>
                      <a:gd name="connsiteY14" fmla="*/ 0 h 843655"/>
                      <a:gd name="connsiteX15" fmla="*/ 8708571 w 12192000"/>
                      <a:gd name="connsiteY15" fmla="*/ 0 h 843655"/>
                      <a:gd name="connsiteX16" fmla="*/ 9532983 w 12192000"/>
                      <a:gd name="connsiteY16" fmla="*/ 0 h 843655"/>
                      <a:gd name="connsiteX17" fmla="*/ 10357394 w 12192000"/>
                      <a:gd name="connsiteY17" fmla="*/ 0 h 843655"/>
                      <a:gd name="connsiteX18" fmla="*/ 10937966 w 12192000"/>
                      <a:gd name="connsiteY18" fmla="*/ 0 h 843655"/>
                      <a:gd name="connsiteX19" fmla="*/ 11396617 w 12192000"/>
                      <a:gd name="connsiteY19" fmla="*/ 0 h 843655"/>
                      <a:gd name="connsiteX20" fmla="*/ 11611429 w 12192000"/>
                      <a:gd name="connsiteY20" fmla="*/ 0 h 843655"/>
                      <a:gd name="connsiteX21" fmla="*/ 12192000 w 12192000"/>
                      <a:gd name="connsiteY21" fmla="*/ 0 h 843655"/>
                      <a:gd name="connsiteX22" fmla="*/ 12192000 w 12192000"/>
                      <a:gd name="connsiteY22" fmla="*/ 404954 h 843655"/>
                      <a:gd name="connsiteX23" fmla="*/ 12192000 w 12192000"/>
                      <a:gd name="connsiteY23" fmla="*/ 843655 h 843655"/>
                      <a:gd name="connsiteX24" fmla="*/ 11855269 w 12192000"/>
                      <a:gd name="connsiteY24" fmla="*/ 843655 h 843655"/>
                      <a:gd name="connsiteX25" fmla="*/ 11640457 w 12192000"/>
                      <a:gd name="connsiteY25" fmla="*/ 843655 h 843655"/>
                      <a:gd name="connsiteX26" fmla="*/ 11425646 w 12192000"/>
                      <a:gd name="connsiteY26" fmla="*/ 843655 h 843655"/>
                      <a:gd name="connsiteX27" fmla="*/ 10845074 w 12192000"/>
                      <a:gd name="connsiteY27" fmla="*/ 843655 h 843655"/>
                      <a:gd name="connsiteX28" fmla="*/ 10508343 w 12192000"/>
                      <a:gd name="connsiteY28" fmla="*/ 843655 h 843655"/>
                      <a:gd name="connsiteX29" fmla="*/ 9805851 w 12192000"/>
                      <a:gd name="connsiteY29" fmla="*/ 843655 h 843655"/>
                      <a:gd name="connsiteX30" fmla="*/ 9469120 w 12192000"/>
                      <a:gd name="connsiteY30" fmla="*/ 843655 h 843655"/>
                      <a:gd name="connsiteX31" fmla="*/ 8766629 w 12192000"/>
                      <a:gd name="connsiteY31" fmla="*/ 843655 h 843655"/>
                      <a:gd name="connsiteX32" fmla="*/ 8551817 w 12192000"/>
                      <a:gd name="connsiteY32" fmla="*/ 843655 h 843655"/>
                      <a:gd name="connsiteX33" fmla="*/ 7849326 w 12192000"/>
                      <a:gd name="connsiteY33" fmla="*/ 843655 h 843655"/>
                      <a:gd name="connsiteX34" fmla="*/ 7512594 w 12192000"/>
                      <a:gd name="connsiteY34" fmla="*/ 843655 h 843655"/>
                      <a:gd name="connsiteX35" fmla="*/ 7297783 w 12192000"/>
                      <a:gd name="connsiteY35" fmla="*/ 843655 h 843655"/>
                      <a:gd name="connsiteX36" fmla="*/ 6961051 w 12192000"/>
                      <a:gd name="connsiteY36" fmla="*/ 843655 h 843655"/>
                      <a:gd name="connsiteX37" fmla="*/ 6258560 w 12192000"/>
                      <a:gd name="connsiteY37" fmla="*/ 843655 h 843655"/>
                      <a:gd name="connsiteX38" fmla="*/ 5921829 w 12192000"/>
                      <a:gd name="connsiteY38" fmla="*/ 843655 h 843655"/>
                      <a:gd name="connsiteX39" fmla="*/ 5707017 w 12192000"/>
                      <a:gd name="connsiteY39" fmla="*/ 843655 h 843655"/>
                      <a:gd name="connsiteX40" fmla="*/ 5370286 w 12192000"/>
                      <a:gd name="connsiteY40" fmla="*/ 843655 h 843655"/>
                      <a:gd name="connsiteX41" fmla="*/ 4911634 w 12192000"/>
                      <a:gd name="connsiteY41" fmla="*/ 843655 h 843655"/>
                      <a:gd name="connsiteX42" fmla="*/ 4331063 w 12192000"/>
                      <a:gd name="connsiteY42" fmla="*/ 843655 h 843655"/>
                      <a:gd name="connsiteX43" fmla="*/ 3994331 w 12192000"/>
                      <a:gd name="connsiteY43" fmla="*/ 843655 h 843655"/>
                      <a:gd name="connsiteX44" fmla="*/ 3169920 w 12192000"/>
                      <a:gd name="connsiteY44" fmla="*/ 843655 h 843655"/>
                      <a:gd name="connsiteX45" fmla="*/ 2589349 w 12192000"/>
                      <a:gd name="connsiteY45" fmla="*/ 843655 h 843655"/>
                      <a:gd name="connsiteX46" fmla="*/ 1764937 w 12192000"/>
                      <a:gd name="connsiteY46" fmla="*/ 843655 h 843655"/>
                      <a:gd name="connsiteX47" fmla="*/ 1062446 w 12192000"/>
                      <a:gd name="connsiteY47" fmla="*/ 843655 h 843655"/>
                      <a:gd name="connsiteX48" fmla="*/ 603794 w 12192000"/>
                      <a:gd name="connsiteY48" fmla="*/ 843655 h 843655"/>
                      <a:gd name="connsiteX49" fmla="*/ 0 w 12192000"/>
                      <a:gd name="connsiteY49" fmla="*/ 843655 h 843655"/>
                      <a:gd name="connsiteX50" fmla="*/ 0 w 12192000"/>
                      <a:gd name="connsiteY50" fmla="*/ 438701 h 843655"/>
                      <a:gd name="connsiteX51" fmla="*/ 0 w 12192000"/>
                      <a:gd name="connsiteY51" fmla="*/ 0 h 8436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12192000" h="843655" extrusionOk="0">
                        <a:moveTo>
                          <a:pt x="0" y="0"/>
                        </a:moveTo>
                        <a:cubicBezTo>
                          <a:pt x="117127" y="-5097"/>
                          <a:pt x="305253" y="1402"/>
                          <a:pt x="458651" y="0"/>
                        </a:cubicBezTo>
                        <a:cubicBezTo>
                          <a:pt x="612049" y="-1402"/>
                          <a:pt x="595207" y="19573"/>
                          <a:pt x="673463" y="0"/>
                        </a:cubicBezTo>
                        <a:cubicBezTo>
                          <a:pt x="751719" y="-19573"/>
                          <a:pt x="1110976" y="2947"/>
                          <a:pt x="1497874" y="0"/>
                        </a:cubicBezTo>
                        <a:cubicBezTo>
                          <a:pt x="1884772" y="-2947"/>
                          <a:pt x="1727277" y="12394"/>
                          <a:pt x="1956526" y="0"/>
                        </a:cubicBezTo>
                        <a:cubicBezTo>
                          <a:pt x="2185775" y="-12394"/>
                          <a:pt x="2186037" y="21439"/>
                          <a:pt x="2415177" y="0"/>
                        </a:cubicBezTo>
                        <a:cubicBezTo>
                          <a:pt x="2644317" y="-21439"/>
                          <a:pt x="2980375" y="35203"/>
                          <a:pt x="3239589" y="0"/>
                        </a:cubicBezTo>
                        <a:cubicBezTo>
                          <a:pt x="3498803" y="-35203"/>
                          <a:pt x="3499976" y="366"/>
                          <a:pt x="3576320" y="0"/>
                        </a:cubicBezTo>
                        <a:cubicBezTo>
                          <a:pt x="3652664" y="-366"/>
                          <a:pt x="4027617" y="80807"/>
                          <a:pt x="4400731" y="0"/>
                        </a:cubicBezTo>
                        <a:cubicBezTo>
                          <a:pt x="4773845" y="-80807"/>
                          <a:pt x="4838935" y="27413"/>
                          <a:pt x="5225143" y="0"/>
                        </a:cubicBezTo>
                        <a:cubicBezTo>
                          <a:pt x="5611351" y="-27413"/>
                          <a:pt x="5670159" y="30339"/>
                          <a:pt x="5805714" y="0"/>
                        </a:cubicBezTo>
                        <a:cubicBezTo>
                          <a:pt x="5941269" y="-30339"/>
                          <a:pt x="6367077" y="29593"/>
                          <a:pt x="6630126" y="0"/>
                        </a:cubicBezTo>
                        <a:cubicBezTo>
                          <a:pt x="6893175" y="-29593"/>
                          <a:pt x="6919581" y="35567"/>
                          <a:pt x="7088777" y="0"/>
                        </a:cubicBezTo>
                        <a:cubicBezTo>
                          <a:pt x="7257973" y="-35567"/>
                          <a:pt x="7359908" y="46992"/>
                          <a:pt x="7547429" y="0"/>
                        </a:cubicBezTo>
                        <a:cubicBezTo>
                          <a:pt x="7734950" y="-46992"/>
                          <a:pt x="8044814" y="40653"/>
                          <a:pt x="8249920" y="0"/>
                        </a:cubicBezTo>
                        <a:cubicBezTo>
                          <a:pt x="8455026" y="-40653"/>
                          <a:pt x="8489644" y="23818"/>
                          <a:pt x="8708571" y="0"/>
                        </a:cubicBezTo>
                        <a:cubicBezTo>
                          <a:pt x="8927498" y="-23818"/>
                          <a:pt x="9259545" y="8651"/>
                          <a:pt x="9532983" y="0"/>
                        </a:cubicBezTo>
                        <a:cubicBezTo>
                          <a:pt x="9806421" y="-8651"/>
                          <a:pt x="10032831" y="97126"/>
                          <a:pt x="10357394" y="0"/>
                        </a:cubicBezTo>
                        <a:cubicBezTo>
                          <a:pt x="10681957" y="-97126"/>
                          <a:pt x="10669289" y="18621"/>
                          <a:pt x="10937966" y="0"/>
                        </a:cubicBezTo>
                        <a:cubicBezTo>
                          <a:pt x="11206643" y="-18621"/>
                          <a:pt x="11228125" y="49914"/>
                          <a:pt x="11396617" y="0"/>
                        </a:cubicBezTo>
                        <a:cubicBezTo>
                          <a:pt x="11565109" y="-49914"/>
                          <a:pt x="11567903" y="2966"/>
                          <a:pt x="11611429" y="0"/>
                        </a:cubicBezTo>
                        <a:cubicBezTo>
                          <a:pt x="11654955" y="-2966"/>
                          <a:pt x="11909242" y="42336"/>
                          <a:pt x="12192000" y="0"/>
                        </a:cubicBezTo>
                        <a:cubicBezTo>
                          <a:pt x="12239833" y="166338"/>
                          <a:pt x="12157859" y="270969"/>
                          <a:pt x="12192000" y="404954"/>
                        </a:cubicBezTo>
                        <a:cubicBezTo>
                          <a:pt x="12226141" y="538939"/>
                          <a:pt x="12191579" y="626977"/>
                          <a:pt x="12192000" y="843655"/>
                        </a:cubicBezTo>
                        <a:cubicBezTo>
                          <a:pt x="12056672" y="869361"/>
                          <a:pt x="11928933" y="841833"/>
                          <a:pt x="11855269" y="843655"/>
                        </a:cubicBezTo>
                        <a:cubicBezTo>
                          <a:pt x="11781605" y="845477"/>
                          <a:pt x="11728586" y="823693"/>
                          <a:pt x="11640457" y="843655"/>
                        </a:cubicBezTo>
                        <a:cubicBezTo>
                          <a:pt x="11552328" y="863617"/>
                          <a:pt x="11482902" y="838356"/>
                          <a:pt x="11425646" y="843655"/>
                        </a:cubicBezTo>
                        <a:cubicBezTo>
                          <a:pt x="11368390" y="848954"/>
                          <a:pt x="11003180" y="825161"/>
                          <a:pt x="10845074" y="843655"/>
                        </a:cubicBezTo>
                        <a:cubicBezTo>
                          <a:pt x="10686968" y="862149"/>
                          <a:pt x="10594784" y="812354"/>
                          <a:pt x="10508343" y="843655"/>
                        </a:cubicBezTo>
                        <a:cubicBezTo>
                          <a:pt x="10421902" y="874956"/>
                          <a:pt x="10028343" y="813599"/>
                          <a:pt x="9805851" y="843655"/>
                        </a:cubicBezTo>
                        <a:cubicBezTo>
                          <a:pt x="9583359" y="873711"/>
                          <a:pt x="9580072" y="809241"/>
                          <a:pt x="9469120" y="843655"/>
                        </a:cubicBezTo>
                        <a:cubicBezTo>
                          <a:pt x="9358168" y="878069"/>
                          <a:pt x="9072199" y="809573"/>
                          <a:pt x="8766629" y="843655"/>
                        </a:cubicBezTo>
                        <a:cubicBezTo>
                          <a:pt x="8461059" y="877737"/>
                          <a:pt x="8613260" y="824557"/>
                          <a:pt x="8551817" y="843655"/>
                        </a:cubicBezTo>
                        <a:cubicBezTo>
                          <a:pt x="8490374" y="862753"/>
                          <a:pt x="8123958" y="791480"/>
                          <a:pt x="7849326" y="843655"/>
                        </a:cubicBezTo>
                        <a:cubicBezTo>
                          <a:pt x="7574694" y="895830"/>
                          <a:pt x="7651428" y="809207"/>
                          <a:pt x="7512594" y="843655"/>
                        </a:cubicBezTo>
                        <a:cubicBezTo>
                          <a:pt x="7373760" y="878103"/>
                          <a:pt x="7381683" y="829233"/>
                          <a:pt x="7297783" y="843655"/>
                        </a:cubicBezTo>
                        <a:cubicBezTo>
                          <a:pt x="7213883" y="858077"/>
                          <a:pt x="7060023" y="811020"/>
                          <a:pt x="6961051" y="843655"/>
                        </a:cubicBezTo>
                        <a:cubicBezTo>
                          <a:pt x="6862079" y="876290"/>
                          <a:pt x="6437235" y="771552"/>
                          <a:pt x="6258560" y="843655"/>
                        </a:cubicBezTo>
                        <a:cubicBezTo>
                          <a:pt x="6079885" y="915758"/>
                          <a:pt x="6046551" y="828678"/>
                          <a:pt x="5921829" y="843655"/>
                        </a:cubicBezTo>
                        <a:cubicBezTo>
                          <a:pt x="5797107" y="858632"/>
                          <a:pt x="5753638" y="836583"/>
                          <a:pt x="5707017" y="843655"/>
                        </a:cubicBezTo>
                        <a:cubicBezTo>
                          <a:pt x="5660396" y="850727"/>
                          <a:pt x="5452963" y="843388"/>
                          <a:pt x="5370286" y="843655"/>
                        </a:cubicBezTo>
                        <a:cubicBezTo>
                          <a:pt x="5287609" y="843922"/>
                          <a:pt x="5014743" y="808938"/>
                          <a:pt x="4911634" y="843655"/>
                        </a:cubicBezTo>
                        <a:cubicBezTo>
                          <a:pt x="4808525" y="878372"/>
                          <a:pt x="4542614" y="797452"/>
                          <a:pt x="4331063" y="843655"/>
                        </a:cubicBezTo>
                        <a:cubicBezTo>
                          <a:pt x="4119512" y="889858"/>
                          <a:pt x="4069654" y="832918"/>
                          <a:pt x="3994331" y="843655"/>
                        </a:cubicBezTo>
                        <a:cubicBezTo>
                          <a:pt x="3919008" y="854392"/>
                          <a:pt x="3408040" y="817831"/>
                          <a:pt x="3169920" y="843655"/>
                        </a:cubicBezTo>
                        <a:cubicBezTo>
                          <a:pt x="2931800" y="869479"/>
                          <a:pt x="2856916" y="793507"/>
                          <a:pt x="2589349" y="843655"/>
                        </a:cubicBezTo>
                        <a:cubicBezTo>
                          <a:pt x="2321782" y="893803"/>
                          <a:pt x="2006351" y="779059"/>
                          <a:pt x="1764937" y="843655"/>
                        </a:cubicBezTo>
                        <a:cubicBezTo>
                          <a:pt x="1523523" y="908251"/>
                          <a:pt x="1232650" y="839491"/>
                          <a:pt x="1062446" y="843655"/>
                        </a:cubicBezTo>
                        <a:cubicBezTo>
                          <a:pt x="892242" y="847819"/>
                          <a:pt x="745975" y="789845"/>
                          <a:pt x="603794" y="843655"/>
                        </a:cubicBezTo>
                        <a:cubicBezTo>
                          <a:pt x="461613" y="897465"/>
                          <a:pt x="280308" y="795706"/>
                          <a:pt x="0" y="843655"/>
                        </a:cubicBezTo>
                        <a:cubicBezTo>
                          <a:pt x="-3555" y="699964"/>
                          <a:pt x="10069" y="597467"/>
                          <a:pt x="0" y="438701"/>
                        </a:cubicBezTo>
                        <a:cubicBezTo>
                          <a:pt x="-10069" y="279935"/>
                          <a:pt x="32281" y="1176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F86864-4865-3933-C0A3-1B669298A56B}"/>
              </a:ext>
            </a:extLst>
          </p:cNvPr>
          <p:cNvSpPr txBox="1"/>
          <p:nvPr/>
        </p:nvSpPr>
        <p:spPr>
          <a:xfrm>
            <a:off x="152948" y="6029824"/>
            <a:ext cx="120390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NeRF</a:t>
            </a:r>
            <a:r>
              <a:rPr lang="en-US" sz="2800" b="1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is 5.97 dB better SNR than the STOA work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AD6348-7058-0B91-448D-F5551EF5F51F}"/>
              </a:ext>
            </a:extLst>
          </p:cNvPr>
          <p:cNvGrpSpPr/>
          <p:nvPr/>
        </p:nvGrpSpPr>
        <p:grpSpPr>
          <a:xfrm>
            <a:off x="6600016" y="1178272"/>
            <a:ext cx="5367915" cy="3678207"/>
            <a:chOff x="5770880" y="1168112"/>
            <a:chExt cx="6234430" cy="427196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363A9A2-9D01-FD8A-6FF6-35305E3B9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70880" y="1168112"/>
              <a:ext cx="6234430" cy="427196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A8C3E97-6DBE-D85F-BE58-240A905FA828}"/>
                </a:ext>
              </a:extLst>
            </p:cNvPr>
            <p:cNvSpPr txBox="1"/>
            <p:nvPr/>
          </p:nvSpPr>
          <p:spPr>
            <a:xfrm>
              <a:off x="7762423" y="497114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714D3DA-7900-28F5-3F32-86AD043C1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48" y="1178272"/>
            <a:ext cx="5816707" cy="394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60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4" descr="James C. Maxwell - Quotes, Inventions &amp; Facts">
            <a:extLst>
              <a:ext uri="{FF2B5EF4-FFF2-40B4-BE49-F238E27FC236}">
                <a16:creationId xmlns:a16="http://schemas.microsoft.com/office/drawing/2014/main" id="{FC56630E-B1F1-4129-993F-4DD83498D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3" y="1431198"/>
            <a:ext cx="4132836" cy="41328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07351E2-1A32-5187-D3AE-5D8D5D1F9931}"/>
              </a:ext>
            </a:extLst>
          </p:cNvPr>
          <p:cNvSpPr txBox="1"/>
          <p:nvPr/>
        </p:nvSpPr>
        <p:spPr>
          <a:xfrm>
            <a:off x="0" y="84014"/>
            <a:ext cx="121174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Precisely modeling the </a:t>
            </a:r>
            <a:r>
              <a:rPr lang="en-US" altLang="zh-CN" sz="3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propagation of RF signals </a:t>
            </a:r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remains a </a:t>
            </a:r>
            <a:r>
              <a:rPr lang="en-US" altLang="zh-CN" sz="3600" b="1" dirty="0">
                <a:solidFill>
                  <a:srgbClr val="B5A1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long-standing problem</a:t>
            </a:r>
            <a:endParaRPr lang="en-CN" sz="3600" dirty="0">
              <a:solidFill>
                <a:srgbClr val="B5A1E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B12CE6-CAC1-8247-17F0-A701B79ED513}"/>
              </a:ext>
            </a:extLst>
          </p:cNvPr>
          <p:cNvSpPr/>
          <p:nvPr/>
        </p:nvSpPr>
        <p:spPr>
          <a:xfrm>
            <a:off x="0" y="5994544"/>
            <a:ext cx="12192000" cy="843655"/>
          </a:xfrm>
          <a:prstGeom prst="rect">
            <a:avLst/>
          </a:prstGeom>
          <a:solidFill>
            <a:schemeClr val="bg2">
              <a:lumMod val="25000"/>
            </a:schemeClr>
          </a:solidFill>
          <a:ln w="12700" cmpd="tri">
            <a:solidFill>
              <a:schemeClr val="bg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192000"/>
                      <a:gd name="connsiteY0" fmla="*/ 0 h 843655"/>
                      <a:gd name="connsiteX1" fmla="*/ 458651 w 12192000"/>
                      <a:gd name="connsiteY1" fmla="*/ 0 h 843655"/>
                      <a:gd name="connsiteX2" fmla="*/ 673463 w 12192000"/>
                      <a:gd name="connsiteY2" fmla="*/ 0 h 843655"/>
                      <a:gd name="connsiteX3" fmla="*/ 1497874 w 12192000"/>
                      <a:gd name="connsiteY3" fmla="*/ 0 h 843655"/>
                      <a:gd name="connsiteX4" fmla="*/ 1956526 w 12192000"/>
                      <a:gd name="connsiteY4" fmla="*/ 0 h 843655"/>
                      <a:gd name="connsiteX5" fmla="*/ 2415177 w 12192000"/>
                      <a:gd name="connsiteY5" fmla="*/ 0 h 843655"/>
                      <a:gd name="connsiteX6" fmla="*/ 3239589 w 12192000"/>
                      <a:gd name="connsiteY6" fmla="*/ 0 h 843655"/>
                      <a:gd name="connsiteX7" fmla="*/ 3576320 w 12192000"/>
                      <a:gd name="connsiteY7" fmla="*/ 0 h 843655"/>
                      <a:gd name="connsiteX8" fmla="*/ 4400731 w 12192000"/>
                      <a:gd name="connsiteY8" fmla="*/ 0 h 843655"/>
                      <a:gd name="connsiteX9" fmla="*/ 5225143 w 12192000"/>
                      <a:gd name="connsiteY9" fmla="*/ 0 h 843655"/>
                      <a:gd name="connsiteX10" fmla="*/ 5805714 w 12192000"/>
                      <a:gd name="connsiteY10" fmla="*/ 0 h 843655"/>
                      <a:gd name="connsiteX11" fmla="*/ 6630126 w 12192000"/>
                      <a:gd name="connsiteY11" fmla="*/ 0 h 843655"/>
                      <a:gd name="connsiteX12" fmla="*/ 7088777 w 12192000"/>
                      <a:gd name="connsiteY12" fmla="*/ 0 h 843655"/>
                      <a:gd name="connsiteX13" fmla="*/ 7547429 w 12192000"/>
                      <a:gd name="connsiteY13" fmla="*/ 0 h 843655"/>
                      <a:gd name="connsiteX14" fmla="*/ 8249920 w 12192000"/>
                      <a:gd name="connsiteY14" fmla="*/ 0 h 843655"/>
                      <a:gd name="connsiteX15" fmla="*/ 8708571 w 12192000"/>
                      <a:gd name="connsiteY15" fmla="*/ 0 h 843655"/>
                      <a:gd name="connsiteX16" fmla="*/ 9532983 w 12192000"/>
                      <a:gd name="connsiteY16" fmla="*/ 0 h 843655"/>
                      <a:gd name="connsiteX17" fmla="*/ 10357394 w 12192000"/>
                      <a:gd name="connsiteY17" fmla="*/ 0 h 843655"/>
                      <a:gd name="connsiteX18" fmla="*/ 10937966 w 12192000"/>
                      <a:gd name="connsiteY18" fmla="*/ 0 h 843655"/>
                      <a:gd name="connsiteX19" fmla="*/ 11396617 w 12192000"/>
                      <a:gd name="connsiteY19" fmla="*/ 0 h 843655"/>
                      <a:gd name="connsiteX20" fmla="*/ 11611429 w 12192000"/>
                      <a:gd name="connsiteY20" fmla="*/ 0 h 843655"/>
                      <a:gd name="connsiteX21" fmla="*/ 12192000 w 12192000"/>
                      <a:gd name="connsiteY21" fmla="*/ 0 h 843655"/>
                      <a:gd name="connsiteX22" fmla="*/ 12192000 w 12192000"/>
                      <a:gd name="connsiteY22" fmla="*/ 404954 h 843655"/>
                      <a:gd name="connsiteX23" fmla="*/ 12192000 w 12192000"/>
                      <a:gd name="connsiteY23" fmla="*/ 843655 h 843655"/>
                      <a:gd name="connsiteX24" fmla="*/ 11855269 w 12192000"/>
                      <a:gd name="connsiteY24" fmla="*/ 843655 h 843655"/>
                      <a:gd name="connsiteX25" fmla="*/ 11640457 w 12192000"/>
                      <a:gd name="connsiteY25" fmla="*/ 843655 h 843655"/>
                      <a:gd name="connsiteX26" fmla="*/ 11425646 w 12192000"/>
                      <a:gd name="connsiteY26" fmla="*/ 843655 h 843655"/>
                      <a:gd name="connsiteX27" fmla="*/ 10845074 w 12192000"/>
                      <a:gd name="connsiteY27" fmla="*/ 843655 h 843655"/>
                      <a:gd name="connsiteX28" fmla="*/ 10508343 w 12192000"/>
                      <a:gd name="connsiteY28" fmla="*/ 843655 h 843655"/>
                      <a:gd name="connsiteX29" fmla="*/ 9805851 w 12192000"/>
                      <a:gd name="connsiteY29" fmla="*/ 843655 h 843655"/>
                      <a:gd name="connsiteX30" fmla="*/ 9469120 w 12192000"/>
                      <a:gd name="connsiteY30" fmla="*/ 843655 h 843655"/>
                      <a:gd name="connsiteX31" fmla="*/ 8766629 w 12192000"/>
                      <a:gd name="connsiteY31" fmla="*/ 843655 h 843655"/>
                      <a:gd name="connsiteX32" fmla="*/ 8551817 w 12192000"/>
                      <a:gd name="connsiteY32" fmla="*/ 843655 h 843655"/>
                      <a:gd name="connsiteX33" fmla="*/ 7849326 w 12192000"/>
                      <a:gd name="connsiteY33" fmla="*/ 843655 h 843655"/>
                      <a:gd name="connsiteX34" fmla="*/ 7512594 w 12192000"/>
                      <a:gd name="connsiteY34" fmla="*/ 843655 h 843655"/>
                      <a:gd name="connsiteX35" fmla="*/ 7297783 w 12192000"/>
                      <a:gd name="connsiteY35" fmla="*/ 843655 h 843655"/>
                      <a:gd name="connsiteX36" fmla="*/ 6961051 w 12192000"/>
                      <a:gd name="connsiteY36" fmla="*/ 843655 h 843655"/>
                      <a:gd name="connsiteX37" fmla="*/ 6258560 w 12192000"/>
                      <a:gd name="connsiteY37" fmla="*/ 843655 h 843655"/>
                      <a:gd name="connsiteX38" fmla="*/ 5921829 w 12192000"/>
                      <a:gd name="connsiteY38" fmla="*/ 843655 h 843655"/>
                      <a:gd name="connsiteX39" fmla="*/ 5707017 w 12192000"/>
                      <a:gd name="connsiteY39" fmla="*/ 843655 h 843655"/>
                      <a:gd name="connsiteX40" fmla="*/ 5370286 w 12192000"/>
                      <a:gd name="connsiteY40" fmla="*/ 843655 h 843655"/>
                      <a:gd name="connsiteX41" fmla="*/ 4911634 w 12192000"/>
                      <a:gd name="connsiteY41" fmla="*/ 843655 h 843655"/>
                      <a:gd name="connsiteX42" fmla="*/ 4331063 w 12192000"/>
                      <a:gd name="connsiteY42" fmla="*/ 843655 h 843655"/>
                      <a:gd name="connsiteX43" fmla="*/ 3994331 w 12192000"/>
                      <a:gd name="connsiteY43" fmla="*/ 843655 h 843655"/>
                      <a:gd name="connsiteX44" fmla="*/ 3169920 w 12192000"/>
                      <a:gd name="connsiteY44" fmla="*/ 843655 h 843655"/>
                      <a:gd name="connsiteX45" fmla="*/ 2589349 w 12192000"/>
                      <a:gd name="connsiteY45" fmla="*/ 843655 h 843655"/>
                      <a:gd name="connsiteX46" fmla="*/ 1764937 w 12192000"/>
                      <a:gd name="connsiteY46" fmla="*/ 843655 h 843655"/>
                      <a:gd name="connsiteX47" fmla="*/ 1062446 w 12192000"/>
                      <a:gd name="connsiteY47" fmla="*/ 843655 h 843655"/>
                      <a:gd name="connsiteX48" fmla="*/ 603794 w 12192000"/>
                      <a:gd name="connsiteY48" fmla="*/ 843655 h 843655"/>
                      <a:gd name="connsiteX49" fmla="*/ 0 w 12192000"/>
                      <a:gd name="connsiteY49" fmla="*/ 843655 h 843655"/>
                      <a:gd name="connsiteX50" fmla="*/ 0 w 12192000"/>
                      <a:gd name="connsiteY50" fmla="*/ 438701 h 843655"/>
                      <a:gd name="connsiteX51" fmla="*/ 0 w 12192000"/>
                      <a:gd name="connsiteY51" fmla="*/ 0 h 8436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12192000" h="843655" extrusionOk="0">
                        <a:moveTo>
                          <a:pt x="0" y="0"/>
                        </a:moveTo>
                        <a:cubicBezTo>
                          <a:pt x="117127" y="-5097"/>
                          <a:pt x="305253" y="1402"/>
                          <a:pt x="458651" y="0"/>
                        </a:cubicBezTo>
                        <a:cubicBezTo>
                          <a:pt x="612049" y="-1402"/>
                          <a:pt x="595207" y="19573"/>
                          <a:pt x="673463" y="0"/>
                        </a:cubicBezTo>
                        <a:cubicBezTo>
                          <a:pt x="751719" y="-19573"/>
                          <a:pt x="1110976" y="2947"/>
                          <a:pt x="1497874" y="0"/>
                        </a:cubicBezTo>
                        <a:cubicBezTo>
                          <a:pt x="1884772" y="-2947"/>
                          <a:pt x="1727277" y="12394"/>
                          <a:pt x="1956526" y="0"/>
                        </a:cubicBezTo>
                        <a:cubicBezTo>
                          <a:pt x="2185775" y="-12394"/>
                          <a:pt x="2186037" y="21439"/>
                          <a:pt x="2415177" y="0"/>
                        </a:cubicBezTo>
                        <a:cubicBezTo>
                          <a:pt x="2644317" y="-21439"/>
                          <a:pt x="2980375" y="35203"/>
                          <a:pt x="3239589" y="0"/>
                        </a:cubicBezTo>
                        <a:cubicBezTo>
                          <a:pt x="3498803" y="-35203"/>
                          <a:pt x="3499976" y="366"/>
                          <a:pt x="3576320" y="0"/>
                        </a:cubicBezTo>
                        <a:cubicBezTo>
                          <a:pt x="3652664" y="-366"/>
                          <a:pt x="4027617" y="80807"/>
                          <a:pt x="4400731" y="0"/>
                        </a:cubicBezTo>
                        <a:cubicBezTo>
                          <a:pt x="4773845" y="-80807"/>
                          <a:pt x="4838935" y="27413"/>
                          <a:pt x="5225143" y="0"/>
                        </a:cubicBezTo>
                        <a:cubicBezTo>
                          <a:pt x="5611351" y="-27413"/>
                          <a:pt x="5670159" y="30339"/>
                          <a:pt x="5805714" y="0"/>
                        </a:cubicBezTo>
                        <a:cubicBezTo>
                          <a:pt x="5941269" y="-30339"/>
                          <a:pt x="6367077" y="29593"/>
                          <a:pt x="6630126" y="0"/>
                        </a:cubicBezTo>
                        <a:cubicBezTo>
                          <a:pt x="6893175" y="-29593"/>
                          <a:pt x="6919581" y="35567"/>
                          <a:pt x="7088777" y="0"/>
                        </a:cubicBezTo>
                        <a:cubicBezTo>
                          <a:pt x="7257973" y="-35567"/>
                          <a:pt x="7359908" y="46992"/>
                          <a:pt x="7547429" y="0"/>
                        </a:cubicBezTo>
                        <a:cubicBezTo>
                          <a:pt x="7734950" y="-46992"/>
                          <a:pt x="8044814" y="40653"/>
                          <a:pt x="8249920" y="0"/>
                        </a:cubicBezTo>
                        <a:cubicBezTo>
                          <a:pt x="8455026" y="-40653"/>
                          <a:pt x="8489644" y="23818"/>
                          <a:pt x="8708571" y="0"/>
                        </a:cubicBezTo>
                        <a:cubicBezTo>
                          <a:pt x="8927498" y="-23818"/>
                          <a:pt x="9259545" y="8651"/>
                          <a:pt x="9532983" y="0"/>
                        </a:cubicBezTo>
                        <a:cubicBezTo>
                          <a:pt x="9806421" y="-8651"/>
                          <a:pt x="10032831" y="97126"/>
                          <a:pt x="10357394" y="0"/>
                        </a:cubicBezTo>
                        <a:cubicBezTo>
                          <a:pt x="10681957" y="-97126"/>
                          <a:pt x="10669289" y="18621"/>
                          <a:pt x="10937966" y="0"/>
                        </a:cubicBezTo>
                        <a:cubicBezTo>
                          <a:pt x="11206643" y="-18621"/>
                          <a:pt x="11228125" y="49914"/>
                          <a:pt x="11396617" y="0"/>
                        </a:cubicBezTo>
                        <a:cubicBezTo>
                          <a:pt x="11565109" y="-49914"/>
                          <a:pt x="11567903" y="2966"/>
                          <a:pt x="11611429" y="0"/>
                        </a:cubicBezTo>
                        <a:cubicBezTo>
                          <a:pt x="11654955" y="-2966"/>
                          <a:pt x="11909242" y="42336"/>
                          <a:pt x="12192000" y="0"/>
                        </a:cubicBezTo>
                        <a:cubicBezTo>
                          <a:pt x="12239833" y="166338"/>
                          <a:pt x="12157859" y="270969"/>
                          <a:pt x="12192000" y="404954"/>
                        </a:cubicBezTo>
                        <a:cubicBezTo>
                          <a:pt x="12226141" y="538939"/>
                          <a:pt x="12191579" y="626977"/>
                          <a:pt x="12192000" y="843655"/>
                        </a:cubicBezTo>
                        <a:cubicBezTo>
                          <a:pt x="12056672" y="869361"/>
                          <a:pt x="11928933" y="841833"/>
                          <a:pt x="11855269" y="843655"/>
                        </a:cubicBezTo>
                        <a:cubicBezTo>
                          <a:pt x="11781605" y="845477"/>
                          <a:pt x="11728586" y="823693"/>
                          <a:pt x="11640457" y="843655"/>
                        </a:cubicBezTo>
                        <a:cubicBezTo>
                          <a:pt x="11552328" y="863617"/>
                          <a:pt x="11482902" y="838356"/>
                          <a:pt x="11425646" y="843655"/>
                        </a:cubicBezTo>
                        <a:cubicBezTo>
                          <a:pt x="11368390" y="848954"/>
                          <a:pt x="11003180" y="825161"/>
                          <a:pt x="10845074" y="843655"/>
                        </a:cubicBezTo>
                        <a:cubicBezTo>
                          <a:pt x="10686968" y="862149"/>
                          <a:pt x="10594784" y="812354"/>
                          <a:pt x="10508343" y="843655"/>
                        </a:cubicBezTo>
                        <a:cubicBezTo>
                          <a:pt x="10421902" y="874956"/>
                          <a:pt x="10028343" y="813599"/>
                          <a:pt x="9805851" y="843655"/>
                        </a:cubicBezTo>
                        <a:cubicBezTo>
                          <a:pt x="9583359" y="873711"/>
                          <a:pt x="9580072" y="809241"/>
                          <a:pt x="9469120" y="843655"/>
                        </a:cubicBezTo>
                        <a:cubicBezTo>
                          <a:pt x="9358168" y="878069"/>
                          <a:pt x="9072199" y="809573"/>
                          <a:pt x="8766629" y="843655"/>
                        </a:cubicBezTo>
                        <a:cubicBezTo>
                          <a:pt x="8461059" y="877737"/>
                          <a:pt x="8613260" y="824557"/>
                          <a:pt x="8551817" y="843655"/>
                        </a:cubicBezTo>
                        <a:cubicBezTo>
                          <a:pt x="8490374" y="862753"/>
                          <a:pt x="8123958" y="791480"/>
                          <a:pt x="7849326" y="843655"/>
                        </a:cubicBezTo>
                        <a:cubicBezTo>
                          <a:pt x="7574694" y="895830"/>
                          <a:pt x="7651428" y="809207"/>
                          <a:pt x="7512594" y="843655"/>
                        </a:cubicBezTo>
                        <a:cubicBezTo>
                          <a:pt x="7373760" y="878103"/>
                          <a:pt x="7381683" y="829233"/>
                          <a:pt x="7297783" y="843655"/>
                        </a:cubicBezTo>
                        <a:cubicBezTo>
                          <a:pt x="7213883" y="858077"/>
                          <a:pt x="7060023" y="811020"/>
                          <a:pt x="6961051" y="843655"/>
                        </a:cubicBezTo>
                        <a:cubicBezTo>
                          <a:pt x="6862079" y="876290"/>
                          <a:pt x="6437235" y="771552"/>
                          <a:pt x="6258560" y="843655"/>
                        </a:cubicBezTo>
                        <a:cubicBezTo>
                          <a:pt x="6079885" y="915758"/>
                          <a:pt x="6046551" y="828678"/>
                          <a:pt x="5921829" y="843655"/>
                        </a:cubicBezTo>
                        <a:cubicBezTo>
                          <a:pt x="5797107" y="858632"/>
                          <a:pt x="5753638" y="836583"/>
                          <a:pt x="5707017" y="843655"/>
                        </a:cubicBezTo>
                        <a:cubicBezTo>
                          <a:pt x="5660396" y="850727"/>
                          <a:pt x="5452963" y="843388"/>
                          <a:pt x="5370286" y="843655"/>
                        </a:cubicBezTo>
                        <a:cubicBezTo>
                          <a:pt x="5287609" y="843922"/>
                          <a:pt x="5014743" y="808938"/>
                          <a:pt x="4911634" y="843655"/>
                        </a:cubicBezTo>
                        <a:cubicBezTo>
                          <a:pt x="4808525" y="878372"/>
                          <a:pt x="4542614" y="797452"/>
                          <a:pt x="4331063" y="843655"/>
                        </a:cubicBezTo>
                        <a:cubicBezTo>
                          <a:pt x="4119512" y="889858"/>
                          <a:pt x="4069654" y="832918"/>
                          <a:pt x="3994331" y="843655"/>
                        </a:cubicBezTo>
                        <a:cubicBezTo>
                          <a:pt x="3919008" y="854392"/>
                          <a:pt x="3408040" y="817831"/>
                          <a:pt x="3169920" y="843655"/>
                        </a:cubicBezTo>
                        <a:cubicBezTo>
                          <a:pt x="2931800" y="869479"/>
                          <a:pt x="2856916" y="793507"/>
                          <a:pt x="2589349" y="843655"/>
                        </a:cubicBezTo>
                        <a:cubicBezTo>
                          <a:pt x="2321782" y="893803"/>
                          <a:pt x="2006351" y="779059"/>
                          <a:pt x="1764937" y="843655"/>
                        </a:cubicBezTo>
                        <a:cubicBezTo>
                          <a:pt x="1523523" y="908251"/>
                          <a:pt x="1232650" y="839491"/>
                          <a:pt x="1062446" y="843655"/>
                        </a:cubicBezTo>
                        <a:cubicBezTo>
                          <a:pt x="892242" y="847819"/>
                          <a:pt x="745975" y="789845"/>
                          <a:pt x="603794" y="843655"/>
                        </a:cubicBezTo>
                        <a:cubicBezTo>
                          <a:pt x="461613" y="897465"/>
                          <a:pt x="280308" y="795706"/>
                          <a:pt x="0" y="843655"/>
                        </a:cubicBezTo>
                        <a:cubicBezTo>
                          <a:pt x="-3555" y="699964"/>
                          <a:pt x="10069" y="597467"/>
                          <a:pt x="0" y="438701"/>
                        </a:cubicBezTo>
                        <a:cubicBezTo>
                          <a:pt x="-10069" y="279935"/>
                          <a:pt x="32281" y="1176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0D7620-F0A1-A8E6-01F7-117754B7905A}"/>
              </a:ext>
            </a:extLst>
          </p:cNvPr>
          <p:cNvSpPr txBox="1"/>
          <p:nvPr/>
        </p:nvSpPr>
        <p:spPr>
          <a:xfrm>
            <a:off x="57296" y="6155978"/>
            <a:ext cx="120028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HK" sz="28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Complicated interactions between the RF signal and the obstacles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1762E6-0963-D7EA-59B1-314AB35AA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402329"/>
            <a:ext cx="7772400" cy="417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19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ABE6A6-5C41-0734-0535-5E25477BE42F}"/>
              </a:ext>
            </a:extLst>
          </p:cNvPr>
          <p:cNvSpPr txBox="1"/>
          <p:nvPr/>
        </p:nvSpPr>
        <p:spPr>
          <a:xfrm>
            <a:off x="536169" y="234487"/>
            <a:ext cx="10993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7C8F68-2C02-439E-F2B9-D716195C7F5D}"/>
              </a:ext>
            </a:extLst>
          </p:cNvPr>
          <p:cNvSpPr txBox="1"/>
          <p:nvPr/>
        </p:nvSpPr>
        <p:spPr>
          <a:xfrm>
            <a:off x="536169" y="1765738"/>
            <a:ext cx="114508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HK" sz="3600" dirty="0">
                <a:solidFill>
                  <a:schemeClr val="bg1"/>
                </a:solidFill>
              </a:rPr>
              <a:t>W</a:t>
            </a:r>
            <a:r>
              <a:rPr lang="en-HK" sz="3600" dirty="0">
                <a:solidFill>
                  <a:schemeClr val="bg1"/>
                </a:solidFill>
                <a:effectLst/>
              </a:rPr>
              <a:t>e translate the neural radiance field to the RF domain.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HK" sz="3600" dirty="0">
                <a:solidFill>
                  <a:schemeClr val="bg1"/>
                </a:solidFill>
                <a:effectLst/>
              </a:rPr>
              <a:t>We propose the NeRF</a:t>
            </a:r>
            <a:r>
              <a:rPr lang="en-HK" sz="3600" baseline="30000" dirty="0">
                <a:solidFill>
                  <a:schemeClr val="bg1"/>
                </a:solidFill>
                <a:effectLst/>
              </a:rPr>
              <a:t>2</a:t>
            </a:r>
            <a:r>
              <a:rPr lang="en-HK" sz="3600" dirty="0">
                <a:solidFill>
                  <a:schemeClr val="bg1"/>
                </a:solidFill>
                <a:effectLst/>
              </a:rPr>
              <a:t>-enabled turbo-learning.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HK" sz="3600" dirty="0">
                <a:solidFill>
                  <a:schemeClr val="bg1"/>
                </a:solidFill>
                <a:effectLst/>
              </a:rPr>
              <a:t>We conduct real-life field studies in terms of RFID, BLE, and 5G systems. </a:t>
            </a:r>
            <a:endParaRPr lang="en-HK" sz="32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8BDEE5-FEFD-A248-3BC5-E8AE821D92FC}"/>
              </a:ext>
            </a:extLst>
          </p:cNvPr>
          <p:cNvSpPr txBox="1"/>
          <p:nvPr/>
        </p:nvSpPr>
        <p:spPr>
          <a:xfrm>
            <a:off x="1046480" y="5197572"/>
            <a:ext cx="58013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Our code is available here!</a:t>
            </a:r>
            <a:endParaRPr lang="en-CN" sz="2800" dirty="0"/>
          </a:p>
        </p:txBody>
      </p:sp>
      <p:pic>
        <p:nvPicPr>
          <p:cNvPr id="7" name="Picture 6" descr="A qr code on a black background&#10;&#10;Description automatically generated">
            <a:extLst>
              <a:ext uri="{FF2B5EF4-FFF2-40B4-BE49-F238E27FC236}">
                <a16:creationId xmlns:a16="http://schemas.microsoft.com/office/drawing/2014/main" id="{DAACABBF-D2FC-872F-48CA-FD93F13A5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649" y="3952874"/>
            <a:ext cx="2816225" cy="281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388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13D8DB-E014-721A-FCF0-04F00E1F3A90}"/>
              </a:ext>
            </a:extLst>
          </p:cNvPr>
          <p:cNvSpPr txBox="1"/>
          <p:nvPr/>
        </p:nvSpPr>
        <p:spPr>
          <a:xfrm>
            <a:off x="599160" y="74645"/>
            <a:ext cx="109936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NeRF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Synthesize images from </a:t>
            </a:r>
            <a:r>
              <a:rPr lang="en-US" sz="3600" b="1" dirty="0">
                <a:solidFill>
                  <a:srgbClr val="9AC5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arbitrary view directions </a:t>
            </a:r>
            <a:endParaRPr lang="en-CN" sz="3600" baseline="30000" dirty="0">
              <a:solidFill>
                <a:srgbClr val="9AC5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76F162-4114-424C-DE12-59B2E6D7C6AF}"/>
              </a:ext>
            </a:extLst>
          </p:cNvPr>
          <p:cNvSpPr txBox="1"/>
          <p:nvPr/>
        </p:nvSpPr>
        <p:spPr>
          <a:xfrm>
            <a:off x="714376" y="6414023"/>
            <a:ext cx="12020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B.Mildenhall etc., “NeRF: Representing Scenes as Neural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adiance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ields for View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ynthesis,” in ECCV 2020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D42422-53B1-3139-99E4-73361441F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942" y="1486196"/>
            <a:ext cx="6206058" cy="47166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766E61-AB51-B0F9-CE3A-6A5076D27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86196"/>
            <a:ext cx="6206058" cy="471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23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13D8DB-E014-721A-FCF0-04F00E1F3A90}"/>
              </a:ext>
            </a:extLst>
          </p:cNvPr>
          <p:cNvSpPr txBox="1"/>
          <p:nvPr/>
        </p:nvSpPr>
        <p:spPr>
          <a:xfrm>
            <a:off x="686781" y="127691"/>
            <a:ext cx="10993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 Comparability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094B841-06A5-F3C0-22E2-6295B2DFB222}"/>
                  </a:ext>
                </a:extLst>
              </p:cNvPr>
              <p:cNvSpPr txBox="1"/>
              <p:nvPr/>
            </p:nvSpPr>
            <p:spPr>
              <a:xfrm>
                <a:off x="262757" y="1122815"/>
                <a:ext cx="11666481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FFC000"/>
                    </a:solidFill>
                    <a:cs typeface="Arial" panose="020B0604020202020204" pitchFamily="34" charset="0"/>
                  </a:rPr>
                  <a:t>Pixel Array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3600" b="1" dirty="0">
                    <a:solidFill>
                      <a:srgbClr val="FFC000"/>
                    </a:solidFill>
                    <a:cs typeface="Arial" panose="020B0604020202020204" pitchFamily="34" charset="0"/>
                  </a:rPr>
                  <a:t> RF Ant. Array &amp; </a:t>
                </a:r>
                <a:r>
                  <a:rPr lang="en-US" sz="3600" b="1" dirty="0">
                    <a:solidFill>
                      <a:srgbClr val="76BB4C"/>
                    </a:solidFill>
                    <a:cs typeface="Arial" panose="020B0604020202020204" pitchFamily="34" charset="0"/>
                  </a:rPr>
                  <a:t>Images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76BB4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 </m:t>
                    </m:r>
                  </m:oMath>
                </a14:m>
                <a:r>
                  <a:rPr lang="en-US" sz="3600" b="1" dirty="0">
                    <a:solidFill>
                      <a:srgbClr val="76BB4C"/>
                    </a:solidFill>
                    <a:cs typeface="Arial" panose="020B0604020202020204" pitchFamily="34" charset="0"/>
                  </a:rPr>
                  <a:t>Spatial Spectra</a:t>
                </a:r>
                <a:endParaRPr lang="en-US" sz="3600" b="1" dirty="0">
                  <a:solidFill>
                    <a:schemeClr val="bg1">
                      <a:lumMod val="85000"/>
                    </a:schemeClr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094B841-06A5-F3C0-22E2-6295B2DFB2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57" y="1122815"/>
                <a:ext cx="11666481" cy="646331"/>
              </a:xfrm>
              <a:prstGeom prst="rect">
                <a:avLst/>
              </a:prstGeom>
              <a:blipFill>
                <a:blip r:embed="rId3"/>
                <a:stretch>
                  <a:fillRect t="-13462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8B0E4E19-8AE3-E5A1-FF23-16014E3E8394}"/>
              </a:ext>
            </a:extLst>
          </p:cNvPr>
          <p:cNvSpPr/>
          <p:nvPr/>
        </p:nvSpPr>
        <p:spPr>
          <a:xfrm>
            <a:off x="0" y="5764966"/>
            <a:ext cx="12192000" cy="1073234"/>
          </a:xfrm>
          <a:prstGeom prst="rect">
            <a:avLst/>
          </a:prstGeom>
          <a:solidFill>
            <a:schemeClr val="bg2">
              <a:lumMod val="25000"/>
            </a:schemeClr>
          </a:solidFill>
          <a:ln w="12700" cmpd="tri">
            <a:solidFill>
              <a:schemeClr val="bg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192000"/>
                      <a:gd name="connsiteY0" fmla="*/ 0 h 843655"/>
                      <a:gd name="connsiteX1" fmla="*/ 458651 w 12192000"/>
                      <a:gd name="connsiteY1" fmla="*/ 0 h 843655"/>
                      <a:gd name="connsiteX2" fmla="*/ 673463 w 12192000"/>
                      <a:gd name="connsiteY2" fmla="*/ 0 h 843655"/>
                      <a:gd name="connsiteX3" fmla="*/ 1497874 w 12192000"/>
                      <a:gd name="connsiteY3" fmla="*/ 0 h 843655"/>
                      <a:gd name="connsiteX4" fmla="*/ 1956526 w 12192000"/>
                      <a:gd name="connsiteY4" fmla="*/ 0 h 843655"/>
                      <a:gd name="connsiteX5" fmla="*/ 2415177 w 12192000"/>
                      <a:gd name="connsiteY5" fmla="*/ 0 h 843655"/>
                      <a:gd name="connsiteX6" fmla="*/ 3239589 w 12192000"/>
                      <a:gd name="connsiteY6" fmla="*/ 0 h 843655"/>
                      <a:gd name="connsiteX7" fmla="*/ 3576320 w 12192000"/>
                      <a:gd name="connsiteY7" fmla="*/ 0 h 843655"/>
                      <a:gd name="connsiteX8" fmla="*/ 4400731 w 12192000"/>
                      <a:gd name="connsiteY8" fmla="*/ 0 h 843655"/>
                      <a:gd name="connsiteX9" fmla="*/ 5225143 w 12192000"/>
                      <a:gd name="connsiteY9" fmla="*/ 0 h 843655"/>
                      <a:gd name="connsiteX10" fmla="*/ 5805714 w 12192000"/>
                      <a:gd name="connsiteY10" fmla="*/ 0 h 843655"/>
                      <a:gd name="connsiteX11" fmla="*/ 6630126 w 12192000"/>
                      <a:gd name="connsiteY11" fmla="*/ 0 h 843655"/>
                      <a:gd name="connsiteX12" fmla="*/ 7088777 w 12192000"/>
                      <a:gd name="connsiteY12" fmla="*/ 0 h 843655"/>
                      <a:gd name="connsiteX13" fmla="*/ 7547429 w 12192000"/>
                      <a:gd name="connsiteY13" fmla="*/ 0 h 843655"/>
                      <a:gd name="connsiteX14" fmla="*/ 8249920 w 12192000"/>
                      <a:gd name="connsiteY14" fmla="*/ 0 h 843655"/>
                      <a:gd name="connsiteX15" fmla="*/ 8708571 w 12192000"/>
                      <a:gd name="connsiteY15" fmla="*/ 0 h 843655"/>
                      <a:gd name="connsiteX16" fmla="*/ 9532983 w 12192000"/>
                      <a:gd name="connsiteY16" fmla="*/ 0 h 843655"/>
                      <a:gd name="connsiteX17" fmla="*/ 10357394 w 12192000"/>
                      <a:gd name="connsiteY17" fmla="*/ 0 h 843655"/>
                      <a:gd name="connsiteX18" fmla="*/ 10937966 w 12192000"/>
                      <a:gd name="connsiteY18" fmla="*/ 0 h 843655"/>
                      <a:gd name="connsiteX19" fmla="*/ 11396617 w 12192000"/>
                      <a:gd name="connsiteY19" fmla="*/ 0 h 843655"/>
                      <a:gd name="connsiteX20" fmla="*/ 11611429 w 12192000"/>
                      <a:gd name="connsiteY20" fmla="*/ 0 h 843655"/>
                      <a:gd name="connsiteX21" fmla="*/ 12192000 w 12192000"/>
                      <a:gd name="connsiteY21" fmla="*/ 0 h 843655"/>
                      <a:gd name="connsiteX22" fmla="*/ 12192000 w 12192000"/>
                      <a:gd name="connsiteY22" fmla="*/ 404954 h 843655"/>
                      <a:gd name="connsiteX23" fmla="*/ 12192000 w 12192000"/>
                      <a:gd name="connsiteY23" fmla="*/ 843655 h 843655"/>
                      <a:gd name="connsiteX24" fmla="*/ 11855269 w 12192000"/>
                      <a:gd name="connsiteY24" fmla="*/ 843655 h 843655"/>
                      <a:gd name="connsiteX25" fmla="*/ 11640457 w 12192000"/>
                      <a:gd name="connsiteY25" fmla="*/ 843655 h 843655"/>
                      <a:gd name="connsiteX26" fmla="*/ 11425646 w 12192000"/>
                      <a:gd name="connsiteY26" fmla="*/ 843655 h 843655"/>
                      <a:gd name="connsiteX27" fmla="*/ 10845074 w 12192000"/>
                      <a:gd name="connsiteY27" fmla="*/ 843655 h 843655"/>
                      <a:gd name="connsiteX28" fmla="*/ 10508343 w 12192000"/>
                      <a:gd name="connsiteY28" fmla="*/ 843655 h 843655"/>
                      <a:gd name="connsiteX29" fmla="*/ 9805851 w 12192000"/>
                      <a:gd name="connsiteY29" fmla="*/ 843655 h 843655"/>
                      <a:gd name="connsiteX30" fmla="*/ 9469120 w 12192000"/>
                      <a:gd name="connsiteY30" fmla="*/ 843655 h 843655"/>
                      <a:gd name="connsiteX31" fmla="*/ 8766629 w 12192000"/>
                      <a:gd name="connsiteY31" fmla="*/ 843655 h 843655"/>
                      <a:gd name="connsiteX32" fmla="*/ 8551817 w 12192000"/>
                      <a:gd name="connsiteY32" fmla="*/ 843655 h 843655"/>
                      <a:gd name="connsiteX33" fmla="*/ 7849326 w 12192000"/>
                      <a:gd name="connsiteY33" fmla="*/ 843655 h 843655"/>
                      <a:gd name="connsiteX34" fmla="*/ 7512594 w 12192000"/>
                      <a:gd name="connsiteY34" fmla="*/ 843655 h 843655"/>
                      <a:gd name="connsiteX35" fmla="*/ 7297783 w 12192000"/>
                      <a:gd name="connsiteY35" fmla="*/ 843655 h 843655"/>
                      <a:gd name="connsiteX36" fmla="*/ 6961051 w 12192000"/>
                      <a:gd name="connsiteY36" fmla="*/ 843655 h 843655"/>
                      <a:gd name="connsiteX37" fmla="*/ 6258560 w 12192000"/>
                      <a:gd name="connsiteY37" fmla="*/ 843655 h 843655"/>
                      <a:gd name="connsiteX38" fmla="*/ 5921829 w 12192000"/>
                      <a:gd name="connsiteY38" fmla="*/ 843655 h 843655"/>
                      <a:gd name="connsiteX39" fmla="*/ 5707017 w 12192000"/>
                      <a:gd name="connsiteY39" fmla="*/ 843655 h 843655"/>
                      <a:gd name="connsiteX40" fmla="*/ 5370286 w 12192000"/>
                      <a:gd name="connsiteY40" fmla="*/ 843655 h 843655"/>
                      <a:gd name="connsiteX41" fmla="*/ 4911634 w 12192000"/>
                      <a:gd name="connsiteY41" fmla="*/ 843655 h 843655"/>
                      <a:gd name="connsiteX42" fmla="*/ 4331063 w 12192000"/>
                      <a:gd name="connsiteY42" fmla="*/ 843655 h 843655"/>
                      <a:gd name="connsiteX43" fmla="*/ 3994331 w 12192000"/>
                      <a:gd name="connsiteY43" fmla="*/ 843655 h 843655"/>
                      <a:gd name="connsiteX44" fmla="*/ 3169920 w 12192000"/>
                      <a:gd name="connsiteY44" fmla="*/ 843655 h 843655"/>
                      <a:gd name="connsiteX45" fmla="*/ 2589349 w 12192000"/>
                      <a:gd name="connsiteY45" fmla="*/ 843655 h 843655"/>
                      <a:gd name="connsiteX46" fmla="*/ 1764937 w 12192000"/>
                      <a:gd name="connsiteY46" fmla="*/ 843655 h 843655"/>
                      <a:gd name="connsiteX47" fmla="*/ 1062446 w 12192000"/>
                      <a:gd name="connsiteY47" fmla="*/ 843655 h 843655"/>
                      <a:gd name="connsiteX48" fmla="*/ 603794 w 12192000"/>
                      <a:gd name="connsiteY48" fmla="*/ 843655 h 843655"/>
                      <a:gd name="connsiteX49" fmla="*/ 0 w 12192000"/>
                      <a:gd name="connsiteY49" fmla="*/ 843655 h 843655"/>
                      <a:gd name="connsiteX50" fmla="*/ 0 w 12192000"/>
                      <a:gd name="connsiteY50" fmla="*/ 438701 h 843655"/>
                      <a:gd name="connsiteX51" fmla="*/ 0 w 12192000"/>
                      <a:gd name="connsiteY51" fmla="*/ 0 h 8436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12192000" h="843655" extrusionOk="0">
                        <a:moveTo>
                          <a:pt x="0" y="0"/>
                        </a:moveTo>
                        <a:cubicBezTo>
                          <a:pt x="117127" y="-5097"/>
                          <a:pt x="305253" y="1402"/>
                          <a:pt x="458651" y="0"/>
                        </a:cubicBezTo>
                        <a:cubicBezTo>
                          <a:pt x="612049" y="-1402"/>
                          <a:pt x="595207" y="19573"/>
                          <a:pt x="673463" y="0"/>
                        </a:cubicBezTo>
                        <a:cubicBezTo>
                          <a:pt x="751719" y="-19573"/>
                          <a:pt x="1110976" y="2947"/>
                          <a:pt x="1497874" y="0"/>
                        </a:cubicBezTo>
                        <a:cubicBezTo>
                          <a:pt x="1884772" y="-2947"/>
                          <a:pt x="1727277" y="12394"/>
                          <a:pt x="1956526" y="0"/>
                        </a:cubicBezTo>
                        <a:cubicBezTo>
                          <a:pt x="2185775" y="-12394"/>
                          <a:pt x="2186037" y="21439"/>
                          <a:pt x="2415177" y="0"/>
                        </a:cubicBezTo>
                        <a:cubicBezTo>
                          <a:pt x="2644317" y="-21439"/>
                          <a:pt x="2980375" y="35203"/>
                          <a:pt x="3239589" y="0"/>
                        </a:cubicBezTo>
                        <a:cubicBezTo>
                          <a:pt x="3498803" y="-35203"/>
                          <a:pt x="3499976" y="366"/>
                          <a:pt x="3576320" y="0"/>
                        </a:cubicBezTo>
                        <a:cubicBezTo>
                          <a:pt x="3652664" y="-366"/>
                          <a:pt x="4027617" y="80807"/>
                          <a:pt x="4400731" y="0"/>
                        </a:cubicBezTo>
                        <a:cubicBezTo>
                          <a:pt x="4773845" y="-80807"/>
                          <a:pt x="4838935" y="27413"/>
                          <a:pt x="5225143" y="0"/>
                        </a:cubicBezTo>
                        <a:cubicBezTo>
                          <a:pt x="5611351" y="-27413"/>
                          <a:pt x="5670159" y="30339"/>
                          <a:pt x="5805714" y="0"/>
                        </a:cubicBezTo>
                        <a:cubicBezTo>
                          <a:pt x="5941269" y="-30339"/>
                          <a:pt x="6367077" y="29593"/>
                          <a:pt x="6630126" y="0"/>
                        </a:cubicBezTo>
                        <a:cubicBezTo>
                          <a:pt x="6893175" y="-29593"/>
                          <a:pt x="6919581" y="35567"/>
                          <a:pt x="7088777" y="0"/>
                        </a:cubicBezTo>
                        <a:cubicBezTo>
                          <a:pt x="7257973" y="-35567"/>
                          <a:pt x="7359908" y="46992"/>
                          <a:pt x="7547429" y="0"/>
                        </a:cubicBezTo>
                        <a:cubicBezTo>
                          <a:pt x="7734950" y="-46992"/>
                          <a:pt x="8044814" y="40653"/>
                          <a:pt x="8249920" y="0"/>
                        </a:cubicBezTo>
                        <a:cubicBezTo>
                          <a:pt x="8455026" y="-40653"/>
                          <a:pt x="8489644" y="23818"/>
                          <a:pt x="8708571" y="0"/>
                        </a:cubicBezTo>
                        <a:cubicBezTo>
                          <a:pt x="8927498" y="-23818"/>
                          <a:pt x="9259545" y="8651"/>
                          <a:pt x="9532983" y="0"/>
                        </a:cubicBezTo>
                        <a:cubicBezTo>
                          <a:pt x="9806421" y="-8651"/>
                          <a:pt x="10032831" y="97126"/>
                          <a:pt x="10357394" y="0"/>
                        </a:cubicBezTo>
                        <a:cubicBezTo>
                          <a:pt x="10681957" y="-97126"/>
                          <a:pt x="10669289" y="18621"/>
                          <a:pt x="10937966" y="0"/>
                        </a:cubicBezTo>
                        <a:cubicBezTo>
                          <a:pt x="11206643" y="-18621"/>
                          <a:pt x="11228125" y="49914"/>
                          <a:pt x="11396617" y="0"/>
                        </a:cubicBezTo>
                        <a:cubicBezTo>
                          <a:pt x="11565109" y="-49914"/>
                          <a:pt x="11567903" y="2966"/>
                          <a:pt x="11611429" y="0"/>
                        </a:cubicBezTo>
                        <a:cubicBezTo>
                          <a:pt x="11654955" y="-2966"/>
                          <a:pt x="11909242" y="42336"/>
                          <a:pt x="12192000" y="0"/>
                        </a:cubicBezTo>
                        <a:cubicBezTo>
                          <a:pt x="12239833" y="166338"/>
                          <a:pt x="12157859" y="270969"/>
                          <a:pt x="12192000" y="404954"/>
                        </a:cubicBezTo>
                        <a:cubicBezTo>
                          <a:pt x="12226141" y="538939"/>
                          <a:pt x="12191579" y="626977"/>
                          <a:pt x="12192000" y="843655"/>
                        </a:cubicBezTo>
                        <a:cubicBezTo>
                          <a:pt x="12056672" y="869361"/>
                          <a:pt x="11928933" y="841833"/>
                          <a:pt x="11855269" y="843655"/>
                        </a:cubicBezTo>
                        <a:cubicBezTo>
                          <a:pt x="11781605" y="845477"/>
                          <a:pt x="11728586" y="823693"/>
                          <a:pt x="11640457" y="843655"/>
                        </a:cubicBezTo>
                        <a:cubicBezTo>
                          <a:pt x="11552328" y="863617"/>
                          <a:pt x="11482902" y="838356"/>
                          <a:pt x="11425646" y="843655"/>
                        </a:cubicBezTo>
                        <a:cubicBezTo>
                          <a:pt x="11368390" y="848954"/>
                          <a:pt x="11003180" y="825161"/>
                          <a:pt x="10845074" y="843655"/>
                        </a:cubicBezTo>
                        <a:cubicBezTo>
                          <a:pt x="10686968" y="862149"/>
                          <a:pt x="10594784" y="812354"/>
                          <a:pt x="10508343" y="843655"/>
                        </a:cubicBezTo>
                        <a:cubicBezTo>
                          <a:pt x="10421902" y="874956"/>
                          <a:pt x="10028343" y="813599"/>
                          <a:pt x="9805851" y="843655"/>
                        </a:cubicBezTo>
                        <a:cubicBezTo>
                          <a:pt x="9583359" y="873711"/>
                          <a:pt x="9580072" y="809241"/>
                          <a:pt x="9469120" y="843655"/>
                        </a:cubicBezTo>
                        <a:cubicBezTo>
                          <a:pt x="9358168" y="878069"/>
                          <a:pt x="9072199" y="809573"/>
                          <a:pt x="8766629" y="843655"/>
                        </a:cubicBezTo>
                        <a:cubicBezTo>
                          <a:pt x="8461059" y="877737"/>
                          <a:pt x="8613260" y="824557"/>
                          <a:pt x="8551817" y="843655"/>
                        </a:cubicBezTo>
                        <a:cubicBezTo>
                          <a:pt x="8490374" y="862753"/>
                          <a:pt x="8123958" y="791480"/>
                          <a:pt x="7849326" y="843655"/>
                        </a:cubicBezTo>
                        <a:cubicBezTo>
                          <a:pt x="7574694" y="895830"/>
                          <a:pt x="7651428" y="809207"/>
                          <a:pt x="7512594" y="843655"/>
                        </a:cubicBezTo>
                        <a:cubicBezTo>
                          <a:pt x="7373760" y="878103"/>
                          <a:pt x="7381683" y="829233"/>
                          <a:pt x="7297783" y="843655"/>
                        </a:cubicBezTo>
                        <a:cubicBezTo>
                          <a:pt x="7213883" y="858077"/>
                          <a:pt x="7060023" y="811020"/>
                          <a:pt x="6961051" y="843655"/>
                        </a:cubicBezTo>
                        <a:cubicBezTo>
                          <a:pt x="6862079" y="876290"/>
                          <a:pt x="6437235" y="771552"/>
                          <a:pt x="6258560" y="843655"/>
                        </a:cubicBezTo>
                        <a:cubicBezTo>
                          <a:pt x="6079885" y="915758"/>
                          <a:pt x="6046551" y="828678"/>
                          <a:pt x="5921829" y="843655"/>
                        </a:cubicBezTo>
                        <a:cubicBezTo>
                          <a:pt x="5797107" y="858632"/>
                          <a:pt x="5753638" y="836583"/>
                          <a:pt x="5707017" y="843655"/>
                        </a:cubicBezTo>
                        <a:cubicBezTo>
                          <a:pt x="5660396" y="850727"/>
                          <a:pt x="5452963" y="843388"/>
                          <a:pt x="5370286" y="843655"/>
                        </a:cubicBezTo>
                        <a:cubicBezTo>
                          <a:pt x="5287609" y="843922"/>
                          <a:pt x="5014743" y="808938"/>
                          <a:pt x="4911634" y="843655"/>
                        </a:cubicBezTo>
                        <a:cubicBezTo>
                          <a:pt x="4808525" y="878372"/>
                          <a:pt x="4542614" y="797452"/>
                          <a:pt x="4331063" y="843655"/>
                        </a:cubicBezTo>
                        <a:cubicBezTo>
                          <a:pt x="4119512" y="889858"/>
                          <a:pt x="4069654" y="832918"/>
                          <a:pt x="3994331" y="843655"/>
                        </a:cubicBezTo>
                        <a:cubicBezTo>
                          <a:pt x="3919008" y="854392"/>
                          <a:pt x="3408040" y="817831"/>
                          <a:pt x="3169920" y="843655"/>
                        </a:cubicBezTo>
                        <a:cubicBezTo>
                          <a:pt x="2931800" y="869479"/>
                          <a:pt x="2856916" y="793507"/>
                          <a:pt x="2589349" y="843655"/>
                        </a:cubicBezTo>
                        <a:cubicBezTo>
                          <a:pt x="2321782" y="893803"/>
                          <a:pt x="2006351" y="779059"/>
                          <a:pt x="1764937" y="843655"/>
                        </a:cubicBezTo>
                        <a:cubicBezTo>
                          <a:pt x="1523523" y="908251"/>
                          <a:pt x="1232650" y="839491"/>
                          <a:pt x="1062446" y="843655"/>
                        </a:cubicBezTo>
                        <a:cubicBezTo>
                          <a:pt x="892242" y="847819"/>
                          <a:pt x="745975" y="789845"/>
                          <a:pt x="603794" y="843655"/>
                        </a:cubicBezTo>
                        <a:cubicBezTo>
                          <a:pt x="461613" y="897465"/>
                          <a:pt x="280308" y="795706"/>
                          <a:pt x="0" y="843655"/>
                        </a:cubicBezTo>
                        <a:cubicBezTo>
                          <a:pt x="-3555" y="699964"/>
                          <a:pt x="10069" y="597467"/>
                          <a:pt x="0" y="438701"/>
                        </a:cubicBezTo>
                        <a:cubicBezTo>
                          <a:pt x="-10069" y="279935"/>
                          <a:pt x="32281" y="1176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5662B7-6E40-4E5E-2A81-0046477B0477}"/>
              </a:ext>
            </a:extLst>
          </p:cNvPr>
          <p:cNvSpPr txBox="1"/>
          <p:nvPr/>
        </p:nvSpPr>
        <p:spPr>
          <a:xfrm>
            <a:off x="0" y="6036816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task similarity inspired our NeRF</a:t>
            </a:r>
            <a:r>
              <a:rPr lang="en-US" sz="3200" b="1" baseline="30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CN" sz="3200" b="1" baseline="300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5D3F2D-72AD-D402-AD65-39BA3E05D4BD}"/>
              </a:ext>
            </a:extLst>
          </p:cNvPr>
          <p:cNvSpPr txBox="1"/>
          <p:nvPr/>
        </p:nvSpPr>
        <p:spPr>
          <a:xfrm>
            <a:off x="-4" y="3064185"/>
            <a:ext cx="25540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 Pixel Array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8D4847-5F2B-4841-6484-01C778FFD14A}"/>
              </a:ext>
            </a:extLst>
          </p:cNvPr>
          <p:cNvSpPr txBox="1"/>
          <p:nvPr/>
        </p:nvSpPr>
        <p:spPr>
          <a:xfrm>
            <a:off x="9637985" y="3064185"/>
            <a:ext cx="25540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 Antenna Array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87F2C5-E022-BF2E-E73F-39B061F843A5}"/>
              </a:ext>
            </a:extLst>
          </p:cNvPr>
          <p:cNvSpPr txBox="1"/>
          <p:nvPr/>
        </p:nvSpPr>
        <p:spPr>
          <a:xfrm>
            <a:off x="4708630" y="3554636"/>
            <a:ext cx="25540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D50981-CDE3-941D-F0E7-C46D0F7B9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859" y="1769146"/>
            <a:ext cx="7537524" cy="394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87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E0878B44-1E77-2D76-BBA2-27F068912E19}"/>
              </a:ext>
            </a:extLst>
          </p:cNvPr>
          <p:cNvSpPr/>
          <p:nvPr/>
        </p:nvSpPr>
        <p:spPr>
          <a:xfrm>
            <a:off x="0" y="5764966"/>
            <a:ext cx="12192000" cy="1073234"/>
          </a:xfrm>
          <a:prstGeom prst="rect">
            <a:avLst/>
          </a:prstGeom>
          <a:solidFill>
            <a:schemeClr val="bg2">
              <a:lumMod val="25000"/>
            </a:schemeClr>
          </a:solidFill>
          <a:ln w="12700" cmpd="tri">
            <a:solidFill>
              <a:schemeClr val="bg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192000"/>
                      <a:gd name="connsiteY0" fmla="*/ 0 h 843655"/>
                      <a:gd name="connsiteX1" fmla="*/ 458651 w 12192000"/>
                      <a:gd name="connsiteY1" fmla="*/ 0 h 843655"/>
                      <a:gd name="connsiteX2" fmla="*/ 673463 w 12192000"/>
                      <a:gd name="connsiteY2" fmla="*/ 0 h 843655"/>
                      <a:gd name="connsiteX3" fmla="*/ 1497874 w 12192000"/>
                      <a:gd name="connsiteY3" fmla="*/ 0 h 843655"/>
                      <a:gd name="connsiteX4" fmla="*/ 1956526 w 12192000"/>
                      <a:gd name="connsiteY4" fmla="*/ 0 h 843655"/>
                      <a:gd name="connsiteX5" fmla="*/ 2415177 w 12192000"/>
                      <a:gd name="connsiteY5" fmla="*/ 0 h 843655"/>
                      <a:gd name="connsiteX6" fmla="*/ 3239589 w 12192000"/>
                      <a:gd name="connsiteY6" fmla="*/ 0 h 843655"/>
                      <a:gd name="connsiteX7" fmla="*/ 3576320 w 12192000"/>
                      <a:gd name="connsiteY7" fmla="*/ 0 h 843655"/>
                      <a:gd name="connsiteX8" fmla="*/ 4400731 w 12192000"/>
                      <a:gd name="connsiteY8" fmla="*/ 0 h 843655"/>
                      <a:gd name="connsiteX9" fmla="*/ 5225143 w 12192000"/>
                      <a:gd name="connsiteY9" fmla="*/ 0 h 843655"/>
                      <a:gd name="connsiteX10" fmla="*/ 5805714 w 12192000"/>
                      <a:gd name="connsiteY10" fmla="*/ 0 h 843655"/>
                      <a:gd name="connsiteX11" fmla="*/ 6630126 w 12192000"/>
                      <a:gd name="connsiteY11" fmla="*/ 0 h 843655"/>
                      <a:gd name="connsiteX12" fmla="*/ 7088777 w 12192000"/>
                      <a:gd name="connsiteY12" fmla="*/ 0 h 843655"/>
                      <a:gd name="connsiteX13" fmla="*/ 7547429 w 12192000"/>
                      <a:gd name="connsiteY13" fmla="*/ 0 h 843655"/>
                      <a:gd name="connsiteX14" fmla="*/ 8249920 w 12192000"/>
                      <a:gd name="connsiteY14" fmla="*/ 0 h 843655"/>
                      <a:gd name="connsiteX15" fmla="*/ 8708571 w 12192000"/>
                      <a:gd name="connsiteY15" fmla="*/ 0 h 843655"/>
                      <a:gd name="connsiteX16" fmla="*/ 9532983 w 12192000"/>
                      <a:gd name="connsiteY16" fmla="*/ 0 h 843655"/>
                      <a:gd name="connsiteX17" fmla="*/ 10357394 w 12192000"/>
                      <a:gd name="connsiteY17" fmla="*/ 0 h 843655"/>
                      <a:gd name="connsiteX18" fmla="*/ 10937966 w 12192000"/>
                      <a:gd name="connsiteY18" fmla="*/ 0 h 843655"/>
                      <a:gd name="connsiteX19" fmla="*/ 11396617 w 12192000"/>
                      <a:gd name="connsiteY19" fmla="*/ 0 h 843655"/>
                      <a:gd name="connsiteX20" fmla="*/ 11611429 w 12192000"/>
                      <a:gd name="connsiteY20" fmla="*/ 0 h 843655"/>
                      <a:gd name="connsiteX21" fmla="*/ 12192000 w 12192000"/>
                      <a:gd name="connsiteY21" fmla="*/ 0 h 843655"/>
                      <a:gd name="connsiteX22" fmla="*/ 12192000 w 12192000"/>
                      <a:gd name="connsiteY22" fmla="*/ 404954 h 843655"/>
                      <a:gd name="connsiteX23" fmla="*/ 12192000 w 12192000"/>
                      <a:gd name="connsiteY23" fmla="*/ 843655 h 843655"/>
                      <a:gd name="connsiteX24" fmla="*/ 11855269 w 12192000"/>
                      <a:gd name="connsiteY24" fmla="*/ 843655 h 843655"/>
                      <a:gd name="connsiteX25" fmla="*/ 11640457 w 12192000"/>
                      <a:gd name="connsiteY25" fmla="*/ 843655 h 843655"/>
                      <a:gd name="connsiteX26" fmla="*/ 11425646 w 12192000"/>
                      <a:gd name="connsiteY26" fmla="*/ 843655 h 843655"/>
                      <a:gd name="connsiteX27" fmla="*/ 10845074 w 12192000"/>
                      <a:gd name="connsiteY27" fmla="*/ 843655 h 843655"/>
                      <a:gd name="connsiteX28" fmla="*/ 10508343 w 12192000"/>
                      <a:gd name="connsiteY28" fmla="*/ 843655 h 843655"/>
                      <a:gd name="connsiteX29" fmla="*/ 9805851 w 12192000"/>
                      <a:gd name="connsiteY29" fmla="*/ 843655 h 843655"/>
                      <a:gd name="connsiteX30" fmla="*/ 9469120 w 12192000"/>
                      <a:gd name="connsiteY30" fmla="*/ 843655 h 843655"/>
                      <a:gd name="connsiteX31" fmla="*/ 8766629 w 12192000"/>
                      <a:gd name="connsiteY31" fmla="*/ 843655 h 843655"/>
                      <a:gd name="connsiteX32" fmla="*/ 8551817 w 12192000"/>
                      <a:gd name="connsiteY32" fmla="*/ 843655 h 843655"/>
                      <a:gd name="connsiteX33" fmla="*/ 7849326 w 12192000"/>
                      <a:gd name="connsiteY33" fmla="*/ 843655 h 843655"/>
                      <a:gd name="connsiteX34" fmla="*/ 7512594 w 12192000"/>
                      <a:gd name="connsiteY34" fmla="*/ 843655 h 843655"/>
                      <a:gd name="connsiteX35" fmla="*/ 7297783 w 12192000"/>
                      <a:gd name="connsiteY35" fmla="*/ 843655 h 843655"/>
                      <a:gd name="connsiteX36" fmla="*/ 6961051 w 12192000"/>
                      <a:gd name="connsiteY36" fmla="*/ 843655 h 843655"/>
                      <a:gd name="connsiteX37" fmla="*/ 6258560 w 12192000"/>
                      <a:gd name="connsiteY37" fmla="*/ 843655 h 843655"/>
                      <a:gd name="connsiteX38" fmla="*/ 5921829 w 12192000"/>
                      <a:gd name="connsiteY38" fmla="*/ 843655 h 843655"/>
                      <a:gd name="connsiteX39" fmla="*/ 5707017 w 12192000"/>
                      <a:gd name="connsiteY39" fmla="*/ 843655 h 843655"/>
                      <a:gd name="connsiteX40" fmla="*/ 5370286 w 12192000"/>
                      <a:gd name="connsiteY40" fmla="*/ 843655 h 843655"/>
                      <a:gd name="connsiteX41" fmla="*/ 4911634 w 12192000"/>
                      <a:gd name="connsiteY41" fmla="*/ 843655 h 843655"/>
                      <a:gd name="connsiteX42" fmla="*/ 4331063 w 12192000"/>
                      <a:gd name="connsiteY42" fmla="*/ 843655 h 843655"/>
                      <a:gd name="connsiteX43" fmla="*/ 3994331 w 12192000"/>
                      <a:gd name="connsiteY43" fmla="*/ 843655 h 843655"/>
                      <a:gd name="connsiteX44" fmla="*/ 3169920 w 12192000"/>
                      <a:gd name="connsiteY44" fmla="*/ 843655 h 843655"/>
                      <a:gd name="connsiteX45" fmla="*/ 2589349 w 12192000"/>
                      <a:gd name="connsiteY45" fmla="*/ 843655 h 843655"/>
                      <a:gd name="connsiteX46" fmla="*/ 1764937 w 12192000"/>
                      <a:gd name="connsiteY46" fmla="*/ 843655 h 843655"/>
                      <a:gd name="connsiteX47" fmla="*/ 1062446 w 12192000"/>
                      <a:gd name="connsiteY47" fmla="*/ 843655 h 843655"/>
                      <a:gd name="connsiteX48" fmla="*/ 603794 w 12192000"/>
                      <a:gd name="connsiteY48" fmla="*/ 843655 h 843655"/>
                      <a:gd name="connsiteX49" fmla="*/ 0 w 12192000"/>
                      <a:gd name="connsiteY49" fmla="*/ 843655 h 843655"/>
                      <a:gd name="connsiteX50" fmla="*/ 0 w 12192000"/>
                      <a:gd name="connsiteY50" fmla="*/ 438701 h 843655"/>
                      <a:gd name="connsiteX51" fmla="*/ 0 w 12192000"/>
                      <a:gd name="connsiteY51" fmla="*/ 0 h 8436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12192000" h="843655" extrusionOk="0">
                        <a:moveTo>
                          <a:pt x="0" y="0"/>
                        </a:moveTo>
                        <a:cubicBezTo>
                          <a:pt x="117127" y="-5097"/>
                          <a:pt x="305253" y="1402"/>
                          <a:pt x="458651" y="0"/>
                        </a:cubicBezTo>
                        <a:cubicBezTo>
                          <a:pt x="612049" y="-1402"/>
                          <a:pt x="595207" y="19573"/>
                          <a:pt x="673463" y="0"/>
                        </a:cubicBezTo>
                        <a:cubicBezTo>
                          <a:pt x="751719" y="-19573"/>
                          <a:pt x="1110976" y="2947"/>
                          <a:pt x="1497874" y="0"/>
                        </a:cubicBezTo>
                        <a:cubicBezTo>
                          <a:pt x="1884772" y="-2947"/>
                          <a:pt x="1727277" y="12394"/>
                          <a:pt x="1956526" y="0"/>
                        </a:cubicBezTo>
                        <a:cubicBezTo>
                          <a:pt x="2185775" y="-12394"/>
                          <a:pt x="2186037" y="21439"/>
                          <a:pt x="2415177" y="0"/>
                        </a:cubicBezTo>
                        <a:cubicBezTo>
                          <a:pt x="2644317" y="-21439"/>
                          <a:pt x="2980375" y="35203"/>
                          <a:pt x="3239589" y="0"/>
                        </a:cubicBezTo>
                        <a:cubicBezTo>
                          <a:pt x="3498803" y="-35203"/>
                          <a:pt x="3499976" y="366"/>
                          <a:pt x="3576320" y="0"/>
                        </a:cubicBezTo>
                        <a:cubicBezTo>
                          <a:pt x="3652664" y="-366"/>
                          <a:pt x="4027617" y="80807"/>
                          <a:pt x="4400731" y="0"/>
                        </a:cubicBezTo>
                        <a:cubicBezTo>
                          <a:pt x="4773845" y="-80807"/>
                          <a:pt x="4838935" y="27413"/>
                          <a:pt x="5225143" y="0"/>
                        </a:cubicBezTo>
                        <a:cubicBezTo>
                          <a:pt x="5611351" y="-27413"/>
                          <a:pt x="5670159" y="30339"/>
                          <a:pt x="5805714" y="0"/>
                        </a:cubicBezTo>
                        <a:cubicBezTo>
                          <a:pt x="5941269" y="-30339"/>
                          <a:pt x="6367077" y="29593"/>
                          <a:pt x="6630126" y="0"/>
                        </a:cubicBezTo>
                        <a:cubicBezTo>
                          <a:pt x="6893175" y="-29593"/>
                          <a:pt x="6919581" y="35567"/>
                          <a:pt x="7088777" y="0"/>
                        </a:cubicBezTo>
                        <a:cubicBezTo>
                          <a:pt x="7257973" y="-35567"/>
                          <a:pt x="7359908" y="46992"/>
                          <a:pt x="7547429" y="0"/>
                        </a:cubicBezTo>
                        <a:cubicBezTo>
                          <a:pt x="7734950" y="-46992"/>
                          <a:pt x="8044814" y="40653"/>
                          <a:pt x="8249920" y="0"/>
                        </a:cubicBezTo>
                        <a:cubicBezTo>
                          <a:pt x="8455026" y="-40653"/>
                          <a:pt x="8489644" y="23818"/>
                          <a:pt x="8708571" y="0"/>
                        </a:cubicBezTo>
                        <a:cubicBezTo>
                          <a:pt x="8927498" y="-23818"/>
                          <a:pt x="9259545" y="8651"/>
                          <a:pt x="9532983" y="0"/>
                        </a:cubicBezTo>
                        <a:cubicBezTo>
                          <a:pt x="9806421" y="-8651"/>
                          <a:pt x="10032831" y="97126"/>
                          <a:pt x="10357394" y="0"/>
                        </a:cubicBezTo>
                        <a:cubicBezTo>
                          <a:pt x="10681957" y="-97126"/>
                          <a:pt x="10669289" y="18621"/>
                          <a:pt x="10937966" y="0"/>
                        </a:cubicBezTo>
                        <a:cubicBezTo>
                          <a:pt x="11206643" y="-18621"/>
                          <a:pt x="11228125" y="49914"/>
                          <a:pt x="11396617" y="0"/>
                        </a:cubicBezTo>
                        <a:cubicBezTo>
                          <a:pt x="11565109" y="-49914"/>
                          <a:pt x="11567903" y="2966"/>
                          <a:pt x="11611429" y="0"/>
                        </a:cubicBezTo>
                        <a:cubicBezTo>
                          <a:pt x="11654955" y="-2966"/>
                          <a:pt x="11909242" y="42336"/>
                          <a:pt x="12192000" y="0"/>
                        </a:cubicBezTo>
                        <a:cubicBezTo>
                          <a:pt x="12239833" y="166338"/>
                          <a:pt x="12157859" y="270969"/>
                          <a:pt x="12192000" y="404954"/>
                        </a:cubicBezTo>
                        <a:cubicBezTo>
                          <a:pt x="12226141" y="538939"/>
                          <a:pt x="12191579" y="626977"/>
                          <a:pt x="12192000" y="843655"/>
                        </a:cubicBezTo>
                        <a:cubicBezTo>
                          <a:pt x="12056672" y="869361"/>
                          <a:pt x="11928933" y="841833"/>
                          <a:pt x="11855269" y="843655"/>
                        </a:cubicBezTo>
                        <a:cubicBezTo>
                          <a:pt x="11781605" y="845477"/>
                          <a:pt x="11728586" y="823693"/>
                          <a:pt x="11640457" y="843655"/>
                        </a:cubicBezTo>
                        <a:cubicBezTo>
                          <a:pt x="11552328" y="863617"/>
                          <a:pt x="11482902" y="838356"/>
                          <a:pt x="11425646" y="843655"/>
                        </a:cubicBezTo>
                        <a:cubicBezTo>
                          <a:pt x="11368390" y="848954"/>
                          <a:pt x="11003180" y="825161"/>
                          <a:pt x="10845074" y="843655"/>
                        </a:cubicBezTo>
                        <a:cubicBezTo>
                          <a:pt x="10686968" y="862149"/>
                          <a:pt x="10594784" y="812354"/>
                          <a:pt x="10508343" y="843655"/>
                        </a:cubicBezTo>
                        <a:cubicBezTo>
                          <a:pt x="10421902" y="874956"/>
                          <a:pt x="10028343" y="813599"/>
                          <a:pt x="9805851" y="843655"/>
                        </a:cubicBezTo>
                        <a:cubicBezTo>
                          <a:pt x="9583359" y="873711"/>
                          <a:pt x="9580072" y="809241"/>
                          <a:pt x="9469120" y="843655"/>
                        </a:cubicBezTo>
                        <a:cubicBezTo>
                          <a:pt x="9358168" y="878069"/>
                          <a:pt x="9072199" y="809573"/>
                          <a:pt x="8766629" y="843655"/>
                        </a:cubicBezTo>
                        <a:cubicBezTo>
                          <a:pt x="8461059" y="877737"/>
                          <a:pt x="8613260" y="824557"/>
                          <a:pt x="8551817" y="843655"/>
                        </a:cubicBezTo>
                        <a:cubicBezTo>
                          <a:pt x="8490374" y="862753"/>
                          <a:pt x="8123958" y="791480"/>
                          <a:pt x="7849326" y="843655"/>
                        </a:cubicBezTo>
                        <a:cubicBezTo>
                          <a:pt x="7574694" y="895830"/>
                          <a:pt x="7651428" y="809207"/>
                          <a:pt x="7512594" y="843655"/>
                        </a:cubicBezTo>
                        <a:cubicBezTo>
                          <a:pt x="7373760" y="878103"/>
                          <a:pt x="7381683" y="829233"/>
                          <a:pt x="7297783" y="843655"/>
                        </a:cubicBezTo>
                        <a:cubicBezTo>
                          <a:pt x="7213883" y="858077"/>
                          <a:pt x="7060023" y="811020"/>
                          <a:pt x="6961051" y="843655"/>
                        </a:cubicBezTo>
                        <a:cubicBezTo>
                          <a:pt x="6862079" y="876290"/>
                          <a:pt x="6437235" y="771552"/>
                          <a:pt x="6258560" y="843655"/>
                        </a:cubicBezTo>
                        <a:cubicBezTo>
                          <a:pt x="6079885" y="915758"/>
                          <a:pt x="6046551" y="828678"/>
                          <a:pt x="5921829" y="843655"/>
                        </a:cubicBezTo>
                        <a:cubicBezTo>
                          <a:pt x="5797107" y="858632"/>
                          <a:pt x="5753638" y="836583"/>
                          <a:pt x="5707017" y="843655"/>
                        </a:cubicBezTo>
                        <a:cubicBezTo>
                          <a:pt x="5660396" y="850727"/>
                          <a:pt x="5452963" y="843388"/>
                          <a:pt x="5370286" y="843655"/>
                        </a:cubicBezTo>
                        <a:cubicBezTo>
                          <a:pt x="5287609" y="843922"/>
                          <a:pt x="5014743" y="808938"/>
                          <a:pt x="4911634" y="843655"/>
                        </a:cubicBezTo>
                        <a:cubicBezTo>
                          <a:pt x="4808525" y="878372"/>
                          <a:pt x="4542614" y="797452"/>
                          <a:pt x="4331063" y="843655"/>
                        </a:cubicBezTo>
                        <a:cubicBezTo>
                          <a:pt x="4119512" y="889858"/>
                          <a:pt x="4069654" y="832918"/>
                          <a:pt x="3994331" y="843655"/>
                        </a:cubicBezTo>
                        <a:cubicBezTo>
                          <a:pt x="3919008" y="854392"/>
                          <a:pt x="3408040" y="817831"/>
                          <a:pt x="3169920" y="843655"/>
                        </a:cubicBezTo>
                        <a:cubicBezTo>
                          <a:pt x="2931800" y="869479"/>
                          <a:pt x="2856916" y="793507"/>
                          <a:pt x="2589349" y="843655"/>
                        </a:cubicBezTo>
                        <a:cubicBezTo>
                          <a:pt x="2321782" y="893803"/>
                          <a:pt x="2006351" y="779059"/>
                          <a:pt x="1764937" y="843655"/>
                        </a:cubicBezTo>
                        <a:cubicBezTo>
                          <a:pt x="1523523" y="908251"/>
                          <a:pt x="1232650" y="839491"/>
                          <a:pt x="1062446" y="843655"/>
                        </a:cubicBezTo>
                        <a:cubicBezTo>
                          <a:pt x="892242" y="847819"/>
                          <a:pt x="745975" y="789845"/>
                          <a:pt x="603794" y="843655"/>
                        </a:cubicBezTo>
                        <a:cubicBezTo>
                          <a:pt x="461613" y="897465"/>
                          <a:pt x="280308" y="795706"/>
                          <a:pt x="0" y="843655"/>
                        </a:cubicBezTo>
                        <a:cubicBezTo>
                          <a:pt x="-3555" y="699964"/>
                          <a:pt x="10069" y="597467"/>
                          <a:pt x="0" y="438701"/>
                        </a:cubicBezTo>
                        <a:cubicBezTo>
                          <a:pt x="-10069" y="279935"/>
                          <a:pt x="32281" y="1176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ABE6A6-5C41-0734-0535-5E25477BE42F}"/>
              </a:ext>
            </a:extLst>
          </p:cNvPr>
          <p:cNvSpPr txBox="1"/>
          <p:nvPr/>
        </p:nvSpPr>
        <p:spPr>
          <a:xfrm>
            <a:off x="237935" y="87606"/>
            <a:ext cx="117161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Problem: How to predict </a:t>
            </a:r>
            <a:r>
              <a:rPr lang="en-US" sz="3600" b="1" dirty="0">
                <a:solidFill>
                  <a:srgbClr val="B5A1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received RF signals 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sz="3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TX/RX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located at </a:t>
            </a:r>
            <a:r>
              <a:rPr lang="en-US" sz="3600" b="1" dirty="0">
                <a:solidFill>
                  <a:srgbClr val="9AC5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arbitrary position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CN" sz="3600" baseline="30000" dirty="0">
              <a:solidFill>
                <a:srgbClr val="9AC5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Data 50">
            <a:extLst>
              <a:ext uri="{FF2B5EF4-FFF2-40B4-BE49-F238E27FC236}">
                <a16:creationId xmlns:a16="http://schemas.microsoft.com/office/drawing/2014/main" id="{A072BC2F-7994-0D29-C043-472347B42B09}"/>
              </a:ext>
            </a:extLst>
          </p:cNvPr>
          <p:cNvSpPr/>
          <p:nvPr/>
        </p:nvSpPr>
        <p:spPr>
          <a:xfrm>
            <a:off x="1099334" y="3233794"/>
            <a:ext cx="5968704" cy="1200329"/>
          </a:xfrm>
          <a:prstGeom prst="flowChartInputOutpu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>
              <a:solidFill>
                <a:srgbClr val="77E6F4"/>
              </a:solidFill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50C9E4B-9AD0-FF93-B85C-26B9FF872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020" y="2527681"/>
            <a:ext cx="896537" cy="119538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8D18ADF-FC40-D405-352D-F5F4D0B2F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567" y="3329838"/>
            <a:ext cx="896537" cy="119538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4DB8896-9BDB-ECD7-BD54-8362C853F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582" y="3347163"/>
            <a:ext cx="896537" cy="119538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63DB1B3-CBD5-B444-08C0-48E30F259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319" y="2536034"/>
            <a:ext cx="896537" cy="1195382"/>
          </a:xfrm>
          <a:prstGeom prst="rect">
            <a:avLst/>
          </a:prstGeom>
        </p:spPr>
      </p:pic>
      <p:pic>
        <p:nvPicPr>
          <p:cNvPr id="62" name="Picture 61" descr="A circular image of a rainbow colored circle&#10;&#10;Description automatically generated">
            <a:extLst>
              <a:ext uri="{FF2B5EF4-FFF2-40B4-BE49-F238E27FC236}">
                <a16:creationId xmlns:a16="http://schemas.microsoft.com/office/drawing/2014/main" id="{B10C4E59-EC32-3F74-59D8-70640F662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8195" y="2750089"/>
            <a:ext cx="1430088" cy="1424567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2F9DFF94-9249-545D-57EC-34C2E17BC143}"/>
              </a:ext>
            </a:extLst>
          </p:cNvPr>
          <p:cNvSpPr txBox="1"/>
          <p:nvPr/>
        </p:nvSpPr>
        <p:spPr>
          <a:xfrm>
            <a:off x="0" y="5852291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NeRF</a:t>
            </a:r>
            <a:r>
              <a:rPr lang="en-US" sz="2800" baseline="300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represents a scene as a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neural radiance field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which 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trained by 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small number of signal measurements</a:t>
            </a:r>
            <a:endParaRPr lang="en-CN" sz="28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BB4C8D2-AC1E-B98E-B679-6BDFC1CDE939}"/>
              </a:ext>
            </a:extLst>
          </p:cNvPr>
          <p:cNvSpPr txBox="1"/>
          <p:nvPr/>
        </p:nvSpPr>
        <p:spPr>
          <a:xfrm>
            <a:off x="3307179" y="2374163"/>
            <a:ext cx="2285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E7805B"/>
                </a:solidFill>
              </a:rPr>
              <a:t>P</a:t>
            </a:r>
            <a:r>
              <a:rPr lang="en-CN" dirty="0">
                <a:solidFill>
                  <a:srgbClr val="E7805B"/>
                </a:solidFill>
              </a:rPr>
              <a:t>redict received signal</a:t>
            </a:r>
          </a:p>
          <a:p>
            <a:pPr algn="ctr"/>
            <a:r>
              <a:rPr lang="en-CN" dirty="0">
                <a:solidFill>
                  <a:srgbClr val="E7805B"/>
                </a:solidFill>
              </a:rPr>
              <a:t> when TX is here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96C6F91A-914C-B6B0-80BE-CD5F2A4BB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757" y="3026739"/>
            <a:ext cx="763712" cy="986461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ACF1E3B9-89FC-DFE7-A9F7-BD12DEFDC4C0}"/>
              </a:ext>
            </a:extLst>
          </p:cNvPr>
          <p:cNvSpPr txBox="1"/>
          <p:nvPr/>
        </p:nvSpPr>
        <p:spPr>
          <a:xfrm>
            <a:off x="8967189" y="3026739"/>
            <a:ext cx="41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600" b="1"/>
              <a:t>RX</a:t>
            </a:r>
            <a:endParaRPr lang="en-CN" sz="16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1F4EA3-1C5E-3639-720F-93A7EFE922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4569" y="2844800"/>
            <a:ext cx="8763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5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17481DF-C7C3-ADBD-A7AA-984ADEC69882}"/>
              </a:ext>
            </a:extLst>
          </p:cNvPr>
          <p:cNvSpPr/>
          <p:nvPr/>
        </p:nvSpPr>
        <p:spPr>
          <a:xfrm>
            <a:off x="0" y="5760446"/>
            <a:ext cx="12192000" cy="1077753"/>
          </a:xfrm>
          <a:prstGeom prst="rect">
            <a:avLst/>
          </a:prstGeom>
          <a:solidFill>
            <a:schemeClr val="bg2">
              <a:lumMod val="25000"/>
            </a:schemeClr>
          </a:solidFill>
          <a:ln w="12700" cap="flat" cmpd="tri">
            <a:solidFill>
              <a:schemeClr val="bg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192000"/>
                      <a:gd name="connsiteY0" fmla="*/ 0 h 843655"/>
                      <a:gd name="connsiteX1" fmla="*/ 458651 w 12192000"/>
                      <a:gd name="connsiteY1" fmla="*/ 0 h 843655"/>
                      <a:gd name="connsiteX2" fmla="*/ 673463 w 12192000"/>
                      <a:gd name="connsiteY2" fmla="*/ 0 h 843655"/>
                      <a:gd name="connsiteX3" fmla="*/ 1497874 w 12192000"/>
                      <a:gd name="connsiteY3" fmla="*/ 0 h 843655"/>
                      <a:gd name="connsiteX4" fmla="*/ 1956526 w 12192000"/>
                      <a:gd name="connsiteY4" fmla="*/ 0 h 843655"/>
                      <a:gd name="connsiteX5" fmla="*/ 2415177 w 12192000"/>
                      <a:gd name="connsiteY5" fmla="*/ 0 h 843655"/>
                      <a:gd name="connsiteX6" fmla="*/ 3239589 w 12192000"/>
                      <a:gd name="connsiteY6" fmla="*/ 0 h 843655"/>
                      <a:gd name="connsiteX7" fmla="*/ 3576320 w 12192000"/>
                      <a:gd name="connsiteY7" fmla="*/ 0 h 843655"/>
                      <a:gd name="connsiteX8" fmla="*/ 4400731 w 12192000"/>
                      <a:gd name="connsiteY8" fmla="*/ 0 h 843655"/>
                      <a:gd name="connsiteX9" fmla="*/ 5225143 w 12192000"/>
                      <a:gd name="connsiteY9" fmla="*/ 0 h 843655"/>
                      <a:gd name="connsiteX10" fmla="*/ 5805714 w 12192000"/>
                      <a:gd name="connsiteY10" fmla="*/ 0 h 843655"/>
                      <a:gd name="connsiteX11" fmla="*/ 6630126 w 12192000"/>
                      <a:gd name="connsiteY11" fmla="*/ 0 h 843655"/>
                      <a:gd name="connsiteX12" fmla="*/ 7088777 w 12192000"/>
                      <a:gd name="connsiteY12" fmla="*/ 0 h 843655"/>
                      <a:gd name="connsiteX13" fmla="*/ 7547429 w 12192000"/>
                      <a:gd name="connsiteY13" fmla="*/ 0 h 843655"/>
                      <a:gd name="connsiteX14" fmla="*/ 8249920 w 12192000"/>
                      <a:gd name="connsiteY14" fmla="*/ 0 h 843655"/>
                      <a:gd name="connsiteX15" fmla="*/ 8708571 w 12192000"/>
                      <a:gd name="connsiteY15" fmla="*/ 0 h 843655"/>
                      <a:gd name="connsiteX16" fmla="*/ 9532983 w 12192000"/>
                      <a:gd name="connsiteY16" fmla="*/ 0 h 843655"/>
                      <a:gd name="connsiteX17" fmla="*/ 10357394 w 12192000"/>
                      <a:gd name="connsiteY17" fmla="*/ 0 h 843655"/>
                      <a:gd name="connsiteX18" fmla="*/ 10937966 w 12192000"/>
                      <a:gd name="connsiteY18" fmla="*/ 0 h 843655"/>
                      <a:gd name="connsiteX19" fmla="*/ 11396617 w 12192000"/>
                      <a:gd name="connsiteY19" fmla="*/ 0 h 843655"/>
                      <a:gd name="connsiteX20" fmla="*/ 11611429 w 12192000"/>
                      <a:gd name="connsiteY20" fmla="*/ 0 h 843655"/>
                      <a:gd name="connsiteX21" fmla="*/ 12192000 w 12192000"/>
                      <a:gd name="connsiteY21" fmla="*/ 0 h 843655"/>
                      <a:gd name="connsiteX22" fmla="*/ 12192000 w 12192000"/>
                      <a:gd name="connsiteY22" fmla="*/ 404954 h 843655"/>
                      <a:gd name="connsiteX23" fmla="*/ 12192000 w 12192000"/>
                      <a:gd name="connsiteY23" fmla="*/ 843655 h 843655"/>
                      <a:gd name="connsiteX24" fmla="*/ 11855269 w 12192000"/>
                      <a:gd name="connsiteY24" fmla="*/ 843655 h 843655"/>
                      <a:gd name="connsiteX25" fmla="*/ 11640457 w 12192000"/>
                      <a:gd name="connsiteY25" fmla="*/ 843655 h 843655"/>
                      <a:gd name="connsiteX26" fmla="*/ 11425646 w 12192000"/>
                      <a:gd name="connsiteY26" fmla="*/ 843655 h 843655"/>
                      <a:gd name="connsiteX27" fmla="*/ 10845074 w 12192000"/>
                      <a:gd name="connsiteY27" fmla="*/ 843655 h 843655"/>
                      <a:gd name="connsiteX28" fmla="*/ 10508343 w 12192000"/>
                      <a:gd name="connsiteY28" fmla="*/ 843655 h 843655"/>
                      <a:gd name="connsiteX29" fmla="*/ 9805851 w 12192000"/>
                      <a:gd name="connsiteY29" fmla="*/ 843655 h 843655"/>
                      <a:gd name="connsiteX30" fmla="*/ 9469120 w 12192000"/>
                      <a:gd name="connsiteY30" fmla="*/ 843655 h 843655"/>
                      <a:gd name="connsiteX31" fmla="*/ 8766629 w 12192000"/>
                      <a:gd name="connsiteY31" fmla="*/ 843655 h 843655"/>
                      <a:gd name="connsiteX32" fmla="*/ 8551817 w 12192000"/>
                      <a:gd name="connsiteY32" fmla="*/ 843655 h 843655"/>
                      <a:gd name="connsiteX33" fmla="*/ 7849326 w 12192000"/>
                      <a:gd name="connsiteY33" fmla="*/ 843655 h 843655"/>
                      <a:gd name="connsiteX34" fmla="*/ 7512594 w 12192000"/>
                      <a:gd name="connsiteY34" fmla="*/ 843655 h 843655"/>
                      <a:gd name="connsiteX35" fmla="*/ 7297783 w 12192000"/>
                      <a:gd name="connsiteY35" fmla="*/ 843655 h 843655"/>
                      <a:gd name="connsiteX36" fmla="*/ 6961051 w 12192000"/>
                      <a:gd name="connsiteY36" fmla="*/ 843655 h 843655"/>
                      <a:gd name="connsiteX37" fmla="*/ 6258560 w 12192000"/>
                      <a:gd name="connsiteY37" fmla="*/ 843655 h 843655"/>
                      <a:gd name="connsiteX38" fmla="*/ 5921829 w 12192000"/>
                      <a:gd name="connsiteY38" fmla="*/ 843655 h 843655"/>
                      <a:gd name="connsiteX39" fmla="*/ 5707017 w 12192000"/>
                      <a:gd name="connsiteY39" fmla="*/ 843655 h 843655"/>
                      <a:gd name="connsiteX40" fmla="*/ 5370286 w 12192000"/>
                      <a:gd name="connsiteY40" fmla="*/ 843655 h 843655"/>
                      <a:gd name="connsiteX41" fmla="*/ 4911634 w 12192000"/>
                      <a:gd name="connsiteY41" fmla="*/ 843655 h 843655"/>
                      <a:gd name="connsiteX42" fmla="*/ 4331063 w 12192000"/>
                      <a:gd name="connsiteY42" fmla="*/ 843655 h 843655"/>
                      <a:gd name="connsiteX43" fmla="*/ 3994331 w 12192000"/>
                      <a:gd name="connsiteY43" fmla="*/ 843655 h 843655"/>
                      <a:gd name="connsiteX44" fmla="*/ 3169920 w 12192000"/>
                      <a:gd name="connsiteY44" fmla="*/ 843655 h 843655"/>
                      <a:gd name="connsiteX45" fmla="*/ 2589349 w 12192000"/>
                      <a:gd name="connsiteY45" fmla="*/ 843655 h 843655"/>
                      <a:gd name="connsiteX46" fmla="*/ 1764937 w 12192000"/>
                      <a:gd name="connsiteY46" fmla="*/ 843655 h 843655"/>
                      <a:gd name="connsiteX47" fmla="*/ 1062446 w 12192000"/>
                      <a:gd name="connsiteY47" fmla="*/ 843655 h 843655"/>
                      <a:gd name="connsiteX48" fmla="*/ 603794 w 12192000"/>
                      <a:gd name="connsiteY48" fmla="*/ 843655 h 843655"/>
                      <a:gd name="connsiteX49" fmla="*/ 0 w 12192000"/>
                      <a:gd name="connsiteY49" fmla="*/ 843655 h 843655"/>
                      <a:gd name="connsiteX50" fmla="*/ 0 w 12192000"/>
                      <a:gd name="connsiteY50" fmla="*/ 438701 h 843655"/>
                      <a:gd name="connsiteX51" fmla="*/ 0 w 12192000"/>
                      <a:gd name="connsiteY51" fmla="*/ 0 h 8436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12192000" h="843655" extrusionOk="0">
                        <a:moveTo>
                          <a:pt x="0" y="0"/>
                        </a:moveTo>
                        <a:cubicBezTo>
                          <a:pt x="117127" y="-5097"/>
                          <a:pt x="305253" y="1402"/>
                          <a:pt x="458651" y="0"/>
                        </a:cubicBezTo>
                        <a:cubicBezTo>
                          <a:pt x="612049" y="-1402"/>
                          <a:pt x="595207" y="19573"/>
                          <a:pt x="673463" y="0"/>
                        </a:cubicBezTo>
                        <a:cubicBezTo>
                          <a:pt x="751719" y="-19573"/>
                          <a:pt x="1110976" y="2947"/>
                          <a:pt x="1497874" y="0"/>
                        </a:cubicBezTo>
                        <a:cubicBezTo>
                          <a:pt x="1884772" y="-2947"/>
                          <a:pt x="1727277" y="12394"/>
                          <a:pt x="1956526" y="0"/>
                        </a:cubicBezTo>
                        <a:cubicBezTo>
                          <a:pt x="2185775" y="-12394"/>
                          <a:pt x="2186037" y="21439"/>
                          <a:pt x="2415177" y="0"/>
                        </a:cubicBezTo>
                        <a:cubicBezTo>
                          <a:pt x="2644317" y="-21439"/>
                          <a:pt x="2980375" y="35203"/>
                          <a:pt x="3239589" y="0"/>
                        </a:cubicBezTo>
                        <a:cubicBezTo>
                          <a:pt x="3498803" y="-35203"/>
                          <a:pt x="3499976" y="366"/>
                          <a:pt x="3576320" y="0"/>
                        </a:cubicBezTo>
                        <a:cubicBezTo>
                          <a:pt x="3652664" y="-366"/>
                          <a:pt x="4027617" y="80807"/>
                          <a:pt x="4400731" y="0"/>
                        </a:cubicBezTo>
                        <a:cubicBezTo>
                          <a:pt x="4773845" y="-80807"/>
                          <a:pt x="4838935" y="27413"/>
                          <a:pt x="5225143" y="0"/>
                        </a:cubicBezTo>
                        <a:cubicBezTo>
                          <a:pt x="5611351" y="-27413"/>
                          <a:pt x="5670159" y="30339"/>
                          <a:pt x="5805714" y="0"/>
                        </a:cubicBezTo>
                        <a:cubicBezTo>
                          <a:pt x="5941269" y="-30339"/>
                          <a:pt x="6367077" y="29593"/>
                          <a:pt x="6630126" y="0"/>
                        </a:cubicBezTo>
                        <a:cubicBezTo>
                          <a:pt x="6893175" y="-29593"/>
                          <a:pt x="6919581" y="35567"/>
                          <a:pt x="7088777" y="0"/>
                        </a:cubicBezTo>
                        <a:cubicBezTo>
                          <a:pt x="7257973" y="-35567"/>
                          <a:pt x="7359908" y="46992"/>
                          <a:pt x="7547429" y="0"/>
                        </a:cubicBezTo>
                        <a:cubicBezTo>
                          <a:pt x="7734950" y="-46992"/>
                          <a:pt x="8044814" y="40653"/>
                          <a:pt x="8249920" y="0"/>
                        </a:cubicBezTo>
                        <a:cubicBezTo>
                          <a:pt x="8455026" y="-40653"/>
                          <a:pt x="8489644" y="23818"/>
                          <a:pt x="8708571" y="0"/>
                        </a:cubicBezTo>
                        <a:cubicBezTo>
                          <a:pt x="8927498" y="-23818"/>
                          <a:pt x="9259545" y="8651"/>
                          <a:pt x="9532983" y="0"/>
                        </a:cubicBezTo>
                        <a:cubicBezTo>
                          <a:pt x="9806421" y="-8651"/>
                          <a:pt x="10032831" y="97126"/>
                          <a:pt x="10357394" y="0"/>
                        </a:cubicBezTo>
                        <a:cubicBezTo>
                          <a:pt x="10681957" y="-97126"/>
                          <a:pt x="10669289" y="18621"/>
                          <a:pt x="10937966" y="0"/>
                        </a:cubicBezTo>
                        <a:cubicBezTo>
                          <a:pt x="11206643" y="-18621"/>
                          <a:pt x="11228125" y="49914"/>
                          <a:pt x="11396617" y="0"/>
                        </a:cubicBezTo>
                        <a:cubicBezTo>
                          <a:pt x="11565109" y="-49914"/>
                          <a:pt x="11567903" y="2966"/>
                          <a:pt x="11611429" y="0"/>
                        </a:cubicBezTo>
                        <a:cubicBezTo>
                          <a:pt x="11654955" y="-2966"/>
                          <a:pt x="11909242" y="42336"/>
                          <a:pt x="12192000" y="0"/>
                        </a:cubicBezTo>
                        <a:cubicBezTo>
                          <a:pt x="12239833" y="166338"/>
                          <a:pt x="12157859" y="270969"/>
                          <a:pt x="12192000" y="404954"/>
                        </a:cubicBezTo>
                        <a:cubicBezTo>
                          <a:pt x="12226141" y="538939"/>
                          <a:pt x="12191579" y="626977"/>
                          <a:pt x="12192000" y="843655"/>
                        </a:cubicBezTo>
                        <a:cubicBezTo>
                          <a:pt x="12056672" y="869361"/>
                          <a:pt x="11928933" y="841833"/>
                          <a:pt x="11855269" y="843655"/>
                        </a:cubicBezTo>
                        <a:cubicBezTo>
                          <a:pt x="11781605" y="845477"/>
                          <a:pt x="11728586" y="823693"/>
                          <a:pt x="11640457" y="843655"/>
                        </a:cubicBezTo>
                        <a:cubicBezTo>
                          <a:pt x="11552328" y="863617"/>
                          <a:pt x="11482902" y="838356"/>
                          <a:pt x="11425646" y="843655"/>
                        </a:cubicBezTo>
                        <a:cubicBezTo>
                          <a:pt x="11368390" y="848954"/>
                          <a:pt x="11003180" y="825161"/>
                          <a:pt x="10845074" y="843655"/>
                        </a:cubicBezTo>
                        <a:cubicBezTo>
                          <a:pt x="10686968" y="862149"/>
                          <a:pt x="10594784" y="812354"/>
                          <a:pt x="10508343" y="843655"/>
                        </a:cubicBezTo>
                        <a:cubicBezTo>
                          <a:pt x="10421902" y="874956"/>
                          <a:pt x="10028343" y="813599"/>
                          <a:pt x="9805851" y="843655"/>
                        </a:cubicBezTo>
                        <a:cubicBezTo>
                          <a:pt x="9583359" y="873711"/>
                          <a:pt x="9580072" y="809241"/>
                          <a:pt x="9469120" y="843655"/>
                        </a:cubicBezTo>
                        <a:cubicBezTo>
                          <a:pt x="9358168" y="878069"/>
                          <a:pt x="9072199" y="809573"/>
                          <a:pt x="8766629" y="843655"/>
                        </a:cubicBezTo>
                        <a:cubicBezTo>
                          <a:pt x="8461059" y="877737"/>
                          <a:pt x="8613260" y="824557"/>
                          <a:pt x="8551817" y="843655"/>
                        </a:cubicBezTo>
                        <a:cubicBezTo>
                          <a:pt x="8490374" y="862753"/>
                          <a:pt x="8123958" y="791480"/>
                          <a:pt x="7849326" y="843655"/>
                        </a:cubicBezTo>
                        <a:cubicBezTo>
                          <a:pt x="7574694" y="895830"/>
                          <a:pt x="7651428" y="809207"/>
                          <a:pt x="7512594" y="843655"/>
                        </a:cubicBezTo>
                        <a:cubicBezTo>
                          <a:pt x="7373760" y="878103"/>
                          <a:pt x="7381683" y="829233"/>
                          <a:pt x="7297783" y="843655"/>
                        </a:cubicBezTo>
                        <a:cubicBezTo>
                          <a:pt x="7213883" y="858077"/>
                          <a:pt x="7060023" y="811020"/>
                          <a:pt x="6961051" y="843655"/>
                        </a:cubicBezTo>
                        <a:cubicBezTo>
                          <a:pt x="6862079" y="876290"/>
                          <a:pt x="6437235" y="771552"/>
                          <a:pt x="6258560" y="843655"/>
                        </a:cubicBezTo>
                        <a:cubicBezTo>
                          <a:pt x="6079885" y="915758"/>
                          <a:pt x="6046551" y="828678"/>
                          <a:pt x="5921829" y="843655"/>
                        </a:cubicBezTo>
                        <a:cubicBezTo>
                          <a:pt x="5797107" y="858632"/>
                          <a:pt x="5753638" y="836583"/>
                          <a:pt x="5707017" y="843655"/>
                        </a:cubicBezTo>
                        <a:cubicBezTo>
                          <a:pt x="5660396" y="850727"/>
                          <a:pt x="5452963" y="843388"/>
                          <a:pt x="5370286" y="843655"/>
                        </a:cubicBezTo>
                        <a:cubicBezTo>
                          <a:pt x="5287609" y="843922"/>
                          <a:pt x="5014743" y="808938"/>
                          <a:pt x="4911634" y="843655"/>
                        </a:cubicBezTo>
                        <a:cubicBezTo>
                          <a:pt x="4808525" y="878372"/>
                          <a:pt x="4542614" y="797452"/>
                          <a:pt x="4331063" y="843655"/>
                        </a:cubicBezTo>
                        <a:cubicBezTo>
                          <a:pt x="4119512" y="889858"/>
                          <a:pt x="4069654" y="832918"/>
                          <a:pt x="3994331" y="843655"/>
                        </a:cubicBezTo>
                        <a:cubicBezTo>
                          <a:pt x="3919008" y="854392"/>
                          <a:pt x="3408040" y="817831"/>
                          <a:pt x="3169920" y="843655"/>
                        </a:cubicBezTo>
                        <a:cubicBezTo>
                          <a:pt x="2931800" y="869479"/>
                          <a:pt x="2856916" y="793507"/>
                          <a:pt x="2589349" y="843655"/>
                        </a:cubicBezTo>
                        <a:cubicBezTo>
                          <a:pt x="2321782" y="893803"/>
                          <a:pt x="2006351" y="779059"/>
                          <a:pt x="1764937" y="843655"/>
                        </a:cubicBezTo>
                        <a:cubicBezTo>
                          <a:pt x="1523523" y="908251"/>
                          <a:pt x="1232650" y="839491"/>
                          <a:pt x="1062446" y="843655"/>
                        </a:cubicBezTo>
                        <a:cubicBezTo>
                          <a:pt x="892242" y="847819"/>
                          <a:pt x="745975" y="789845"/>
                          <a:pt x="603794" y="843655"/>
                        </a:cubicBezTo>
                        <a:cubicBezTo>
                          <a:pt x="461613" y="897465"/>
                          <a:pt x="280308" y="795706"/>
                          <a:pt x="0" y="843655"/>
                        </a:cubicBezTo>
                        <a:cubicBezTo>
                          <a:pt x="-3555" y="699964"/>
                          <a:pt x="10069" y="597467"/>
                          <a:pt x="0" y="438701"/>
                        </a:cubicBezTo>
                        <a:cubicBezTo>
                          <a:pt x="-10069" y="279935"/>
                          <a:pt x="32281" y="1176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ABE6A6-5C41-0734-0535-5E25477BE42F}"/>
              </a:ext>
            </a:extLst>
          </p:cNvPr>
          <p:cNvSpPr txBox="1"/>
          <p:nvPr/>
        </p:nvSpPr>
        <p:spPr>
          <a:xfrm>
            <a:off x="599157" y="129436"/>
            <a:ext cx="10993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Background: </a:t>
            </a:r>
            <a:r>
              <a:rPr lang="en-US" sz="3600" b="1" dirty="0">
                <a:solidFill>
                  <a:srgbClr val="9AC5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Spectrum as Optical Image</a:t>
            </a:r>
            <a:endParaRPr lang="en-CN" sz="3600" baseline="30000" dirty="0">
              <a:solidFill>
                <a:srgbClr val="9AC5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4EEA17-4D0B-7FEB-B1C8-3DCB86C9F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39" y="1820826"/>
            <a:ext cx="4013937" cy="34927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8B1270-78F6-9B58-CC92-33A59350D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876" y="1737685"/>
            <a:ext cx="3575906" cy="35759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9BB6AE-9CDE-8A7E-DEED-4CE2E8EC8AB4}"/>
              </a:ext>
            </a:extLst>
          </p:cNvPr>
          <p:cNvSpPr txBox="1"/>
          <p:nvPr/>
        </p:nvSpPr>
        <p:spPr>
          <a:xfrm>
            <a:off x="7520152" y="2359070"/>
            <a:ext cx="420456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spectrum</a:t>
            </a:r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shows the power of RF signals originating from all directions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60F506-D240-C5EA-7D8D-8F43D51ED76E}"/>
              </a:ext>
            </a:extLst>
          </p:cNvPr>
          <p:cNvSpPr txBox="1"/>
          <p:nvPr/>
        </p:nvSpPr>
        <p:spPr>
          <a:xfrm>
            <a:off x="0" y="6037712"/>
            <a:ext cx="119975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Task: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synthesize the spatial spectrum given the position of a TX/RX</a:t>
            </a:r>
            <a:endParaRPr lang="en-CN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841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44CAD3-CA6E-C79F-FAF4-2FA55BD6FBA3}"/>
              </a:ext>
            </a:extLst>
          </p:cNvPr>
          <p:cNvSpPr txBox="1"/>
          <p:nvPr/>
        </p:nvSpPr>
        <p:spPr>
          <a:xfrm>
            <a:off x="179003" y="65120"/>
            <a:ext cx="117161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 Video</a:t>
            </a:r>
            <a:endParaRPr lang="en-CN" sz="3600" baseline="30000" dirty="0">
              <a:solidFill>
                <a:srgbClr val="9AC5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CE2994-63C6-BFC1-4DF6-62063F3E1F18}"/>
              </a:ext>
            </a:extLst>
          </p:cNvPr>
          <p:cNvSpPr txBox="1"/>
          <p:nvPr/>
        </p:nvSpPr>
        <p:spPr>
          <a:xfrm>
            <a:off x="2876550" y="3136612"/>
            <a:ext cx="7315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3200" dirty="0">
                <a:solidFill>
                  <a:schemeClr val="bg1"/>
                </a:solidFill>
              </a:rPr>
              <a:t>https://xpengzhao.github.io/NeRF2/</a:t>
            </a:r>
          </a:p>
        </p:txBody>
      </p:sp>
    </p:spTree>
    <p:extLst>
      <p:ext uri="{BB962C8B-B14F-4D97-AF65-F5344CB8AC3E}">
        <p14:creationId xmlns:p14="http://schemas.microsoft.com/office/powerpoint/2010/main" val="3787240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D484B9B2-F1A1-36A9-7EAB-88AF9BD68C04}"/>
              </a:ext>
            </a:extLst>
          </p:cNvPr>
          <p:cNvCxnSpPr>
            <a:cxnSpLocks/>
          </p:cNvCxnSpPr>
          <p:nvPr/>
        </p:nvCxnSpPr>
        <p:spPr>
          <a:xfrm flipV="1">
            <a:off x="2558005" y="2286060"/>
            <a:ext cx="5820451" cy="2054446"/>
          </a:xfrm>
          <a:prstGeom prst="straightConnector1">
            <a:avLst/>
          </a:prstGeom>
          <a:ln w="31750">
            <a:gradFill flip="none" rotWithShape="1">
              <a:gsLst>
                <a:gs pos="0">
                  <a:srgbClr val="FF8D66"/>
                </a:gs>
                <a:gs pos="38000">
                  <a:srgbClr val="D27454"/>
                </a:gs>
                <a:gs pos="77000">
                  <a:srgbClr val="814734"/>
                </a:gs>
                <a:gs pos="99000">
                  <a:srgbClr val="391F16"/>
                </a:gs>
              </a:gsLst>
              <a:lin ang="0" scaled="1"/>
              <a:tileRect/>
            </a:gra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9CD92C4-8BE1-AFDD-E115-C8D4642C4621}"/>
              </a:ext>
            </a:extLst>
          </p:cNvPr>
          <p:cNvGrpSpPr/>
          <p:nvPr/>
        </p:nvGrpSpPr>
        <p:grpSpPr>
          <a:xfrm>
            <a:off x="3881506" y="1595940"/>
            <a:ext cx="3896553" cy="3666120"/>
            <a:chOff x="7837081" y="1724801"/>
            <a:chExt cx="3896553" cy="366612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E3C811E-5A50-AD32-E569-EE4F43F60281}"/>
                </a:ext>
              </a:extLst>
            </p:cNvPr>
            <p:cNvSpPr/>
            <p:nvPr/>
          </p:nvSpPr>
          <p:spPr>
            <a:xfrm>
              <a:off x="8585554" y="1847664"/>
              <a:ext cx="3006167" cy="3006169"/>
            </a:xfrm>
            <a:prstGeom prst="rect">
              <a:avLst/>
            </a:prstGeom>
            <a:solidFill>
              <a:schemeClr val="accent4">
                <a:lumMod val="75000"/>
                <a:alpha val="8000"/>
              </a:schemeClr>
            </a:solidFill>
            <a:ln cap="flat">
              <a:solidFill>
                <a:schemeClr val="bg1">
                  <a:lumMod val="85000"/>
                  <a:alpha val="2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2DABF49-0257-452A-CC7F-93A3B6F2F5DA}"/>
                </a:ext>
              </a:extLst>
            </p:cNvPr>
            <p:cNvSpPr/>
            <p:nvPr/>
          </p:nvSpPr>
          <p:spPr>
            <a:xfrm>
              <a:off x="7840373" y="2378588"/>
              <a:ext cx="3006167" cy="3006169"/>
            </a:xfrm>
            <a:prstGeom prst="rect">
              <a:avLst/>
            </a:prstGeom>
            <a:solidFill>
              <a:schemeClr val="accent4">
                <a:lumMod val="75000"/>
                <a:alpha val="11000"/>
              </a:schemeClr>
            </a:solidFill>
            <a:ln cap="flat"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0273B46-EE0C-9DCC-D211-739364652D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51490" y="1738698"/>
              <a:ext cx="882144" cy="650592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0000">
                    <a:schemeClr val="bg1">
                      <a:lumMod val="50000"/>
                    </a:schemeClr>
                  </a:gs>
                  <a:gs pos="66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81821C6-EB04-B80D-9237-3A1DF4F03C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43047" y="4786937"/>
              <a:ext cx="890587" cy="59745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0000">
                    <a:schemeClr val="bg1">
                      <a:lumMod val="50000"/>
                    </a:schemeClr>
                  </a:gs>
                  <a:gs pos="66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656002B-EA36-97BE-3005-EA8B9657EF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37081" y="1724801"/>
              <a:ext cx="882144" cy="650592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0000">
                    <a:schemeClr val="bg1">
                      <a:lumMod val="50000"/>
                    </a:schemeClr>
                  </a:gs>
                  <a:gs pos="66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4128795-15E3-5EE4-9216-AFDB06F819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51478" y="4740329"/>
              <a:ext cx="882144" cy="650592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0000">
                    <a:schemeClr val="bg1">
                      <a:lumMod val="50000"/>
                    </a:schemeClr>
                  </a:gs>
                  <a:gs pos="66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E82E880-A808-85C4-3615-56CB9993BD46}"/>
              </a:ext>
            </a:extLst>
          </p:cNvPr>
          <p:cNvGrpSpPr/>
          <p:nvPr/>
        </p:nvGrpSpPr>
        <p:grpSpPr>
          <a:xfrm>
            <a:off x="3881506" y="1595940"/>
            <a:ext cx="3882130" cy="3661731"/>
            <a:chOff x="2744966" y="1782247"/>
            <a:chExt cx="3882130" cy="3661731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AA046B-E747-4C33-4BA4-4839729FB4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82122" y="1879479"/>
              <a:ext cx="0" cy="3012504"/>
            </a:xfrm>
            <a:prstGeom prst="line">
              <a:avLst/>
            </a:prstGeom>
            <a:ln w="12700">
              <a:solidFill>
                <a:schemeClr val="accent4">
                  <a:lumMod val="75000"/>
                  <a:alpha val="25006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5005F02-9016-1B57-0390-6B1B0746D4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20150" y="1873145"/>
              <a:ext cx="0" cy="3012504"/>
            </a:xfrm>
            <a:prstGeom prst="line">
              <a:avLst/>
            </a:prstGeom>
            <a:ln w="12700">
              <a:solidFill>
                <a:schemeClr val="accent4">
                  <a:lumMod val="75000"/>
                  <a:alpha val="25006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F3C1602-4672-767D-CE85-8F30FCBA1C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7640" y="1782247"/>
              <a:ext cx="882144" cy="650592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30000">
                    <a:srgbClr val="836401"/>
                  </a:gs>
                  <a:gs pos="66000">
                    <a:srgbClr val="4D3A00"/>
                  </a:gs>
                  <a:gs pos="100000">
                    <a:srgbClr val="221A00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11E812F-B554-6465-235E-3996EB17E9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03021" y="1782247"/>
              <a:ext cx="882144" cy="650592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30000">
                    <a:srgbClr val="836401"/>
                  </a:gs>
                  <a:gs pos="66000">
                    <a:srgbClr val="4D3A00"/>
                  </a:gs>
                  <a:gs pos="100000">
                    <a:srgbClr val="221A00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2B7DC97-48D1-0631-EFF0-32E3BCD585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26329" y="2877005"/>
              <a:ext cx="3006167" cy="0"/>
            </a:xfrm>
            <a:prstGeom prst="line">
              <a:avLst/>
            </a:prstGeom>
            <a:ln w="12700">
              <a:solidFill>
                <a:schemeClr val="accent4">
                  <a:lumMod val="75000"/>
                  <a:alpha val="25006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67435DC-2148-3009-443D-5C895C4FEA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26329" y="3868118"/>
              <a:ext cx="3006167" cy="0"/>
            </a:xfrm>
            <a:prstGeom prst="line">
              <a:avLst/>
            </a:prstGeom>
            <a:ln w="12700">
              <a:solidFill>
                <a:schemeClr val="accent4">
                  <a:lumMod val="75000"/>
                  <a:alpha val="25006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B43092E-A8E6-64FB-D26D-B8D7F8A490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09176" y="2431474"/>
              <a:ext cx="0" cy="3012504"/>
            </a:xfrm>
            <a:prstGeom prst="line">
              <a:avLst/>
            </a:prstGeom>
            <a:ln w="12700">
              <a:solidFill>
                <a:schemeClr val="accent4">
                  <a:lumMod val="7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B83CE47-85D1-7AF0-0CEB-8FA7294961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47204" y="2425140"/>
              <a:ext cx="0" cy="3012504"/>
            </a:xfrm>
            <a:prstGeom prst="line">
              <a:avLst/>
            </a:prstGeom>
            <a:ln w="12700">
              <a:solidFill>
                <a:schemeClr val="accent4">
                  <a:lumMod val="7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1159793-F09E-AC8D-07D4-378942B0C7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53383" y="3429000"/>
              <a:ext cx="3006167" cy="0"/>
            </a:xfrm>
            <a:prstGeom prst="line">
              <a:avLst/>
            </a:prstGeom>
            <a:ln w="12700">
              <a:solidFill>
                <a:schemeClr val="accent4">
                  <a:lumMod val="7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BF73C2B-9D65-7EAE-C3D5-9AA837B544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53383" y="4420113"/>
              <a:ext cx="3006167" cy="0"/>
            </a:xfrm>
            <a:prstGeom prst="line">
              <a:avLst/>
            </a:prstGeom>
            <a:ln w="12700">
              <a:solidFill>
                <a:schemeClr val="accent4">
                  <a:lumMod val="7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3BBD215-7698-C368-AA93-FCDDDCA54A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44952" y="2792475"/>
              <a:ext cx="882144" cy="650592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30000">
                    <a:srgbClr val="836401"/>
                  </a:gs>
                  <a:gs pos="66000">
                    <a:srgbClr val="4D3A00"/>
                  </a:gs>
                  <a:gs pos="100000">
                    <a:srgbClr val="221A00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20982EF-0E5C-A470-2CFA-513ECA411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44952" y="3783727"/>
              <a:ext cx="882144" cy="650592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30000">
                    <a:srgbClr val="836401"/>
                  </a:gs>
                  <a:gs pos="66000">
                    <a:srgbClr val="4D3A00"/>
                  </a:gs>
                  <a:gs pos="100000">
                    <a:srgbClr val="221A00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1CFB712-60D7-45AB-584F-38976423AB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3365" y="2781946"/>
              <a:ext cx="882144" cy="650592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30000">
                    <a:srgbClr val="836401"/>
                  </a:gs>
                  <a:gs pos="66000">
                    <a:srgbClr val="4D3A00"/>
                  </a:gs>
                  <a:gs pos="100000">
                    <a:srgbClr val="221A00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5894CE4-5E0C-2CAF-7EEA-8E0B0FBE73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4909" y="3781646"/>
              <a:ext cx="882144" cy="650592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30000">
                    <a:srgbClr val="836401"/>
                  </a:gs>
                  <a:gs pos="66000">
                    <a:srgbClr val="4D3A00"/>
                  </a:gs>
                  <a:gs pos="100000">
                    <a:srgbClr val="221A00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1A57ABE-C2A9-E2CA-C0B6-C869F50FFD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72234" y="3781646"/>
              <a:ext cx="882144" cy="650592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30000">
                    <a:srgbClr val="836401"/>
                  </a:gs>
                  <a:gs pos="66000">
                    <a:srgbClr val="4D3A00"/>
                  </a:gs>
                  <a:gs pos="100000">
                    <a:srgbClr val="221A00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7301A31-806A-A69B-3351-153A5691B5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94879" y="2781946"/>
              <a:ext cx="882144" cy="650592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30000">
                    <a:srgbClr val="836401"/>
                  </a:gs>
                  <a:gs pos="66000">
                    <a:srgbClr val="4D3A00"/>
                  </a:gs>
                  <a:gs pos="100000">
                    <a:srgbClr val="221A00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80BB6E1-EE8A-17FC-F411-5DB8F18F95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53383" y="2763917"/>
              <a:ext cx="882144" cy="650592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30000">
                    <a:srgbClr val="836401"/>
                  </a:gs>
                  <a:gs pos="66000">
                    <a:srgbClr val="4D3A00"/>
                  </a:gs>
                  <a:gs pos="100000">
                    <a:srgbClr val="221A00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59A38F7-9472-6D3B-3FB3-B3A6AD5363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4966" y="3761723"/>
              <a:ext cx="882144" cy="650592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30000">
                    <a:srgbClr val="836401"/>
                  </a:gs>
                  <a:gs pos="66000">
                    <a:srgbClr val="4D3A00"/>
                  </a:gs>
                  <a:gs pos="100000">
                    <a:srgbClr val="221A00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0696F6F-8F52-17D1-C3D5-FA4EDB2B43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03093" y="4772614"/>
              <a:ext cx="882144" cy="650592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30000">
                    <a:srgbClr val="836401"/>
                  </a:gs>
                  <a:gs pos="66000">
                    <a:srgbClr val="4D3A00"/>
                  </a:gs>
                  <a:gs pos="100000">
                    <a:srgbClr val="221A00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6EA49A6-7C55-0993-4C6C-A029D85C3F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7638" y="4782107"/>
              <a:ext cx="882144" cy="650592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30000">
                    <a:srgbClr val="836401"/>
                  </a:gs>
                  <a:gs pos="66000">
                    <a:srgbClr val="4D3A00"/>
                  </a:gs>
                  <a:gs pos="100000">
                    <a:srgbClr val="221A00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7F3083D-9600-7230-9C3A-935AF678738F}"/>
              </a:ext>
            </a:extLst>
          </p:cNvPr>
          <p:cNvGrpSpPr/>
          <p:nvPr/>
        </p:nvGrpSpPr>
        <p:grpSpPr>
          <a:xfrm>
            <a:off x="1767361" y="4223000"/>
            <a:ext cx="584340" cy="937593"/>
            <a:chOff x="8398174" y="3371556"/>
            <a:chExt cx="584340" cy="937593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1E086098-84CC-F7A0-9988-93AE9A958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98174" y="3418726"/>
              <a:ext cx="584340" cy="890423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431087A-1615-2AD6-F90A-E4C1D7C5CCC2}"/>
                </a:ext>
              </a:extLst>
            </p:cNvPr>
            <p:cNvSpPr txBox="1"/>
            <p:nvPr/>
          </p:nvSpPr>
          <p:spPr>
            <a:xfrm>
              <a:off x="8480336" y="3371556"/>
              <a:ext cx="4138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sz="1600" b="1" dirty="0"/>
                <a:t>RX</a:t>
              </a:r>
            </a:p>
          </p:txBody>
        </p: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5C02C24E-ACC6-1FA6-B095-499B27A83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0042" y="3920635"/>
            <a:ext cx="896537" cy="1195382"/>
          </a:xfrm>
          <a:prstGeom prst="rect">
            <a:avLst/>
          </a:prstGeom>
        </p:spPr>
      </p:pic>
      <p:sp>
        <p:nvSpPr>
          <p:cNvPr id="83" name="Oval 82">
            <a:extLst>
              <a:ext uri="{FF2B5EF4-FFF2-40B4-BE49-F238E27FC236}">
                <a16:creationId xmlns:a16="http://schemas.microsoft.com/office/drawing/2014/main" id="{42AC84EB-920C-5D88-89B9-BDD8DDA71A90}"/>
              </a:ext>
            </a:extLst>
          </p:cNvPr>
          <p:cNvSpPr/>
          <p:nvPr/>
        </p:nvSpPr>
        <p:spPr>
          <a:xfrm>
            <a:off x="3932714" y="3737324"/>
            <a:ext cx="180762" cy="180762"/>
          </a:xfrm>
          <a:prstGeom prst="ellipse">
            <a:avLst/>
          </a:prstGeom>
          <a:gradFill flip="none" rotWithShape="1">
            <a:gsLst>
              <a:gs pos="0">
                <a:srgbClr val="A0FC66"/>
              </a:gs>
              <a:gs pos="41000">
                <a:srgbClr val="7EC550"/>
              </a:gs>
              <a:gs pos="75000">
                <a:srgbClr val="48712E"/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18542F1D-15D8-06F2-3768-C4B2AEE5ADD0}"/>
              </a:ext>
            </a:extLst>
          </p:cNvPr>
          <p:cNvSpPr/>
          <p:nvPr/>
        </p:nvSpPr>
        <p:spPr>
          <a:xfrm>
            <a:off x="4913386" y="3378905"/>
            <a:ext cx="180762" cy="180762"/>
          </a:xfrm>
          <a:prstGeom prst="ellipse">
            <a:avLst/>
          </a:prstGeom>
          <a:gradFill flip="none" rotWithShape="1">
            <a:gsLst>
              <a:gs pos="0">
                <a:srgbClr val="A0FC66"/>
              </a:gs>
              <a:gs pos="41000">
                <a:srgbClr val="7EC550"/>
              </a:gs>
              <a:gs pos="75000">
                <a:srgbClr val="48712E"/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41BB092-9541-79F5-44F6-AEC45DB70049}"/>
              </a:ext>
            </a:extLst>
          </p:cNvPr>
          <p:cNvSpPr/>
          <p:nvPr/>
        </p:nvSpPr>
        <p:spPr>
          <a:xfrm>
            <a:off x="6888391" y="2681311"/>
            <a:ext cx="180762" cy="180762"/>
          </a:xfrm>
          <a:prstGeom prst="ellipse">
            <a:avLst/>
          </a:prstGeom>
          <a:gradFill flip="none" rotWithShape="1">
            <a:gsLst>
              <a:gs pos="0">
                <a:srgbClr val="A0FC66"/>
              </a:gs>
              <a:gs pos="41000">
                <a:srgbClr val="7EC550"/>
              </a:gs>
              <a:gs pos="75000">
                <a:srgbClr val="48712E"/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6125F61-7C50-BC8A-3F8C-AEB10B6B0A21}"/>
              </a:ext>
            </a:extLst>
          </p:cNvPr>
          <p:cNvSpPr/>
          <p:nvPr/>
        </p:nvSpPr>
        <p:spPr>
          <a:xfrm>
            <a:off x="5903085" y="3028438"/>
            <a:ext cx="180762" cy="180762"/>
          </a:xfrm>
          <a:prstGeom prst="ellipse">
            <a:avLst/>
          </a:prstGeom>
          <a:gradFill flip="none" rotWithShape="1">
            <a:gsLst>
              <a:gs pos="0">
                <a:srgbClr val="A0FC66"/>
              </a:gs>
              <a:gs pos="41000">
                <a:srgbClr val="7EC550"/>
              </a:gs>
              <a:gs pos="75000">
                <a:srgbClr val="48712E"/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7590D15A-8AFA-FE70-F589-0B588D4AB9A9}"/>
              </a:ext>
            </a:extLst>
          </p:cNvPr>
          <p:cNvSpPr/>
          <p:nvPr/>
        </p:nvSpPr>
        <p:spPr>
          <a:xfrm>
            <a:off x="0" y="5764966"/>
            <a:ext cx="12192000" cy="1073234"/>
          </a:xfrm>
          <a:prstGeom prst="rect">
            <a:avLst/>
          </a:prstGeom>
          <a:solidFill>
            <a:schemeClr val="bg2">
              <a:lumMod val="25000"/>
            </a:schemeClr>
          </a:solidFill>
          <a:ln w="12700" cmpd="tri">
            <a:solidFill>
              <a:schemeClr val="bg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192000"/>
                      <a:gd name="connsiteY0" fmla="*/ 0 h 843655"/>
                      <a:gd name="connsiteX1" fmla="*/ 458651 w 12192000"/>
                      <a:gd name="connsiteY1" fmla="*/ 0 h 843655"/>
                      <a:gd name="connsiteX2" fmla="*/ 673463 w 12192000"/>
                      <a:gd name="connsiteY2" fmla="*/ 0 h 843655"/>
                      <a:gd name="connsiteX3" fmla="*/ 1497874 w 12192000"/>
                      <a:gd name="connsiteY3" fmla="*/ 0 h 843655"/>
                      <a:gd name="connsiteX4" fmla="*/ 1956526 w 12192000"/>
                      <a:gd name="connsiteY4" fmla="*/ 0 h 843655"/>
                      <a:gd name="connsiteX5" fmla="*/ 2415177 w 12192000"/>
                      <a:gd name="connsiteY5" fmla="*/ 0 h 843655"/>
                      <a:gd name="connsiteX6" fmla="*/ 3239589 w 12192000"/>
                      <a:gd name="connsiteY6" fmla="*/ 0 h 843655"/>
                      <a:gd name="connsiteX7" fmla="*/ 3576320 w 12192000"/>
                      <a:gd name="connsiteY7" fmla="*/ 0 h 843655"/>
                      <a:gd name="connsiteX8" fmla="*/ 4400731 w 12192000"/>
                      <a:gd name="connsiteY8" fmla="*/ 0 h 843655"/>
                      <a:gd name="connsiteX9" fmla="*/ 5225143 w 12192000"/>
                      <a:gd name="connsiteY9" fmla="*/ 0 h 843655"/>
                      <a:gd name="connsiteX10" fmla="*/ 5805714 w 12192000"/>
                      <a:gd name="connsiteY10" fmla="*/ 0 h 843655"/>
                      <a:gd name="connsiteX11" fmla="*/ 6630126 w 12192000"/>
                      <a:gd name="connsiteY11" fmla="*/ 0 h 843655"/>
                      <a:gd name="connsiteX12" fmla="*/ 7088777 w 12192000"/>
                      <a:gd name="connsiteY12" fmla="*/ 0 h 843655"/>
                      <a:gd name="connsiteX13" fmla="*/ 7547429 w 12192000"/>
                      <a:gd name="connsiteY13" fmla="*/ 0 h 843655"/>
                      <a:gd name="connsiteX14" fmla="*/ 8249920 w 12192000"/>
                      <a:gd name="connsiteY14" fmla="*/ 0 h 843655"/>
                      <a:gd name="connsiteX15" fmla="*/ 8708571 w 12192000"/>
                      <a:gd name="connsiteY15" fmla="*/ 0 h 843655"/>
                      <a:gd name="connsiteX16" fmla="*/ 9532983 w 12192000"/>
                      <a:gd name="connsiteY16" fmla="*/ 0 h 843655"/>
                      <a:gd name="connsiteX17" fmla="*/ 10357394 w 12192000"/>
                      <a:gd name="connsiteY17" fmla="*/ 0 h 843655"/>
                      <a:gd name="connsiteX18" fmla="*/ 10937966 w 12192000"/>
                      <a:gd name="connsiteY18" fmla="*/ 0 h 843655"/>
                      <a:gd name="connsiteX19" fmla="*/ 11396617 w 12192000"/>
                      <a:gd name="connsiteY19" fmla="*/ 0 h 843655"/>
                      <a:gd name="connsiteX20" fmla="*/ 11611429 w 12192000"/>
                      <a:gd name="connsiteY20" fmla="*/ 0 h 843655"/>
                      <a:gd name="connsiteX21" fmla="*/ 12192000 w 12192000"/>
                      <a:gd name="connsiteY21" fmla="*/ 0 h 843655"/>
                      <a:gd name="connsiteX22" fmla="*/ 12192000 w 12192000"/>
                      <a:gd name="connsiteY22" fmla="*/ 404954 h 843655"/>
                      <a:gd name="connsiteX23" fmla="*/ 12192000 w 12192000"/>
                      <a:gd name="connsiteY23" fmla="*/ 843655 h 843655"/>
                      <a:gd name="connsiteX24" fmla="*/ 11855269 w 12192000"/>
                      <a:gd name="connsiteY24" fmla="*/ 843655 h 843655"/>
                      <a:gd name="connsiteX25" fmla="*/ 11640457 w 12192000"/>
                      <a:gd name="connsiteY25" fmla="*/ 843655 h 843655"/>
                      <a:gd name="connsiteX26" fmla="*/ 11425646 w 12192000"/>
                      <a:gd name="connsiteY26" fmla="*/ 843655 h 843655"/>
                      <a:gd name="connsiteX27" fmla="*/ 10845074 w 12192000"/>
                      <a:gd name="connsiteY27" fmla="*/ 843655 h 843655"/>
                      <a:gd name="connsiteX28" fmla="*/ 10508343 w 12192000"/>
                      <a:gd name="connsiteY28" fmla="*/ 843655 h 843655"/>
                      <a:gd name="connsiteX29" fmla="*/ 9805851 w 12192000"/>
                      <a:gd name="connsiteY29" fmla="*/ 843655 h 843655"/>
                      <a:gd name="connsiteX30" fmla="*/ 9469120 w 12192000"/>
                      <a:gd name="connsiteY30" fmla="*/ 843655 h 843655"/>
                      <a:gd name="connsiteX31" fmla="*/ 8766629 w 12192000"/>
                      <a:gd name="connsiteY31" fmla="*/ 843655 h 843655"/>
                      <a:gd name="connsiteX32" fmla="*/ 8551817 w 12192000"/>
                      <a:gd name="connsiteY32" fmla="*/ 843655 h 843655"/>
                      <a:gd name="connsiteX33" fmla="*/ 7849326 w 12192000"/>
                      <a:gd name="connsiteY33" fmla="*/ 843655 h 843655"/>
                      <a:gd name="connsiteX34" fmla="*/ 7512594 w 12192000"/>
                      <a:gd name="connsiteY34" fmla="*/ 843655 h 843655"/>
                      <a:gd name="connsiteX35" fmla="*/ 7297783 w 12192000"/>
                      <a:gd name="connsiteY35" fmla="*/ 843655 h 843655"/>
                      <a:gd name="connsiteX36" fmla="*/ 6961051 w 12192000"/>
                      <a:gd name="connsiteY36" fmla="*/ 843655 h 843655"/>
                      <a:gd name="connsiteX37" fmla="*/ 6258560 w 12192000"/>
                      <a:gd name="connsiteY37" fmla="*/ 843655 h 843655"/>
                      <a:gd name="connsiteX38" fmla="*/ 5921829 w 12192000"/>
                      <a:gd name="connsiteY38" fmla="*/ 843655 h 843655"/>
                      <a:gd name="connsiteX39" fmla="*/ 5707017 w 12192000"/>
                      <a:gd name="connsiteY39" fmla="*/ 843655 h 843655"/>
                      <a:gd name="connsiteX40" fmla="*/ 5370286 w 12192000"/>
                      <a:gd name="connsiteY40" fmla="*/ 843655 h 843655"/>
                      <a:gd name="connsiteX41" fmla="*/ 4911634 w 12192000"/>
                      <a:gd name="connsiteY41" fmla="*/ 843655 h 843655"/>
                      <a:gd name="connsiteX42" fmla="*/ 4331063 w 12192000"/>
                      <a:gd name="connsiteY42" fmla="*/ 843655 h 843655"/>
                      <a:gd name="connsiteX43" fmla="*/ 3994331 w 12192000"/>
                      <a:gd name="connsiteY43" fmla="*/ 843655 h 843655"/>
                      <a:gd name="connsiteX44" fmla="*/ 3169920 w 12192000"/>
                      <a:gd name="connsiteY44" fmla="*/ 843655 h 843655"/>
                      <a:gd name="connsiteX45" fmla="*/ 2589349 w 12192000"/>
                      <a:gd name="connsiteY45" fmla="*/ 843655 h 843655"/>
                      <a:gd name="connsiteX46" fmla="*/ 1764937 w 12192000"/>
                      <a:gd name="connsiteY46" fmla="*/ 843655 h 843655"/>
                      <a:gd name="connsiteX47" fmla="*/ 1062446 w 12192000"/>
                      <a:gd name="connsiteY47" fmla="*/ 843655 h 843655"/>
                      <a:gd name="connsiteX48" fmla="*/ 603794 w 12192000"/>
                      <a:gd name="connsiteY48" fmla="*/ 843655 h 843655"/>
                      <a:gd name="connsiteX49" fmla="*/ 0 w 12192000"/>
                      <a:gd name="connsiteY49" fmla="*/ 843655 h 843655"/>
                      <a:gd name="connsiteX50" fmla="*/ 0 w 12192000"/>
                      <a:gd name="connsiteY50" fmla="*/ 438701 h 843655"/>
                      <a:gd name="connsiteX51" fmla="*/ 0 w 12192000"/>
                      <a:gd name="connsiteY51" fmla="*/ 0 h 8436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12192000" h="843655" extrusionOk="0">
                        <a:moveTo>
                          <a:pt x="0" y="0"/>
                        </a:moveTo>
                        <a:cubicBezTo>
                          <a:pt x="117127" y="-5097"/>
                          <a:pt x="305253" y="1402"/>
                          <a:pt x="458651" y="0"/>
                        </a:cubicBezTo>
                        <a:cubicBezTo>
                          <a:pt x="612049" y="-1402"/>
                          <a:pt x="595207" y="19573"/>
                          <a:pt x="673463" y="0"/>
                        </a:cubicBezTo>
                        <a:cubicBezTo>
                          <a:pt x="751719" y="-19573"/>
                          <a:pt x="1110976" y="2947"/>
                          <a:pt x="1497874" y="0"/>
                        </a:cubicBezTo>
                        <a:cubicBezTo>
                          <a:pt x="1884772" y="-2947"/>
                          <a:pt x="1727277" y="12394"/>
                          <a:pt x="1956526" y="0"/>
                        </a:cubicBezTo>
                        <a:cubicBezTo>
                          <a:pt x="2185775" y="-12394"/>
                          <a:pt x="2186037" y="21439"/>
                          <a:pt x="2415177" y="0"/>
                        </a:cubicBezTo>
                        <a:cubicBezTo>
                          <a:pt x="2644317" y="-21439"/>
                          <a:pt x="2980375" y="35203"/>
                          <a:pt x="3239589" y="0"/>
                        </a:cubicBezTo>
                        <a:cubicBezTo>
                          <a:pt x="3498803" y="-35203"/>
                          <a:pt x="3499976" y="366"/>
                          <a:pt x="3576320" y="0"/>
                        </a:cubicBezTo>
                        <a:cubicBezTo>
                          <a:pt x="3652664" y="-366"/>
                          <a:pt x="4027617" y="80807"/>
                          <a:pt x="4400731" y="0"/>
                        </a:cubicBezTo>
                        <a:cubicBezTo>
                          <a:pt x="4773845" y="-80807"/>
                          <a:pt x="4838935" y="27413"/>
                          <a:pt x="5225143" y="0"/>
                        </a:cubicBezTo>
                        <a:cubicBezTo>
                          <a:pt x="5611351" y="-27413"/>
                          <a:pt x="5670159" y="30339"/>
                          <a:pt x="5805714" y="0"/>
                        </a:cubicBezTo>
                        <a:cubicBezTo>
                          <a:pt x="5941269" y="-30339"/>
                          <a:pt x="6367077" y="29593"/>
                          <a:pt x="6630126" y="0"/>
                        </a:cubicBezTo>
                        <a:cubicBezTo>
                          <a:pt x="6893175" y="-29593"/>
                          <a:pt x="6919581" y="35567"/>
                          <a:pt x="7088777" y="0"/>
                        </a:cubicBezTo>
                        <a:cubicBezTo>
                          <a:pt x="7257973" y="-35567"/>
                          <a:pt x="7359908" y="46992"/>
                          <a:pt x="7547429" y="0"/>
                        </a:cubicBezTo>
                        <a:cubicBezTo>
                          <a:pt x="7734950" y="-46992"/>
                          <a:pt x="8044814" y="40653"/>
                          <a:pt x="8249920" y="0"/>
                        </a:cubicBezTo>
                        <a:cubicBezTo>
                          <a:pt x="8455026" y="-40653"/>
                          <a:pt x="8489644" y="23818"/>
                          <a:pt x="8708571" y="0"/>
                        </a:cubicBezTo>
                        <a:cubicBezTo>
                          <a:pt x="8927498" y="-23818"/>
                          <a:pt x="9259545" y="8651"/>
                          <a:pt x="9532983" y="0"/>
                        </a:cubicBezTo>
                        <a:cubicBezTo>
                          <a:pt x="9806421" y="-8651"/>
                          <a:pt x="10032831" y="97126"/>
                          <a:pt x="10357394" y="0"/>
                        </a:cubicBezTo>
                        <a:cubicBezTo>
                          <a:pt x="10681957" y="-97126"/>
                          <a:pt x="10669289" y="18621"/>
                          <a:pt x="10937966" y="0"/>
                        </a:cubicBezTo>
                        <a:cubicBezTo>
                          <a:pt x="11206643" y="-18621"/>
                          <a:pt x="11228125" y="49914"/>
                          <a:pt x="11396617" y="0"/>
                        </a:cubicBezTo>
                        <a:cubicBezTo>
                          <a:pt x="11565109" y="-49914"/>
                          <a:pt x="11567903" y="2966"/>
                          <a:pt x="11611429" y="0"/>
                        </a:cubicBezTo>
                        <a:cubicBezTo>
                          <a:pt x="11654955" y="-2966"/>
                          <a:pt x="11909242" y="42336"/>
                          <a:pt x="12192000" y="0"/>
                        </a:cubicBezTo>
                        <a:cubicBezTo>
                          <a:pt x="12239833" y="166338"/>
                          <a:pt x="12157859" y="270969"/>
                          <a:pt x="12192000" y="404954"/>
                        </a:cubicBezTo>
                        <a:cubicBezTo>
                          <a:pt x="12226141" y="538939"/>
                          <a:pt x="12191579" y="626977"/>
                          <a:pt x="12192000" y="843655"/>
                        </a:cubicBezTo>
                        <a:cubicBezTo>
                          <a:pt x="12056672" y="869361"/>
                          <a:pt x="11928933" y="841833"/>
                          <a:pt x="11855269" y="843655"/>
                        </a:cubicBezTo>
                        <a:cubicBezTo>
                          <a:pt x="11781605" y="845477"/>
                          <a:pt x="11728586" y="823693"/>
                          <a:pt x="11640457" y="843655"/>
                        </a:cubicBezTo>
                        <a:cubicBezTo>
                          <a:pt x="11552328" y="863617"/>
                          <a:pt x="11482902" y="838356"/>
                          <a:pt x="11425646" y="843655"/>
                        </a:cubicBezTo>
                        <a:cubicBezTo>
                          <a:pt x="11368390" y="848954"/>
                          <a:pt x="11003180" y="825161"/>
                          <a:pt x="10845074" y="843655"/>
                        </a:cubicBezTo>
                        <a:cubicBezTo>
                          <a:pt x="10686968" y="862149"/>
                          <a:pt x="10594784" y="812354"/>
                          <a:pt x="10508343" y="843655"/>
                        </a:cubicBezTo>
                        <a:cubicBezTo>
                          <a:pt x="10421902" y="874956"/>
                          <a:pt x="10028343" y="813599"/>
                          <a:pt x="9805851" y="843655"/>
                        </a:cubicBezTo>
                        <a:cubicBezTo>
                          <a:pt x="9583359" y="873711"/>
                          <a:pt x="9580072" y="809241"/>
                          <a:pt x="9469120" y="843655"/>
                        </a:cubicBezTo>
                        <a:cubicBezTo>
                          <a:pt x="9358168" y="878069"/>
                          <a:pt x="9072199" y="809573"/>
                          <a:pt x="8766629" y="843655"/>
                        </a:cubicBezTo>
                        <a:cubicBezTo>
                          <a:pt x="8461059" y="877737"/>
                          <a:pt x="8613260" y="824557"/>
                          <a:pt x="8551817" y="843655"/>
                        </a:cubicBezTo>
                        <a:cubicBezTo>
                          <a:pt x="8490374" y="862753"/>
                          <a:pt x="8123958" y="791480"/>
                          <a:pt x="7849326" y="843655"/>
                        </a:cubicBezTo>
                        <a:cubicBezTo>
                          <a:pt x="7574694" y="895830"/>
                          <a:pt x="7651428" y="809207"/>
                          <a:pt x="7512594" y="843655"/>
                        </a:cubicBezTo>
                        <a:cubicBezTo>
                          <a:pt x="7373760" y="878103"/>
                          <a:pt x="7381683" y="829233"/>
                          <a:pt x="7297783" y="843655"/>
                        </a:cubicBezTo>
                        <a:cubicBezTo>
                          <a:pt x="7213883" y="858077"/>
                          <a:pt x="7060023" y="811020"/>
                          <a:pt x="6961051" y="843655"/>
                        </a:cubicBezTo>
                        <a:cubicBezTo>
                          <a:pt x="6862079" y="876290"/>
                          <a:pt x="6437235" y="771552"/>
                          <a:pt x="6258560" y="843655"/>
                        </a:cubicBezTo>
                        <a:cubicBezTo>
                          <a:pt x="6079885" y="915758"/>
                          <a:pt x="6046551" y="828678"/>
                          <a:pt x="5921829" y="843655"/>
                        </a:cubicBezTo>
                        <a:cubicBezTo>
                          <a:pt x="5797107" y="858632"/>
                          <a:pt x="5753638" y="836583"/>
                          <a:pt x="5707017" y="843655"/>
                        </a:cubicBezTo>
                        <a:cubicBezTo>
                          <a:pt x="5660396" y="850727"/>
                          <a:pt x="5452963" y="843388"/>
                          <a:pt x="5370286" y="843655"/>
                        </a:cubicBezTo>
                        <a:cubicBezTo>
                          <a:pt x="5287609" y="843922"/>
                          <a:pt x="5014743" y="808938"/>
                          <a:pt x="4911634" y="843655"/>
                        </a:cubicBezTo>
                        <a:cubicBezTo>
                          <a:pt x="4808525" y="878372"/>
                          <a:pt x="4542614" y="797452"/>
                          <a:pt x="4331063" y="843655"/>
                        </a:cubicBezTo>
                        <a:cubicBezTo>
                          <a:pt x="4119512" y="889858"/>
                          <a:pt x="4069654" y="832918"/>
                          <a:pt x="3994331" y="843655"/>
                        </a:cubicBezTo>
                        <a:cubicBezTo>
                          <a:pt x="3919008" y="854392"/>
                          <a:pt x="3408040" y="817831"/>
                          <a:pt x="3169920" y="843655"/>
                        </a:cubicBezTo>
                        <a:cubicBezTo>
                          <a:pt x="2931800" y="869479"/>
                          <a:pt x="2856916" y="793507"/>
                          <a:pt x="2589349" y="843655"/>
                        </a:cubicBezTo>
                        <a:cubicBezTo>
                          <a:pt x="2321782" y="893803"/>
                          <a:pt x="2006351" y="779059"/>
                          <a:pt x="1764937" y="843655"/>
                        </a:cubicBezTo>
                        <a:cubicBezTo>
                          <a:pt x="1523523" y="908251"/>
                          <a:pt x="1232650" y="839491"/>
                          <a:pt x="1062446" y="843655"/>
                        </a:cubicBezTo>
                        <a:cubicBezTo>
                          <a:pt x="892242" y="847819"/>
                          <a:pt x="745975" y="789845"/>
                          <a:pt x="603794" y="843655"/>
                        </a:cubicBezTo>
                        <a:cubicBezTo>
                          <a:pt x="461613" y="897465"/>
                          <a:pt x="280308" y="795706"/>
                          <a:pt x="0" y="843655"/>
                        </a:cubicBezTo>
                        <a:cubicBezTo>
                          <a:pt x="-3555" y="699964"/>
                          <a:pt x="10069" y="597467"/>
                          <a:pt x="0" y="438701"/>
                        </a:cubicBezTo>
                        <a:cubicBezTo>
                          <a:pt x="-10069" y="279935"/>
                          <a:pt x="32281" y="1176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Discretize the scene into a finite number of 3D voxels</a:t>
            </a:r>
            <a:endParaRPr lang="en-CN" sz="32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A14FDE8-3FF9-349C-A56D-E08FE23FD81F}"/>
              </a:ext>
            </a:extLst>
          </p:cNvPr>
          <p:cNvGrpSpPr/>
          <p:nvPr/>
        </p:nvGrpSpPr>
        <p:grpSpPr>
          <a:xfrm>
            <a:off x="1862816" y="3455105"/>
            <a:ext cx="6167087" cy="1752600"/>
            <a:chOff x="1862816" y="3455105"/>
            <a:chExt cx="6167087" cy="1752600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65E7E9A7-B60A-F27F-EB88-32FFD8686B7D}"/>
                </a:ext>
              </a:extLst>
            </p:cNvPr>
            <p:cNvCxnSpPr>
              <a:cxnSpLocks/>
            </p:cNvCxnSpPr>
            <p:nvPr/>
          </p:nvCxnSpPr>
          <p:spPr>
            <a:xfrm>
              <a:off x="2558005" y="4361527"/>
              <a:ext cx="5471898" cy="0"/>
            </a:xfrm>
            <a:prstGeom prst="line">
              <a:avLst/>
            </a:prstGeom>
            <a:ln w="22225">
              <a:solidFill>
                <a:schemeClr val="bg1">
                  <a:alpha val="99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22CCC9E7-CF33-547D-208B-0BEFF76D94BE}"/>
                </a:ext>
              </a:extLst>
            </p:cNvPr>
            <p:cNvSpPr txBox="1"/>
            <p:nvPr/>
          </p:nvSpPr>
          <p:spPr>
            <a:xfrm>
              <a:off x="2910922" y="4593336"/>
              <a:ext cx="284533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direction</a:t>
              </a:r>
              <a:endParaRPr lang="en-CN" sz="2000" dirty="0"/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7FDAA495-5EBD-49F5-5D74-DCBEF6D18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2816" y="3455105"/>
              <a:ext cx="1739900" cy="17526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A689277A-59A2-6F17-E53B-79EBEF919E5A}"/>
                    </a:ext>
                  </a:extLst>
                </p:cNvPr>
                <p:cNvSpPr txBox="1"/>
                <p:nvPr/>
              </p:nvSpPr>
              <p:spPr>
                <a:xfrm flipH="1">
                  <a:off x="4076651" y="4594062"/>
                  <a:ext cx="59281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oMath>
                    </m:oMathPara>
                  </a14:m>
                  <a:endParaRPr lang="en-CN" dirty="0"/>
                </a:p>
              </p:txBody>
            </p:sp>
          </mc:Choice>
          <mc:Fallback xmlns="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A689277A-59A2-6F17-E53B-79EBEF919E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4076651" y="4594062"/>
                  <a:ext cx="592816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72EA886-8469-B5B3-982A-4C1C0EE7F7A3}"/>
              </a:ext>
            </a:extLst>
          </p:cNvPr>
          <p:cNvSpPr txBox="1"/>
          <p:nvPr/>
        </p:nvSpPr>
        <p:spPr>
          <a:xfrm>
            <a:off x="8241879" y="1986862"/>
            <a:ext cx="38224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direction is a path across a line of voxels</a:t>
            </a:r>
            <a:endParaRPr lang="en-US" sz="32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05B1DF-7E5A-72C1-0EA5-5671C38434B7}"/>
              </a:ext>
            </a:extLst>
          </p:cNvPr>
          <p:cNvSpPr txBox="1"/>
          <p:nvPr/>
        </p:nvSpPr>
        <p:spPr>
          <a:xfrm>
            <a:off x="189084" y="2075384"/>
            <a:ext cx="38224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scene is discretized into 3D voxels</a:t>
            </a:r>
            <a:endParaRPr lang="en-US" sz="32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75BF83-C970-96C2-9C0F-580F3B592E02}"/>
              </a:ext>
            </a:extLst>
          </p:cNvPr>
          <p:cNvSpPr txBox="1"/>
          <p:nvPr/>
        </p:nvSpPr>
        <p:spPr>
          <a:xfrm>
            <a:off x="333994" y="54960"/>
            <a:ext cx="117161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NeRF</a:t>
            </a:r>
            <a:r>
              <a:rPr lang="en-US" sz="36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</a:t>
            </a:r>
            <a:endParaRPr lang="en-CN" sz="3600" baseline="30000" dirty="0">
              <a:solidFill>
                <a:srgbClr val="9AC5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53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85" grpId="0" animBg="1"/>
      <p:bldP spid="8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EF8AE52-454B-E335-2BCC-616600DE5E47}"/>
              </a:ext>
            </a:extLst>
          </p:cNvPr>
          <p:cNvCxnSpPr>
            <a:cxnSpLocks/>
          </p:cNvCxnSpPr>
          <p:nvPr/>
        </p:nvCxnSpPr>
        <p:spPr>
          <a:xfrm flipV="1">
            <a:off x="2568199" y="2285983"/>
            <a:ext cx="5820451" cy="2054446"/>
          </a:xfrm>
          <a:prstGeom prst="straightConnector1">
            <a:avLst/>
          </a:prstGeom>
          <a:ln w="31750">
            <a:gradFill flip="none" rotWithShape="1">
              <a:gsLst>
                <a:gs pos="0">
                  <a:srgbClr val="FF8D66"/>
                </a:gs>
                <a:gs pos="38000">
                  <a:srgbClr val="D27454"/>
                </a:gs>
                <a:gs pos="77000">
                  <a:srgbClr val="814734"/>
                </a:gs>
                <a:gs pos="99000">
                  <a:srgbClr val="391F16"/>
                </a:gs>
              </a:gsLst>
              <a:lin ang="0" scaled="1"/>
              <a:tileRect/>
            </a:gra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9CD92C4-8BE1-AFDD-E115-C8D4642C4621}"/>
              </a:ext>
            </a:extLst>
          </p:cNvPr>
          <p:cNvGrpSpPr/>
          <p:nvPr/>
        </p:nvGrpSpPr>
        <p:grpSpPr>
          <a:xfrm>
            <a:off x="3881506" y="1595940"/>
            <a:ext cx="3896553" cy="3666120"/>
            <a:chOff x="7837081" y="1724801"/>
            <a:chExt cx="3896553" cy="366612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E3C811E-5A50-AD32-E569-EE4F43F60281}"/>
                </a:ext>
              </a:extLst>
            </p:cNvPr>
            <p:cNvSpPr/>
            <p:nvPr/>
          </p:nvSpPr>
          <p:spPr>
            <a:xfrm>
              <a:off x="8585554" y="1847664"/>
              <a:ext cx="3006167" cy="3006169"/>
            </a:xfrm>
            <a:prstGeom prst="rect">
              <a:avLst/>
            </a:prstGeom>
            <a:solidFill>
              <a:schemeClr val="accent4">
                <a:lumMod val="75000"/>
                <a:alpha val="8000"/>
              </a:schemeClr>
            </a:solidFill>
            <a:ln cap="flat">
              <a:solidFill>
                <a:schemeClr val="bg1">
                  <a:lumMod val="85000"/>
                  <a:alpha val="2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2DABF49-0257-452A-CC7F-93A3B6F2F5DA}"/>
                </a:ext>
              </a:extLst>
            </p:cNvPr>
            <p:cNvSpPr/>
            <p:nvPr/>
          </p:nvSpPr>
          <p:spPr>
            <a:xfrm>
              <a:off x="7840373" y="2378588"/>
              <a:ext cx="3006167" cy="3006169"/>
            </a:xfrm>
            <a:prstGeom prst="rect">
              <a:avLst/>
            </a:prstGeom>
            <a:solidFill>
              <a:schemeClr val="accent4">
                <a:lumMod val="75000"/>
                <a:alpha val="11000"/>
              </a:schemeClr>
            </a:solidFill>
            <a:ln cap="flat">
              <a:solidFill>
                <a:schemeClr val="bg1">
                  <a:lumMod val="85000"/>
                  <a:alpha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0273B46-EE0C-9DCC-D211-739364652D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51490" y="1738698"/>
              <a:ext cx="882144" cy="650592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0000">
                    <a:schemeClr val="bg1">
                      <a:lumMod val="50000"/>
                    </a:schemeClr>
                  </a:gs>
                  <a:gs pos="66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81821C6-EB04-B80D-9237-3A1DF4F03C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43047" y="4786937"/>
              <a:ext cx="890587" cy="59745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0000">
                    <a:schemeClr val="bg1">
                      <a:lumMod val="50000"/>
                    </a:schemeClr>
                  </a:gs>
                  <a:gs pos="66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656002B-EA36-97BE-3005-EA8B9657EF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37081" y="1724801"/>
              <a:ext cx="882144" cy="650592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0000">
                    <a:schemeClr val="bg1">
                      <a:lumMod val="50000"/>
                    </a:schemeClr>
                  </a:gs>
                  <a:gs pos="66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4128795-15E3-5EE4-9216-AFDB06F819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51478" y="4740329"/>
              <a:ext cx="882144" cy="650592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0000">
                    <a:schemeClr val="bg1">
                      <a:lumMod val="50000"/>
                    </a:schemeClr>
                  </a:gs>
                  <a:gs pos="66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E82E880-A808-85C4-3615-56CB9993BD46}"/>
              </a:ext>
            </a:extLst>
          </p:cNvPr>
          <p:cNvGrpSpPr/>
          <p:nvPr/>
        </p:nvGrpSpPr>
        <p:grpSpPr>
          <a:xfrm>
            <a:off x="3881506" y="1595940"/>
            <a:ext cx="3882130" cy="3661731"/>
            <a:chOff x="2744966" y="1782247"/>
            <a:chExt cx="3882130" cy="3661731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AA046B-E747-4C33-4BA4-4839729FB4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82122" y="1879479"/>
              <a:ext cx="0" cy="3012504"/>
            </a:xfrm>
            <a:prstGeom prst="line">
              <a:avLst/>
            </a:prstGeom>
            <a:ln w="12700">
              <a:solidFill>
                <a:schemeClr val="accent4">
                  <a:lumMod val="75000"/>
                  <a:alpha val="25006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5005F02-9016-1B57-0390-6B1B0746D4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20150" y="1873145"/>
              <a:ext cx="0" cy="3012504"/>
            </a:xfrm>
            <a:prstGeom prst="line">
              <a:avLst/>
            </a:prstGeom>
            <a:ln w="12700">
              <a:solidFill>
                <a:schemeClr val="accent4">
                  <a:lumMod val="75000"/>
                  <a:alpha val="25006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F3C1602-4672-767D-CE85-8F30FCBA1C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7640" y="1782247"/>
              <a:ext cx="882144" cy="650592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30000">
                    <a:srgbClr val="836401"/>
                  </a:gs>
                  <a:gs pos="66000">
                    <a:srgbClr val="4D3A00"/>
                  </a:gs>
                  <a:gs pos="100000">
                    <a:srgbClr val="221A00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11E812F-B554-6465-235E-3996EB17E9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03021" y="1782247"/>
              <a:ext cx="882144" cy="650592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30000">
                    <a:srgbClr val="836401"/>
                  </a:gs>
                  <a:gs pos="66000">
                    <a:srgbClr val="4D3A00"/>
                  </a:gs>
                  <a:gs pos="100000">
                    <a:srgbClr val="221A00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2B7DC97-48D1-0631-EFF0-32E3BCD585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26329" y="2877005"/>
              <a:ext cx="3006167" cy="0"/>
            </a:xfrm>
            <a:prstGeom prst="line">
              <a:avLst/>
            </a:prstGeom>
            <a:ln w="12700">
              <a:solidFill>
                <a:schemeClr val="accent4">
                  <a:lumMod val="75000"/>
                  <a:alpha val="25006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67435DC-2148-3009-443D-5C895C4FEA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26329" y="3868118"/>
              <a:ext cx="3006167" cy="0"/>
            </a:xfrm>
            <a:prstGeom prst="line">
              <a:avLst/>
            </a:prstGeom>
            <a:ln w="12700">
              <a:solidFill>
                <a:schemeClr val="accent4">
                  <a:lumMod val="75000"/>
                  <a:alpha val="25006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B43092E-A8E6-64FB-D26D-B8D7F8A490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09176" y="2431474"/>
              <a:ext cx="0" cy="3012504"/>
            </a:xfrm>
            <a:prstGeom prst="line">
              <a:avLst/>
            </a:prstGeom>
            <a:ln w="12700">
              <a:solidFill>
                <a:schemeClr val="accent4">
                  <a:lumMod val="7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B83CE47-85D1-7AF0-0CEB-8FA7294961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47204" y="2425140"/>
              <a:ext cx="0" cy="3012504"/>
            </a:xfrm>
            <a:prstGeom prst="line">
              <a:avLst/>
            </a:prstGeom>
            <a:ln w="12700">
              <a:solidFill>
                <a:schemeClr val="accent4">
                  <a:lumMod val="7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1159793-F09E-AC8D-07D4-378942B0C7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53383" y="3429000"/>
              <a:ext cx="3006167" cy="0"/>
            </a:xfrm>
            <a:prstGeom prst="line">
              <a:avLst/>
            </a:prstGeom>
            <a:ln w="12700">
              <a:solidFill>
                <a:schemeClr val="accent4">
                  <a:lumMod val="7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BF73C2B-9D65-7EAE-C3D5-9AA837B544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53383" y="4420113"/>
              <a:ext cx="3006167" cy="0"/>
            </a:xfrm>
            <a:prstGeom prst="line">
              <a:avLst/>
            </a:prstGeom>
            <a:ln w="12700">
              <a:solidFill>
                <a:schemeClr val="accent4">
                  <a:lumMod val="75000"/>
                  <a:alpha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3BBD215-7698-C368-AA93-FCDDDCA54A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44952" y="2792475"/>
              <a:ext cx="882144" cy="650592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30000">
                    <a:srgbClr val="836401"/>
                  </a:gs>
                  <a:gs pos="66000">
                    <a:srgbClr val="4D3A00"/>
                  </a:gs>
                  <a:gs pos="100000">
                    <a:srgbClr val="221A00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20982EF-0E5C-A470-2CFA-513ECA411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44952" y="3783727"/>
              <a:ext cx="882144" cy="650592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30000">
                    <a:srgbClr val="836401"/>
                  </a:gs>
                  <a:gs pos="66000">
                    <a:srgbClr val="4D3A00"/>
                  </a:gs>
                  <a:gs pos="100000">
                    <a:srgbClr val="221A00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1CFB712-60D7-45AB-584F-38976423AB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3365" y="2781946"/>
              <a:ext cx="882144" cy="650592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30000">
                    <a:srgbClr val="836401"/>
                  </a:gs>
                  <a:gs pos="66000">
                    <a:srgbClr val="4D3A00"/>
                  </a:gs>
                  <a:gs pos="100000">
                    <a:srgbClr val="221A00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5894CE4-5E0C-2CAF-7EEA-8E0B0FBE73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4909" y="3781646"/>
              <a:ext cx="882144" cy="650592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30000">
                    <a:srgbClr val="836401"/>
                  </a:gs>
                  <a:gs pos="66000">
                    <a:srgbClr val="4D3A00"/>
                  </a:gs>
                  <a:gs pos="100000">
                    <a:srgbClr val="221A00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1A57ABE-C2A9-E2CA-C0B6-C869F50FFD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72234" y="3781646"/>
              <a:ext cx="882144" cy="650592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30000">
                    <a:srgbClr val="836401"/>
                  </a:gs>
                  <a:gs pos="66000">
                    <a:srgbClr val="4D3A00"/>
                  </a:gs>
                  <a:gs pos="100000">
                    <a:srgbClr val="221A00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7301A31-806A-A69B-3351-153A5691B5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94879" y="2781946"/>
              <a:ext cx="882144" cy="650592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30000">
                    <a:srgbClr val="836401"/>
                  </a:gs>
                  <a:gs pos="66000">
                    <a:srgbClr val="4D3A00"/>
                  </a:gs>
                  <a:gs pos="100000">
                    <a:srgbClr val="221A00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80BB6E1-EE8A-17FC-F411-5DB8F18F95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53383" y="2763917"/>
              <a:ext cx="882144" cy="650592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30000">
                    <a:srgbClr val="836401"/>
                  </a:gs>
                  <a:gs pos="66000">
                    <a:srgbClr val="4D3A00"/>
                  </a:gs>
                  <a:gs pos="100000">
                    <a:srgbClr val="221A00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59A38F7-9472-6D3B-3FB3-B3A6AD5363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4966" y="3761723"/>
              <a:ext cx="882144" cy="650592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30000">
                    <a:srgbClr val="836401"/>
                  </a:gs>
                  <a:gs pos="66000">
                    <a:srgbClr val="4D3A00"/>
                  </a:gs>
                  <a:gs pos="100000">
                    <a:srgbClr val="221A00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0696F6F-8F52-17D1-C3D5-FA4EDB2B43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03093" y="4772614"/>
              <a:ext cx="882144" cy="650592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30000">
                    <a:srgbClr val="836401"/>
                  </a:gs>
                  <a:gs pos="66000">
                    <a:srgbClr val="4D3A00"/>
                  </a:gs>
                  <a:gs pos="100000">
                    <a:srgbClr val="221A00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6EA49A6-7C55-0993-4C6C-A029D85C3F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7638" y="4782107"/>
              <a:ext cx="882144" cy="650592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30000">
                    <a:srgbClr val="836401"/>
                  </a:gs>
                  <a:gs pos="66000">
                    <a:srgbClr val="4D3A00"/>
                  </a:gs>
                  <a:gs pos="100000">
                    <a:srgbClr val="221A00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7F3083D-9600-7230-9C3A-935AF678738F}"/>
              </a:ext>
            </a:extLst>
          </p:cNvPr>
          <p:cNvGrpSpPr/>
          <p:nvPr/>
        </p:nvGrpSpPr>
        <p:grpSpPr>
          <a:xfrm>
            <a:off x="1767361" y="4223000"/>
            <a:ext cx="584340" cy="937593"/>
            <a:chOff x="8398174" y="3371556"/>
            <a:chExt cx="584340" cy="937593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1E086098-84CC-F7A0-9988-93AE9A958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98174" y="3418726"/>
              <a:ext cx="584340" cy="890423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431087A-1615-2AD6-F90A-E4C1D7C5CCC2}"/>
                </a:ext>
              </a:extLst>
            </p:cNvPr>
            <p:cNvSpPr txBox="1"/>
            <p:nvPr/>
          </p:nvSpPr>
          <p:spPr>
            <a:xfrm>
              <a:off x="8480336" y="3371556"/>
              <a:ext cx="4138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sz="1600" b="1" dirty="0"/>
                <a:t>RX</a:t>
              </a:r>
            </a:p>
          </p:txBody>
        </p: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5C02C24E-ACC6-1FA6-B095-499B27A83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0042" y="3920635"/>
            <a:ext cx="896537" cy="1195382"/>
          </a:xfrm>
          <a:prstGeom prst="rect">
            <a:avLst/>
          </a:prstGeom>
        </p:spPr>
      </p:pic>
      <p:sp>
        <p:nvSpPr>
          <p:cNvPr id="83" name="Oval 82">
            <a:extLst>
              <a:ext uri="{FF2B5EF4-FFF2-40B4-BE49-F238E27FC236}">
                <a16:creationId xmlns:a16="http://schemas.microsoft.com/office/drawing/2014/main" id="{42AC84EB-920C-5D88-89B9-BDD8DDA71A90}"/>
              </a:ext>
            </a:extLst>
          </p:cNvPr>
          <p:cNvSpPr/>
          <p:nvPr/>
        </p:nvSpPr>
        <p:spPr>
          <a:xfrm>
            <a:off x="3932714" y="3737324"/>
            <a:ext cx="180762" cy="180762"/>
          </a:xfrm>
          <a:prstGeom prst="ellipse">
            <a:avLst/>
          </a:prstGeom>
          <a:gradFill flip="none" rotWithShape="1">
            <a:gsLst>
              <a:gs pos="0">
                <a:srgbClr val="A0FC66"/>
              </a:gs>
              <a:gs pos="41000">
                <a:srgbClr val="7EC550"/>
              </a:gs>
              <a:gs pos="75000">
                <a:srgbClr val="48712E"/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18542F1D-15D8-06F2-3768-C4B2AEE5ADD0}"/>
              </a:ext>
            </a:extLst>
          </p:cNvPr>
          <p:cNvSpPr/>
          <p:nvPr/>
        </p:nvSpPr>
        <p:spPr>
          <a:xfrm>
            <a:off x="4913386" y="3378905"/>
            <a:ext cx="180762" cy="180762"/>
          </a:xfrm>
          <a:prstGeom prst="ellipse">
            <a:avLst/>
          </a:prstGeom>
          <a:gradFill flip="none" rotWithShape="1">
            <a:gsLst>
              <a:gs pos="0">
                <a:srgbClr val="A0FC66"/>
              </a:gs>
              <a:gs pos="41000">
                <a:srgbClr val="7EC550"/>
              </a:gs>
              <a:gs pos="75000">
                <a:srgbClr val="48712E"/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41BB092-9541-79F5-44F6-AEC45DB70049}"/>
              </a:ext>
            </a:extLst>
          </p:cNvPr>
          <p:cNvSpPr/>
          <p:nvPr/>
        </p:nvSpPr>
        <p:spPr>
          <a:xfrm>
            <a:off x="6888391" y="2681311"/>
            <a:ext cx="180762" cy="180762"/>
          </a:xfrm>
          <a:prstGeom prst="ellipse">
            <a:avLst/>
          </a:prstGeom>
          <a:gradFill flip="none" rotWithShape="1">
            <a:gsLst>
              <a:gs pos="0">
                <a:srgbClr val="A0FC66"/>
              </a:gs>
              <a:gs pos="41000">
                <a:srgbClr val="7EC550"/>
              </a:gs>
              <a:gs pos="75000">
                <a:srgbClr val="48712E"/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6125F61-7C50-BC8A-3F8C-AEB10B6B0A21}"/>
              </a:ext>
            </a:extLst>
          </p:cNvPr>
          <p:cNvSpPr/>
          <p:nvPr/>
        </p:nvSpPr>
        <p:spPr>
          <a:xfrm>
            <a:off x="5903085" y="3028438"/>
            <a:ext cx="180762" cy="180762"/>
          </a:xfrm>
          <a:prstGeom prst="ellipse">
            <a:avLst/>
          </a:prstGeom>
          <a:gradFill flip="none" rotWithShape="1">
            <a:gsLst>
              <a:gs pos="0">
                <a:srgbClr val="A0FC66"/>
              </a:gs>
              <a:gs pos="41000">
                <a:srgbClr val="7EC550"/>
              </a:gs>
              <a:gs pos="75000">
                <a:srgbClr val="48712E"/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A7E336B-F9D4-45CC-2B3C-A6CB6ADA37A0}"/>
              </a:ext>
            </a:extLst>
          </p:cNvPr>
          <p:cNvGrpSpPr/>
          <p:nvPr/>
        </p:nvGrpSpPr>
        <p:grpSpPr>
          <a:xfrm>
            <a:off x="6907252" y="3121878"/>
            <a:ext cx="2038244" cy="480757"/>
            <a:chOff x="6907252" y="3121878"/>
            <a:chExt cx="2038244" cy="48075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6ABE8B3-B483-6B63-E4BE-5480D59EF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257482">
              <a:off x="6907252" y="3335935"/>
              <a:ext cx="1743359" cy="26670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547D212-6A46-F51E-5B3E-30074B93D9C6}"/>
                </a:ext>
              </a:extLst>
            </p:cNvPr>
            <p:cNvSpPr txBox="1"/>
            <p:nvPr/>
          </p:nvSpPr>
          <p:spPr>
            <a:xfrm rot="2389808">
              <a:off x="7152757" y="3121878"/>
              <a:ext cx="179273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Direct Incident</a:t>
              </a:r>
              <a:endParaRPr lang="en-CN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D0E535C-D4A9-7A3A-4319-2505A3BEDF14}"/>
              </a:ext>
            </a:extLst>
          </p:cNvPr>
          <p:cNvGrpSpPr/>
          <p:nvPr/>
        </p:nvGrpSpPr>
        <p:grpSpPr>
          <a:xfrm>
            <a:off x="5725414" y="2132671"/>
            <a:ext cx="1299178" cy="493985"/>
            <a:chOff x="5859547" y="1771086"/>
            <a:chExt cx="1299178" cy="4939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806514F-CDC4-F8DD-67EA-112D2A2D7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634424">
              <a:off x="5986250" y="2091377"/>
              <a:ext cx="1011396" cy="17369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ED378C-FB76-374B-B314-CEA5DD34D3DB}"/>
                </a:ext>
              </a:extLst>
            </p:cNvPr>
            <p:cNvSpPr txBox="1"/>
            <p:nvPr/>
          </p:nvSpPr>
          <p:spPr>
            <a:xfrm rot="622236">
              <a:off x="5859547" y="1771086"/>
              <a:ext cx="129917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Reflection</a:t>
              </a:r>
              <a:endParaRPr lang="en-CN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EA129F7-2FC9-CA61-0930-93DE865F469C}"/>
              </a:ext>
            </a:extLst>
          </p:cNvPr>
          <p:cNvGrpSpPr/>
          <p:nvPr/>
        </p:nvGrpSpPr>
        <p:grpSpPr>
          <a:xfrm>
            <a:off x="6751590" y="1753650"/>
            <a:ext cx="1509292" cy="1011396"/>
            <a:chOff x="6938239" y="1413855"/>
            <a:chExt cx="1509292" cy="1011396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89326C6-0F2D-0559-78DF-AD518C84B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890582">
              <a:off x="7124512" y="1860656"/>
              <a:ext cx="1011396" cy="117793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E9D8BBC-707D-84D6-8DCE-12B2E5501E01}"/>
                </a:ext>
              </a:extLst>
            </p:cNvPr>
            <p:cNvSpPr txBox="1"/>
            <p:nvPr/>
          </p:nvSpPr>
          <p:spPr>
            <a:xfrm rot="19000722">
              <a:off x="6938239" y="1438024"/>
              <a:ext cx="150929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Diffraction</a:t>
              </a:r>
              <a:endParaRPr lang="en-CN" dirty="0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3A3A8074-8FA8-EDCD-844E-C032091ABC47}"/>
              </a:ext>
            </a:extLst>
          </p:cNvPr>
          <p:cNvSpPr/>
          <p:nvPr/>
        </p:nvSpPr>
        <p:spPr>
          <a:xfrm>
            <a:off x="6892353" y="2680599"/>
            <a:ext cx="180762" cy="180762"/>
          </a:xfrm>
          <a:prstGeom prst="ellipse">
            <a:avLst/>
          </a:prstGeom>
          <a:gradFill flip="none" rotWithShape="1">
            <a:gsLst>
              <a:gs pos="0">
                <a:srgbClr val="A0FC66"/>
              </a:gs>
              <a:gs pos="41000">
                <a:srgbClr val="7EC550"/>
              </a:gs>
              <a:gs pos="75000">
                <a:srgbClr val="48712E"/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045261">
              <a:schemeClr val="accent6">
                <a:lumMod val="60000"/>
                <a:lumOff val="40000"/>
                <a:alpha val="63244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3330F8B-A65B-20E6-A3D9-9216D4A6A98B}"/>
              </a:ext>
            </a:extLst>
          </p:cNvPr>
          <p:cNvSpPr txBox="1"/>
          <p:nvPr/>
        </p:nvSpPr>
        <p:spPr>
          <a:xfrm>
            <a:off x="10776247" y="44267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N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FE53857-0B56-1158-CFEA-5252B15A8D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45195">
            <a:off x="6142457" y="2797166"/>
            <a:ext cx="719218" cy="308081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FCEE19ED-50EF-258A-1F4F-D13B0E5CE03E}"/>
              </a:ext>
            </a:extLst>
          </p:cNvPr>
          <p:cNvSpPr/>
          <p:nvPr/>
        </p:nvSpPr>
        <p:spPr>
          <a:xfrm>
            <a:off x="0" y="5784035"/>
            <a:ext cx="12192000" cy="1073234"/>
          </a:xfrm>
          <a:prstGeom prst="rect">
            <a:avLst/>
          </a:prstGeom>
          <a:solidFill>
            <a:schemeClr val="bg2">
              <a:lumMod val="25000"/>
            </a:schemeClr>
          </a:solidFill>
          <a:ln w="12700" cmpd="tri">
            <a:solidFill>
              <a:schemeClr val="bg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2192000"/>
                      <a:gd name="connsiteY0" fmla="*/ 0 h 843655"/>
                      <a:gd name="connsiteX1" fmla="*/ 458651 w 12192000"/>
                      <a:gd name="connsiteY1" fmla="*/ 0 h 843655"/>
                      <a:gd name="connsiteX2" fmla="*/ 673463 w 12192000"/>
                      <a:gd name="connsiteY2" fmla="*/ 0 h 843655"/>
                      <a:gd name="connsiteX3" fmla="*/ 1497874 w 12192000"/>
                      <a:gd name="connsiteY3" fmla="*/ 0 h 843655"/>
                      <a:gd name="connsiteX4" fmla="*/ 1956526 w 12192000"/>
                      <a:gd name="connsiteY4" fmla="*/ 0 h 843655"/>
                      <a:gd name="connsiteX5" fmla="*/ 2415177 w 12192000"/>
                      <a:gd name="connsiteY5" fmla="*/ 0 h 843655"/>
                      <a:gd name="connsiteX6" fmla="*/ 3239589 w 12192000"/>
                      <a:gd name="connsiteY6" fmla="*/ 0 h 843655"/>
                      <a:gd name="connsiteX7" fmla="*/ 3576320 w 12192000"/>
                      <a:gd name="connsiteY7" fmla="*/ 0 h 843655"/>
                      <a:gd name="connsiteX8" fmla="*/ 4400731 w 12192000"/>
                      <a:gd name="connsiteY8" fmla="*/ 0 h 843655"/>
                      <a:gd name="connsiteX9" fmla="*/ 5225143 w 12192000"/>
                      <a:gd name="connsiteY9" fmla="*/ 0 h 843655"/>
                      <a:gd name="connsiteX10" fmla="*/ 5805714 w 12192000"/>
                      <a:gd name="connsiteY10" fmla="*/ 0 h 843655"/>
                      <a:gd name="connsiteX11" fmla="*/ 6630126 w 12192000"/>
                      <a:gd name="connsiteY11" fmla="*/ 0 h 843655"/>
                      <a:gd name="connsiteX12" fmla="*/ 7088777 w 12192000"/>
                      <a:gd name="connsiteY12" fmla="*/ 0 h 843655"/>
                      <a:gd name="connsiteX13" fmla="*/ 7547429 w 12192000"/>
                      <a:gd name="connsiteY13" fmla="*/ 0 h 843655"/>
                      <a:gd name="connsiteX14" fmla="*/ 8249920 w 12192000"/>
                      <a:gd name="connsiteY14" fmla="*/ 0 h 843655"/>
                      <a:gd name="connsiteX15" fmla="*/ 8708571 w 12192000"/>
                      <a:gd name="connsiteY15" fmla="*/ 0 h 843655"/>
                      <a:gd name="connsiteX16" fmla="*/ 9532983 w 12192000"/>
                      <a:gd name="connsiteY16" fmla="*/ 0 h 843655"/>
                      <a:gd name="connsiteX17" fmla="*/ 10357394 w 12192000"/>
                      <a:gd name="connsiteY17" fmla="*/ 0 h 843655"/>
                      <a:gd name="connsiteX18" fmla="*/ 10937966 w 12192000"/>
                      <a:gd name="connsiteY18" fmla="*/ 0 h 843655"/>
                      <a:gd name="connsiteX19" fmla="*/ 11396617 w 12192000"/>
                      <a:gd name="connsiteY19" fmla="*/ 0 h 843655"/>
                      <a:gd name="connsiteX20" fmla="*/ 11611429 w 12192000"/>
                      <a:gd name="connsiteY20" fmla="*/ 0 h 843655"/>
                      <a:gd name="connsiteX21" fmla="*/ 12192000 w 12192000"/>
                      <a:gd name="connsiteY21" fmla="*/ 0 h 843655"/>
                      <a:gd name="connsiteX22" fmla="*/ 12192000 w 12192000"/>
                      <a:gd name="connsiteY22" fmla="*/ 404954 h 843655"/>
                      <a:gd name="connsiteX23" fmla="*/ 12192000 w 12192000"/>
                      <a:gd name="connsiteY23" fmla="*/ 843655 h 843655"/>
                      <a:gd name="connsiteX24" fmla="*/ 11855269 w 12192000"/>
                      <a:gd name="connsiteY24" fmla="*/ 843655 h 843655"/>
                      <a:gd name="connsiteX25" fmla="*/ 11640457 w 12192000"/>
                      <a:gd name="connsiteY25" fmla="*/ 843655 h 843655"/>
                      <a:gd name="connsiteX26" fmla="*/ 11425646 w 12192000"/>
                      <a:gd name="connsiteY26" fmla="*/ 843655 h 843655"/>
                      <a:gd name="connsiteX27" fmla="*/ 10845074 w 12192000"/>
                      <a:gd name="connsiteY27" fmla="*/ 843655 h 843655"/>
                      <a:gd name="connsiteX28" fmla="*/ 10508343 w 12192000"/>
                      <a:gd name="connsiteY28" fmla="*/ 843655 h 843655"/>
                      <a:gd name="connsiteX29" fmla="*/ 9805851 w 12192000"/>
                      <a:gd name="connsiteY29" fmla="*/ 843655 h 843655"/>
                      <a:gd name="connsiteX30" fmla="*/ 9469120 w 12192000"/>
                      <a:gd name="connsiteY30" fmla="*/ 843655 h 843655"/>
                      <a:gd name="connsiteX31" fmla="*/ 8766629 w 12192000"/>
                      <a:gd name="connsiteY31" fmla="*/ 843655 h 843655"/>
                      <a:gd name="connsiteX32" fmla="*/ 8551817 w 12192000"/>
                      <a:gd name="connsiteY32" fmla="*/ 843655 h 843655"/>
                      <a:gd name="connsiteX33" fmla="*/ 7849326 w 12192000"/>
                      <a:gd name="connsiteY33" fmla="*/ 843655 h 843655"/>
                      <a:gd name="connsiteX34" fmla="*/ 7512594 w 12192000"/>
                      <a:gd name="connsiteY34" fmla="*/ 843655 h 843655"/>
                      <a:gd name="connsiteX35" fmla="*/ 7297783 w 12192000"/>
                      <a:gd name="connsiteY35" fmla="*/ 843655 h 843655"/>
                      <a:gd name="connsiteX36" fmla="*/ 6961051 w 12192000"/>
                      <a:gd name="connsiteY36" fmla="*/ 843655 h 843655"/>
                      <a:gd name="connsiteX37" fmla="*/ 6258560 w 12192000"/>
                      <a:gd name="connsiteY37" fmla="*/ 843655 h 843655"/>
                      <a:gd name="connsiteX38" fmla="*/ 5921829 w 12192000"/>
                      <a:gd name="connsiteY38" fmla="*/ 843655 h 843655"/>
                      <a:gd name="connsiteX39" fmla="*/ 5707017 w 12192000"/>
                      <a:gd name="connsiteY39" fmla="*/ 843655 h 843655"/>
                      <a:gd name="connsiteX40" fmla="*/ 5370286 w 12192000"/>
                      <a:gd name="connsiteY40" fmla="*/ 843655 h 843655"/>
                      <a:gd name="connsiteX41" fmla="*/ 4911634 w 12192000"/>
                      <a:gd name="connsiteY41" fmla="*/ 843655 h 843655"/>
                      <a:gd name="connsiteX42" fmla="*/ 4331063 w 12192000"/>
                      <a:gd name="connsiteY42" fmla="*/ 843655 h 843655"/>
                      <a:gd name="connsiteX43" fmla="*/ 3994331 w 12192000"/>
                      <a:gd name="connsiteY43" fmla="*/ 843655 h 843655"/>
                      <a:gd name="connsiteX44" fmla="*/ 3169920 w 12192000"/>
                      <a:gd name="connsiteY44" fmla="*/ 843655 h 843655"/>
                      <a:gd name="connsiteX45" fmla="*/ 2589349 w 12192000"/>
                      <a:gd name="connsiteY45" fmla="*/ 843655 h 843655"/>
                      <a:gd name="connsiteX46" fmla="*/ 1764937 w 12192000"/>
                      <a:gd name="connsiteY46" fmla="*/ 843655 h 843655"/>
                      <a:gd name="connsiteX47" fmla="*/ 1062446 w 12192000"/>
                      <a:gd name="connsiteY47" fmla="*/ 843655 h 843655"/>
                      <a:gd name="connsiteX48" fmla="*/ 603794 w 12192000"/>
                      <a:gd name="connsiteY48" fmla="*/ 843655 h 843655"/>
                      <a:gd name="connsiteX49" fmla="*/ 0 w 12192000"/>
                      <a:gd name="connsiteY49" fmla="*/ 843655 h 843655"/>
                      <a:gd name="connsiteX50" fmla="*/ 0 w 12192000"/>
                      <a:gd name="connsiteY50" fmla="*/ 438701 h 843655"/>
                      <a:gd name="connsiteX51" fmla="*/ 0 w 12192000"/>
                      <a:gd name="connsiteY51" fmla="*/ 0 h 8436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12192000" h="843655" extrusionOk="0">
                        <a:moveTo>
                          <a:pt x="0" y="0"/>
                        </a:moveTo>
                        <a:cubicBezTo>
                          <a:pt x="117127" y="-5097"/>
                          <a:pt x="305253" y="1402"/>
                          <a:pt x="458651" y="0"/>
                        </a:cubicBezTo>
                        <a:cubicBezTo>
                          <a:pt x="612049" y="-1402"/>
                          <a:pt x="595207" y="19573"/>
                          <a:pt x="673463" y="0"/>
                        </a:cubicBezTo>
                        <a:cubicBezTo>
                          <a:pt x="751719" y="-19573"/>
                          <a:pt x="1110976" y="2947"/>
                          <a:pt x="1497874" y="0"/>
                        </a:cubicBezTo>
                        <a:cubicBezTo>
                          <a:pt x="1884772" y="-2947"/>
                          <a:pt x="1727277" y="12394"/>
                          <a:pt x="1956526" y="0"/>
                        </a:cubicBezTo>
                        <a:cubicBezTo>
                          <a:pt x="2185775" y="-12394"/>
                          <a:pt x="2186037" y="21439"/>
                          <a:pt x="2415177" y="0"/>
                        </a:cubicBezTo>
                        <a:cubicBezTo>
                          <a:pt x="2644317" y="-21439"/>
                          <a:pt x="2980375" y="35203"/>
                          <a:pt x="3239589" y="0"/>
                        </a:cubicBezTo>
                        <a:cubicBezTo>
                          <a:pt x="3498803" y="-35203"/>
                          <a:pt x="3499976" y="366"/>
                          <a:pt x="3576320" y="0"/>
                        </a:cubicBezTo>
                        <a:cubicBezTo>
                          <a:pt x="3652664" y="-366"/>
                          <a:pt x="4027617" y="80807"/>
                          <a:pt x="4400731" y="0"/>
                        </a:cubicBezTo>
                        <a:cubicBezTo>
                          <a:pt x="4773845" y="-80807"/>
                          <a:pt x="4838935" y="27413"/>
                          <a:pt x="5225143" y="0"/>
                        </a:cubicBezTo>
                        <a:cubicBezTo>
                          <a:pt x="5611351" y="-27413"/>
                          <a:pt x="5670159" y="30339"/>
                          <a:pt x="5805714" y="0"/>
                        </a:cubicBezTo>
                        <a:cubicBezTo>
                          <a:pt x="5941269" y="-30339"/>
                          <a:pt x="6367077" y="29593"/>
                          <a:pt x="6630126" y="0"/>
                        </a:cubicBezTo>
                        <a:cubicBezTo>
                          <a:pt x="6893175" y="-29593"/>
                          <a:pt x="6919581" y="35567"/>
                          <a:pt x="7088777" y="0"/>
                        </a:cubicBezTo>
                        <a:cubicBezTo>
                          <a:pt x="7257973" y="-35567"/>
                          <a:pt x="7359908" y="46992"/>
                          <a:pt x="7547429" y="0"/>
                        </a:cubicBezTo>
                        <a:cubicBezTo>
                          <a:pt x="7734950" y="-46992"/>
                          <a:pt x="8044814" y="40653"/>
                          <a:pt x="8249920" y="0"/>
                        </a:cubicBezTo>
                        <a:cubicBezTo>
                          <a:pt x="8455026" y="-40653"/>
                          <a:pt x="8489644" y="23818"/>
                          <a:pt x="8708571" y="0"/>
                        </a:cubicBezTo>
                        <a:cubicBezTo>
                          <a:pt x="8927498" y="-23818"/>
                          <a:pt x="9259545" y="8651"/>
                          <a:pt x="9532983" y="0"/>
                        </a:cubicBezTo>
                        <a:cubicBezTo>
                          <a:pt x="9806421" y="-8651"/>
                          <a:pt x="10032831" y="97126"/>
                          <a:pt x="10357394" y="0"/>
                        </a:cubicBezTo>
                        <a:cubicBezTo>
                          <a:pt x="10681957" y="-97126"/>
                          <a:pt x="10669289" y="18621"/>
                          <a:pt x="10937966" y="0"/>
                        </a:cubicBezTo>
                        <a:cubicBezTo>
                          <a:pt x="11206643" y="-18621"/>
                          <a:pt x="11228125" y="49914"/>
                          <a:pt x="11396617" y="0"/>
                        </a:cubicBezTo>
                        <a:cubicBezTo>
                          <a:pt x="11565109" y="-49914"/>
                          <a:pt x="11567903" y="2966"/>
                          <a:pt x="11611429" y="0"/>
                        </a:cubicBezTo>
                        <a:cubicBezTo>
                          <a:pt x="11654955" y="-2966"/>
                          <a:pt x="11909242" y="42336"/>
                          <a:pt x="12192000" y="0"/>
                        </a:cubicBezTo>
                        <a:cubicBezTo>
                          <a:pt x="12239833" y="166338"/>
                          <a:pt x="12157859" y="270969"/>
                          <a:pt x="12192000" y="404954"/>
                        </a:cubicBezTo>
                        <a:cubicBezTo>
                          <a:pt x="12226141" y="538939"/>
                          <a:pt x="12191579" y="626977"/>
                          <a:pt x="12192000" y="843655"/>
                        </a:cubicBezTo>
                        <a:cubicBezTo>
                          <a:pt x="12056672" y="869361"/>
                          <a:pt x="11928933" y="841833"/>
                          <a:pt x="11855269" y="843655"/>
                        </a:cubicBezTo>
                        <a:cubicBezTo>
                          <a:pt x="11781605" y="845477"/>
                          <a:pt x="11728586" y="823693"/>
                          <a:pt x="11640457" y="843655"/>
                        </a:cubicBezTo>
                        <a:cubicBezTo>
                          <a:pt x="11552328" y="863617"/>
                          <a:pt x="11482902" y="838356"/>
                          <a:pt x="11425646" y="843655"/>
                        </a:cubicBezTo>
                        <a:cubicBezTo>
                          <a:pt x="11368390" y="848954"/>
                          <a:pt x="11003180" y="825161"/>
                          <a:pt x="10845074" y="843655"/>
                        </a:cubicBezTo>
                        <a:cubicBezTo>
                          <a:pt x="10686968" y="862149"/>
                          <a:pt x="10594784" y="812354"/>
                          <a:pt x="10508343" y="843655"/>
                        </a:cubicBezTo>
                        <a:cubicBezTo>
                          <a:pt x="10421902" y="874956"/>
                          <a:pt x="10028343" y="813599"/>
                          <a:pt x="9805851" y="843655"/>
                        </a:cubicBezTo>
                        <a:cubicBezTo>
                          <a:pt x="9583359" y="873711"/>
                          <a:pt x="9580072" y="809241"/>
                          <a:pt x="9469120" y="843655"/>
                        </a:cubicBezTo>
                        <a:cubicBezTo>
                          <a:pt x="9358168" y="878069"/>
                          <a:pt x="9072199" y="809573"/>
                          <a:pt x="8766629" y="843655"/>
                        </a:cubicBezTo>
                        <a:cubicBezTo>
                          <a:pt x="8461059" y="877737"/>
                          <a:pt x="8613260" y="824557"/>
                          <a:pt x="8551817" y="843655"/>
                        </a:cubicBezTo>
                        <a:cubicBezTo>
                          <a:pt x="8490374" y="862753"/>
                          <a:pt x="8123958" y="791480"/>
                          <a:pt x="7849326" y="843655"/>
                        </a:cubicBezTo>
                        <a:cubicBezTo>
                          <a:pt x="7574694" y="895830"/>
                          <a:pt x="7651428" y="809207"/>
                          <a:pt x="7512594" y="843655"/>
                        </a:cubicBezTo>
                        <a:cubicBezTo>
                          <a:pt x="7373760" y="878103"/>
                          <a:pt x="7381683" y="829233"/>
                          <a:pt x="7297783" y="843655"/>
                        </a:cubicBezTo>
                        <a:cubicBezTo>
                          <a:pt x="7213883" y="858077"/>
                          <a:pt x="7060023" y="811020"/>
                          <a:pt x="6961051" y="843655"/>
                        </a:cubicBezTo>
                        <a:cubicBezTo>
                          <a:pt x="6862079" y="876290"/>
                          <a:pt x="6437235" y="771552"/>
                          <a:pt x="6258560" y="843655"/>
                        </a:cubicBezTo>
                        <a:cubicBezTo>
                          <a:pt x="6079885" y="915758"/>
                          <a:pt x="6046551" y="828678"/>
                          <a:pt x="5921829" y="843655"/>
                        </a:cubicBezTo>
                        <a:cubicBezTo>
                          <a:pt x="5797107" y="858632"/>
                          <a:pt x="5753638" y="836583"/>
                          <a:pt x="5707017" y="843655"/>
                        </a:cubicBezTo>
                        <a:cubicBezTo>
                          <a:pt x="5660396" y="850727"/>
                          <a:pt x="5452963" y="843388"/>
                          <a:pt x="5370286" y="843655"/>
                        </a:cubicBezTo>
                        <a:cubicBezTo>
                          <a:pt x="5287609" y="843922"/>
                          <a:pt x="5014743" y="808938"/>
                          <a:pt x="4911634" y="843655"/>
                        </a:cubicBezTo>
                        <a:cubicBezTo>
                          <a:pt x="4808525" y="878372"/>
                          <a:pt x="4542614" y="797452"/>
                          <a:pt x="4331063" y="843655"/>
                        </a:cubicBezTo>
                        <a:cubicBezTo>
                          <a:pt x="4119512" y="889858"/>
                          <a:pt x="4069654" y="832918"/>
                          <a:pt x="3994331" y="843655"/>
                        </a:cubicBezTo>
                        <a:cubicBezTo>
                          <a:pt x="3919008" y="854392"/>
                          <a:pt x="3408040" y="817831"/>
                          <a:pt x="3169920" y="843655"/>
                        </a:cubicBezTo>
                        <a:cubicBezTo>
                          <a:pt x="2931800" y="869479"/>
                          <a:pt x="2856916" y="793507"/>
                          <a:pt x="2589349" y="843655"/>
                        </a:cubicBezTo>
                        <a:cubicBezTo>
                          <a:pt x="2321782" y="893803"/>
                          <a:pt x="2006351" y="779059"/>
                          <a:pt x="1764937" y="843655"/>
                        </a:cubicBezTo>
                        <a:cubicBezTo>
                          <a:pt x="1523523" y="908251"/>
                          <a:pt x="1232650" y="839491"/>
                          <a:pt x="1062446" y="843655"/>
                        </a:cubicBezTo>
                        <a:cubicBezTo>
                          <a:pt x="892242" y="847819"/>
                          <a:pt x="745975" y="789845"/>
                          <a:pt x="603794" y="843655"/>
                        </a:cubicBezTo>
                        <a:cubicBezTo>
                          <a:pt x="461613" y="897465"/>
                          <a:pt x="280308" y="795706"/>
                          <a:pt x="0" y="843655"/>
                        </a:cubicBezTo>
                        <a:cubicBezTo>
                          <a:pt x="-3555" y="699964"/>
                          <a:pt x="10069" y="597467"/>
                          <a:pt x="0" y="438701"/>
                        </a:cubicBezTo>
                        <a:cubicBezTo>
                          <a:pt x="-10069" y="279935"/>
                          <a:pt x="32281" y="1176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Huygens–Fresnel principle suggests that 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voxel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can be considered as </a:t>
            </a: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new radiance source</a:t>
            </a:r>
            <a:endParaRPr lang="en-CN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D33EF26-1B05-A648-86AC-F1E24A0F8C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45195">
            <a:off x="5161132" y="3228250"/>
            <a:ext cx="719218" cy="13155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D62CCC15-C94D-9923-FF82-2FC468EDF7CF}"/>
              </a:ext>
            </a:extLst>
          </p:cNvPr>
          <p:cNvSpPr txBox="1"/>
          <p:nvPr/>
        </p:nvSpPr>
        <p:spPr>
          <a:xfrm>
            <a:off x="6282312" y="3179097"/>
            <a:ext cx="1367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Radiance</a:t>
            </a:r>
            <a:endParaRPr lang="en-CN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2F1DFD4-F8DE-5FC9-E7CF-8944029F034F}"/>
              </a:ext>
            </a:extLst>
          </p:cNvPr>
          <p:cNvSpPr txBox="1"/>
          <p:nvPr/>
        </p:nvSpPr>
        <p:spPr>
          <a:xfrm>
            <a:off x="4110624" y="2883115"/>
            <a:ext cx="16480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Attenuation</a:t>
            </a:r>
            <a:endParaRPr lang="en-CN" dirty="0">
              <a:solidFill>
                <a:srgbClr val="FF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873E040-5A25-04BF-63AE-DE1BC7BC3423}"/>
              </a:ext>
            </a:extLst>
          </p:cNvPr>
          <p:cNvSpPr txBox="1"/>
          <p:nvPr/>
        </p:nvSpPr>
        <p:spPr>
          <a:xfrm>
            <a:off x="82561" y="608300"/>
            <a:ext cx="1205843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Voxels on a directional path become new radiation sources: </a:t>
            </a:r>
          </a:p>
          <a:p>
            <a:pPr algn="ctr"/>
            <a:r>
              <a:rPr lang="en-US" sz="3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Emitting signals to RX along that direction</a:t>
            </a:r>
            <a:endParaRPr lang="en-US" sz="3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EF850EE-9C1A-D843-BD1E-191F168B210F}"/>
              </a:ext>
            </a:extLst>
          </p:cNvPr>
          <p:cNvSpPr txBox="1"/>
          <p:nvPr/>
        </p:nvSpPr>
        <p:spPr>
          <a:xfrm>
            <a:off x="333994" y="54960"/>
            <a:ext cx="117161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NeRF</a:t>
            </a:r>
            <a:r>
              <a:rPr lang="en-US" sz="36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</a:t>
            </a:r>
            <a:endParaRPr lang="en-CN" sz="3600" baseline="30000" dirty="0">
              <a:solidFill>
                <a:srgbClr val="9AC5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80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8" grpId="0"/>
      <p:bldP spid="4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9749</TotalTime>
  <Words>646</Words>
  <Application>Microsoft Macintosh PowerPoint</Application>
  <PresentationFormat>Widescreen</PresentationFormat>
  <Paragraphs>119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ZHAO, Xiaopeng [Student]</dc:creator>
  <cp:lastModifiedBy>ZHAO, Xiaopeng [Student]</cp:lastModifiedBy>
  <cp:revision>131</cp:revision>
  <dcterms:created xsi:type="dcterms:W3CDTF">2023-09-06T07:20:49Z</dcterms:created>
  <dcterms:modified xsi:type="dcterms:W3CDTF">2023-10-17T12:25:07Z</dcterms:modified>
</cp:coreProperties>
</file>