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14"/>
  </p:notesMasterIdLst>
  <p:sldIdLst>
    <p:sldId id="256" r:id="rId2"/>
    <p:sldId id="258" r:id="rId3"/>
    <p:sldId id="261" r:id="rId4"/>
    <p:sldId id="263" r:id="rId5"/>
    <p:sldId id="265" r:id="rId6"/>
    <p:sldId id="266" r:id="rId7"/>
    <p:sldId id="268" r:id="rId8"/>
    <p:sldId id="269" r:id="rId9"/>
    <p:sldId id="270" r:id="rId10"/>
    <p:sldId id="272" r:id="rId11"/>
    <p:sldId id="274" r:id="rId12"/>
    <p:sldId id="275"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5834" autoAdjust="0"/>
  </p:normalViewPr>
  <p:slideViewPr>
    <p:cSldViewPr snapToGrid="0">
      <p:cViewPr varScale="1">
        <p:scale>
          <a:sx n="29" d="100"/>
          <a:sy n="29" d="100"/>
        </p:scale>
        <p:origin x="3010"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f7f787be6_7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f7f787be6_7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7f7f787be6_2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27f7f787be6_2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We evaluated RAO using various datasets, including the simulated data from Carla and SUMO simulators, the real-world dataset DAIR-V2X-C, and our new dataset collected from MCity testbed located at the University of Michigan. We compared RAO with two previous work EMP and AutoCast.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To make the comparison fair, we use the same perception model PointPillars in all tests. RAO outperforms EMP and AutoCast in terms of the average precision of perception, which is a common metric for perception accuracy.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7f7f787be6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27f7f787be6_2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Also we measured the overhead of RAO. We proved that RAO can be fitted in 10 FPS LiDAR cycles. The data transmission overhead is acceptable for current vehicular networks, and is not larger compared to previous work. We optimize the data structure of occupancy maps and make it as small as 0.1 KB.</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452a91ae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452a91ae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dirty="0"/>
              <a:t>RAO is a </a:t>
            </a:r>
            <a:r>
              <a:rPr lang="en-US" b="1" dirty="0"/>
              <a:t>real-time</a:t>
            </a:r>
            <a:r>
              <a:rPr lang="en-US" dirty="0"/>
              <a:t> </a:t>
            </a:r>
            <a:r>
              <a:rPr lang="en-US" b="1" dirty="0"/>
              <a:t>occlusion-aware</a:t>
            </a:r>
            <a:r>
              <a:rPr lang="en-US" dirty="0"/>
              <a:t> cooperative perception system running on </a:t>
            </a:r>
            <a:r>
              <a:rPr lang="en-US" b="1" dirty="0"/>
              <a:t>asynchronous</a:t>
            </a:r>
            <a:r>
              <a:rPr lang="en-US" dirty="0"/>
              <a:t> sensors.</a:t>
            </a:r>
          </a:p>
          <a:p>
            <a:pPr marL="0" lvl="0" indent="0" algn="l" rtl="0">
              <a:lnSpc>
                <a:spcPct val="115000"/>
              </a:lnSpc>
              <a:spcBef>
                <a:spcPts val="0"/>
              </a:spcBef>
              <a:spcAft>
                <a:spcPts val="0"/>
              </a:spcAft>
              <a:buNone/>
            </a:pPr>
            <a:endParaRPr lang="en-US" dirty="0"/>
          </a:p>
          <a:p>
            <a:pPr marL="457200" lvl="0" indent="-342900" algn="l" rtl="0">
              <a:lnSpc>
                <a:spcPct val="115000"/>
              </a:lnSpc>
              <a:spcBef>
                <a:spcPts val="0"/>
              </a:spcBef>
              <a:spcAft>
                <a:spcPts val="0"/>
              </a:spcAft>
              <a:buSzPts val="1800"/>
              <a:buChar char="●"/>
            </a:pPr>
            <a:r>
              <a:rPr lang="en-US" dirty="0"/>
              <a:t>RAO tackles two problems in existing cooperative perception.</a:t>
            </a:r>
          </a:p>
          <a:p>
            <a:pPr marL="914400" lvl="1" indent="-317500" algn="l" rtl="0">
              <a:lnSpc>
                <a:spcPct val="115000"/>
              </a:lnSpc>
              <a:spcBef>
                <a:spcPts val="0"/>
              </a:spcBef>
              <a:spcAft>
                <a:spcPts val="0"/>
              </a:spcAft>
              <a:buSzPts val="1400"/>
              <a:buChar char="○"/>
            </a:pPr>
            <a:r>
              <a:rPr lang="en-US" dirty="0"/>
              <a:t>Use prediction methods to mitigate sensor asynchronization.</a:t>
            </a:r>
          </a:p>
          <a:p>
            <a:pPr marL="914400" lvl="1" indent="-317500" algn="l" rtl="0">
              <a:lnSpc>
                <a:spcPct val="115000"/>
              </a:lnSpc>
              <a:spcBef>
                <a:spcPts val="0"/>
              </a:spcBef>
              <a:spcAft>
                <a:spcPts val="0"/>
              </a:spcAft>
              <a:buSzPts val="1400"/>
              <a:buChar char="○"/>
            </a:pPr>
            <a:r>
              <a:rPr lang="en-US" dirty="0"/>
              <a:t>Use on-demand data sharing to optimize data scheduling.</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7f7f787be6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27f7f787be6_2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Connected and autonomous vehicles, are equipped with sensors to form a preception about their surrondings. The quality of the perception is critical for vehicle safety.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US" dirty="0"/>
              <a:t>N</a:t>
            </a:r>
            <a:r>
              <a:rPr lang="en" dirty="0"/>
              <a:t>aturally, sensors have effective range that is limited (for example a Lidar effective range is aro</a:t>
            </a:r>
            <a:r>
              <a:rPr lang="en-US" dirty="0"/>
              <a:t>u</a:t>
            </a:r>
            <a:r>
              <a:rPr lang="en" dirty="0"/>
              <a:t>nd 80-100 meters).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Also, Potentislly sensors’ field of view can be occulded by obstacles.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See the scenario on the top immage: the green vehicle fails to detect the pedestrian on the crosswalk because of the occlusion.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In the second scenario, the green CAV fails to observe a fast moving vehicle approaching from the rear because it is too far away. However, we can see there is another red CAV who can observe the critical objects and thus can potentially help the green CAV.</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 This brings out the proposal of cooperative perception. Various cooperative perception systems have been proposed recently and they demonstrated the significant benefits on perception coverage and accuracy.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However, existing cooperative perception schemes suffer from inaccuracies.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7f7f787be6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27f7f787be6_2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The first challenge is the synchronization of LiDAR images. There is a timestamp gap between LiDAR images from different veicles that can be significat because of the LiDAR frequency and  transmission delay. This problem has not explicitly discussed and addressed in previous works.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The producer vehicle is sending a LiDAR image to the consumer vehicle, and the consumer will merge the received image with its local image for perception. LiDAR sensor has a scan cycle and produces images periodically, let say every 100 ms. The producer’s LiDAR and the consumer’s LiDAR are not producing images on the same timeline, which is the inter-vehicle time gap.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On the other hand, the producer’s image has time delay due to data processing and transmission before it can be received by the consumer, which is the data arrival delay. To understand how asynchronous the LiDAR images can be, we need to evaluate the data fusion time gap, which is the timestamp difference between the producer’s LiDAR image and the consumer’s LiDAR image.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(Potential question. This is nothing to do with clock synchronization protocols, and we assume good clocks.)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f7f787be6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7f7f787be6_2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There is a limitted bandwidth in Vehicle communication. </a:t>
            </a:r>
            <a:r>
              <a:rPr lang="en-US" dirty="0"/>
              <a:t>It makes sense to share only the areas of the lidar image that are needed by the consumer (only blind spots)</a:t>
            </a:r>
            <a:r>
              <a:rPr lang="en" dirty="0"/>
              <a:t>. AutoCast (previous related work), for example, requires producers to estimate blind spots of consumers based on the relative locations of the consumer and known obstacles. However, such estimation could be inaccurate.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In the figure, we show two scenarios where producer can fail to accuratly estimate the blind spot areas.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(on the left) Obstacle causing the blind spots is not detected by the producer so the producer misses important sensor data to share. In the scenario on the right, the size (width) of the obstacle causing the blind spot is not known to the producer that can lead to errors in blind spot estimation.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We are going to make the data sharing occlusion-aware more accurate and smart.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7f7f787be6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27f7f787be6_2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Our proposed system aims to resolve the two problems mentioned.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For the synchronization problem, we leverage prediction algorithms to synchronize LiDAR point clouds to the same timestamp, mitigating the misalignment.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For the blind spot estimation challenge, we propose on-demand data sharing protocol, where consumers proactively request data that they need.</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 It sounds straightforward but these two features are not easy to implement in a real-time system because they require a lot of data dependencies and burdens the data transmission. </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Our key contribution is the system design which achieves real-time execution of data synchronization and intelligent data sharing, with only minor extra latencies.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7f7f787be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7f7f787b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require all participating CAVs to share an “occupancy map” ideally in each LiDAR cycle. This is a 2D map that basically labels occupied, free, and occluded areas along with motion information of occupied areas.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We design a pipeline of data processing: ground detection and clustering. We first segment the 2D space into the three categories, then multi-object tracking links the same occupied area across continuous frames, and finally point cloud registration and motion model assigns each moving occupied area a motion vector (including linear and angular velocity).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This occupancy map plays an important role in both prediction and blind spot estimation.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f7f787be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7f7f787be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consumer collects latest occupancy maps from itself and all available producers perodically and synchronize them to the next LiDAR cycle time. The consumer plans for the future and it is the key design to make the system real-time. Otherwise, if the consumer requests data for its current use, the latency of communication and data processing will make the data far out-dated.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After the synchronization, the consumer makes a schedule of data sharing, i.e., which producer should share data on which area. This data scheduling relies on the occupancy maps to know which area is visible to the producers and which area is invisible to the consumer. Finally, the consumer sends data requests to producers accordingly.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7f7f787be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7f7f787be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producer on the other hand makes responses to the data requests. Each data request contains a set of areas and a timestamp when the consumer is going to use the data. On receiving the request, the producer needs to synchronize its latest LiDAR point cloud to the requested timestamp via point cloud prediction and sends the data to corresponding consumer by the deadline. The consumer can then merge its requested sensor data and perform its perception.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7f7f787be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7f7f787be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far we talked about occupancy map sharing, consumers’ data requests, and producers data responses. These processes are executed simultaneously and whitin a LiDAR cycle. The paralel  pipeline does not add extra latency on the perception. Whenever the consumer needs the perception, it simply merges all latest sensor data requested in the last LiDAR cycle.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 The only extra minor delay is the merging operation.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5" name="Google Shape;15;p2"/>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1"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74" name="Google Shape;74;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1"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80" name="Google Shape;80;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1"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lvl1pPr lvl="0"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 name="Google Shape;86;p13"/>
          <p:cNvSpPr txBox="1">
            <a:spLocks noGrp="1"/>
          </p:cNvSpPr>
          <p:nvPr>
            <p:ph type="body" idx="1"/>
          </p:nvPr>
        </p:nvSpPr>
        <p:spPr>
          <a:xfrm>
            <a:off x="311700" y="1152475"/>
            <a:ext cx="8520600" cy="3416400"/>
          </a:xfrm>
          <a:prstGeom prst="rect">
            <a:avLst/>
          </a:prstGeom>
        </p:spPr>
        <p:txBody>
          <a:bodyPr spcFirstLastPara="1" wrap="square" lIns="68575" tIns="68575" rIns="68575" bIns="685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87" name="Google Shape;87;p13"/>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90" name="Google Shape;9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21" name="Google Shape;21;p3"/>
          <p:cNvSpPr txBox="1">
            <a:spLocks noGrp="1"/>
          </p:cNvSpPr>
          <p:nvPr>
            <p:ph type="body" idx="1"/>
          </p:nvPr>
        </p:nvSpPr>
        <p:spPr>
          <a:xfrm>
            <a:off x="628650" y="1369219"/>
            <a:ext cx="38862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1"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2"/>
          </p:nvPr>
        </p:nvSpPr>
        <p:spPr>
          <a:xfrm>
            <a:off x="4629150" y="1369219"/>
            <a:ext cx="38862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1"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8" name="Google Shape;28;p4"/>
          <p:cNvSpPr txBox="1">
            <a:spLocks noGrp="1"/>
          </p:cNvSpPr>
          <p:nvPr>
            <p:ph type="ctrTitle"/>
          </p:nvPr>
        </p:nvSpPr>
        <p:spPr>
          <a:xfrm>
            <a:off x="1143000" y="841772"/>
            <a:ext cx="6858000" cy="1035900"/>
          </a:xfrm>
          <a:prstGeom prst="rect">
            <a:avLst/>
          </a:prstGeom>
          <a:noFill/>
          <a:ln>
            <a:noFill/>
          </a:ln>
        </p:spPr>
        <p:txBody>
          <a:bodyPr spcFirstLastPara="1" wrap="square" lIns="68575" tIns="68575" rIns="68575" bIns="68575" anchor="b" anchorCtr="0">
            <a:noAutofit/>
          </a:bodyPr>
          <a:lstStyle>
            <a:lvl1pPr marL="0" marR="0" lvl="0" indent="0" algn="ctr" rtl="0">
              <a:lnSpc>
                <a:spcPct val="90000"/>
              </a:lnSpc>
              <a:spcBef>
                <a:spcPts val="0"/>
              </a:spcBef>
              <a:spcAft>
                <a:spcPts val="0"/>
              </a:spcAft>
              <a:buClr>
                <a:schemeClr val="dk1"/>
              </a:buClr>
              <a:buSzPts val="1100"/>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29" name="Google Shape;29;p4"/>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noAutofit/>
          </a:bodyPr>
          <a:lstStyle>
            <a:lvl1pPr marL="0" marR="0" lvl="0" indent="0" algn="ctr" rtl="0">
              <a:lnSpc>
                <a:spcPct val="90000"/>
              </a:lnSpc>
              <a:spcBef>
                <a:spcPts val="800"/>
              </a:spcBef>
              <a:spcAft>
                <a:spcPts val="0"/>
              </a:spcAft>
              <a:buClr>
                <a:schemeClr val="dk1"/>
              </a:buClr>
              <a:buSzPts val="21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spcAft>
                <a:spcPts val="0"/>
              </a:spcAft>
              <a:buClr>
                <a:schemeClr val="dk1"/>
              </a:buClr>
              <a:buSzPts val="1800"/>
              <a:buFont typeface="Arial"/>
              <a:buNone/>
              <a:defRPr sz="1500" b="0" i="1"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spcAft>
                <a:spcPts val="0"/>
              </a:spcAft>
              <a:buClr>
                <a:schemeClr val="dk1"/>
              </a:buClr>
              <a:buSzPts val="15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33" name="Google Shape;33;p4"/>
          <p:cNvPicPr preferRelativeResize="0"/>
          <p:nvPr/>
        </p:nvPicPr>
        <p:blipFill rotWithShape="1">
          <a:blip r:embed="rId2">
            <a:alphaModFix/>
          </a:blip>
          <a:srcRect/>
          <a:stretch/>
        </p:blipFill>
        <p:spPr>
          <a:xfrm>
            <a:off x="8677275" y="4799409"/>
            <a:ext cx="360392" cy="25834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dk1"/>
              </a:buClr>
              <a:buSzPts val="1100"/>
              <a:buFont typeface="Calibri"/>
              <a:buNone/>
              <a:defRPr sz="45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36" name="Google Shape;36;p5"/>
          <p:cNvSpPr txBox="1">
            <a:spLocks noGrp="1"/>
          </p:cNvSpPr>
          <p:nvPr>
            <p:ph type="body" idx="1"/>
          </p:nvPr>
        </p:nvSpPr>
        <p:spPr>
          <a:xfrm>
            <a:off x="623888" y="3442097"/>
            <a:ext cx="7886700" cy="11250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rgbClr val="888888"/>
              </a:buClr>
              <a:buSzPts val="21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800"/>
              <a:buFont typeface="Arial"/>
              <a:buNone/>
              <a:defRPr sz="1500" b="0" i="1"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5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4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2" name="Google Shape;42;p6"/>
          <p:cNvSpPr txBox="1">
            <a:spLocks noGrp="1"/>
          </p:cNvSpPr>
          <p:nvPr>
            <p:ph type="body" idx="1"/>
          </p:nvPr>
        </p:nvSpPr>
        <p:spPr>
          <a:xfrm>
            <a:off x="629841" y="1260872"/>
            <a:ext cx="3868200" cy="618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500" b="1" i="1"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629841" y="1878806"/>
            <a:ext cx="3868200" cy="2763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1"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dk1"/>
              </a:buClr>
              <a:buSzPts val="21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500" b="1" i="1"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29150" y="1878806"/>
            <a:ext cx="3887400" cy="2763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1"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1" name="Google Shape;51;p7"/>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42900"/>
            <a:ext cx="2949300" cy="12000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dk1"/>
              </a:buClr>
              <a:buSzPts val="1100"/>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60" name="Google Shape;60;p9"/>
          <p:cNvSpPr txBox="1">
            <a:spLocks noGrp="1"/>
          </p:cNvSpPr>
          <p:nvPr>
            <p:ph type="body" idx="1"/>
          </p:nvPr>
        </p:nvSpPr>
        <p:spPr>
          <a:xfrm>
            <a:off x="3887391" y="740569"/>
            <a:ext cx="4629000" cy="36552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1"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1543050"/>
            <a:ext cx="29493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100" b="0" i="1"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42900"/>
            <a:ext cx="2949300" cy="1200000"/>
          </a:xfrm>
          <a:prstGeom prst="rect">
            <a:avLst/>
          </a:prstGeom>
          <a:noFill/>
          <a:ln>
            <a:noFill/>
          </a:ln>
        </p:spPr>
        <p:txBody>
          <a:bodyPr spcFirstLastPara="1" wrap="square" lIns="68575" tIns="68575" rIns="68575" bIns="68575" anchor="b" anchorCtr="0">
            <a:noAutofit/>
          </a:bodyPr>
          <a:lstStyle>
            <a:lvl1pPr marL="0" marR="0" lvl="0" indent="0" algn="l" rtl="0">
              <a:lnSpc>
                <a:spcPct val="90000"/>
              </a:lnSpc>
              <a:spcBef>
                <a:spcPts val="0"/>
              </a:spcBef>
              <a:spcAft>
                <a:spcPts val="0"/>
              </a:spcAft>
              <a:buClr>
                <a:schemeClr val="dk1"/>
              </a:buClr>
              <a:buSzPts val="1100"/>
              <a:buFont typeface="Calibri"/>
              <a:buNone/>
              <a:defRPr sz="24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67" name="Google Shape;67;p10"/>
          <p:cNvSpPr>
            <a:spLocks noGrp="1"/>
          </p:cNvSpPr>
          <p:nvPr>
            <p:ph type="pic" idx="2"/>
          </p:nvPr>
        </p:nvSpPr>
        <p:spPr>
          <a:xfrm>
            <a:off x="3887391" y="740569"/>
            <a:ext cx="4629000" cy="3655200"/>
          </a:xfrm>
          <a:prstGeom prst="rect">
            <a:avLst/>
          </a:prstGeom>
          <a:noFill/>
          <a:ln>
            <a:noFill/>
          </a:ln>
        </p:spPr>
        <p:txBody>
          <a:bodyPr spcFirstLastPara="1" wrap="square" lIns="68575" tIns="68575" rIns="68575" bIns="68575" anchor="t" anchorCtr="0">
            <a:noAutofit/>
          </a:bodyPr>
          <a:lstStyle>
            <a:lvl1pPr marL="0" marR="0" lvl="0" indent="0" algn="l" rtl="0">
              <a:lnSpc>
                <a:spcPct val="90000"/>
              </a:lnSpc>
              <a:spcBef>
                <a:spcPts val="800"/>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spcAft>
                <a:spcPts val="0"/>
              </a:spcAft>
              <a:buClr>
                <a:schemeClr val="dk1"/>
              </a:buClr>
              <a:buSzPts val="1100"/>
              <a:buFont typeface="Arial"/>
              <a:buNone/>
              <a:defRPr sz="2100" b="0" i="1"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spcAft>
                <a:spcPts val="0"/>
              </a:spcAft>
              <a:buClr>
                <a:schemeClr val="dk1"/>
              </a:buClr>
              <a:buSzPts val="11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543050"/>
            <a:ext cx="29493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21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100" b="0" i="1"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4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userDrawn="1"/>
        </p:nvSpPr>
        <p:spPr>
          <a:xfrm flipV="1">
            <a:off x="8568538" y="4623492"/>
            <a:ext cx="575462" cy="520006"/>
          </a:xfrm>
          <a:prstGeom prst="rect">
            <a:avLst/>
          </a:prstGeom>
          <a:solidFill>
            <a:srgbClr val="1E4E79"/>
          </a:solidFill>
          <a:ln>
            <a:noFill/>
          </a:ln>
          <a:effectLst>
            <a:outerShdw blurRad="40000" dist="23000" dir="5400000" rotWithShape="0">
              <a:srgbClr val="808080">
                <a:alpha val="3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7" name="Google Shape;7;p1"/>
          <p:cNvPicPr preferRelativeResize="0"/>
          <p:nvPr/>
        </p:nvPicPr>
        <p:blipFill rotWithShape="1">
          <a:blip r:embed="rId15">
            <a:alphaModFix/>
          </a:blip>
          <a:srcRect/>
          <a:stretch/>
        </p:blipFill>
        <p:spPr>
          <a:xfrm>
            <a:off x="8678054" y="4767263"/>
            <a:ext cx="360392" cy="258344"/>
          </a:xfrm>
          <a:prstGeom prst="rect">
            <a:avLst/>
          </a:prstGeom>
          <a:noFill/>
          <a:ln>
            <a:noFill/>
          </a:ln>
        </p:spPr>
      </p:pic>
      <p:sp>
        <p:nvSpPr>
          <p:cNvPr id="8" name="Google Shape;8;p1"/>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9" name="Google Shape;9;p1"/>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1"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1100" b="0" i="0" u="none" strike="noStrike" cap="none">
                <a:solidFill>
                  <a:schemeClr val="lt1"/>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 name="Google Shape;98;p15">
            <a:extLst>
              <a:ext uri="{FF2B5EF4-FFF2-40B4-BE49-F238E27FC236}">
                <a16:creationId xmlns:a16="http://schemas.microsoft.com/office/drawing/2014/main" id="{AC5EECFE-65D8-FFA4-EB00-E33A7AE178EC}"/>
              </a:ext>
            </a:extLst>
          </p:cNvPr>
          <p:cNvPicPr preferRelativeResize="0"/>
          <p:nvPr userDrawn="1"/>
        </p:nvPicPr>
        <p:blipFill rotWithShape="1">
          <a:blip r:embed="rId16">
            <a:alphaModFix/>
          </a:blip>
          <a:srcRect l="2002" t="953" r="806" b="1722"/>
          <a:stretch/>
        </p:blipFill>
        <p:spPr>
          <a:xfrm>
            <a:off x="53145" y="4623493"/>
            <a:ext cx="522317" cy="48166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1143000" y="640080"/>
            <a:ext cx="6858000" cy="1321500"/>
          </a:xfrm>
          <a:prstGeom prst="rect">
            <a:avLst/>
          </a:prstGeom>
        </p:spPr>
        <p:txBody>
          <a:bodyPr spcFirstLastPara="1" wrap="square" lIns="45700" tIns="91425" rIns="45700" bIns="91425" anchor="ctr" anchorCtr="0">
            <a:noAutofit/>
          </a:bodyPr>
          <a:lstStyle/>
          <a:p>
            <a:pPr marL="0" lvl="0" indent="0" algn="ctr" rtl="0">
              <a:spcBef>
                <a:spcPts val="0"/>
              </a:spcBef>
              <a:spcAft>
                <a:spcPts val="0"/>
              </a:spcAft>
              <a:buNone/>
            </a:pPr>
            <a:r>
              <a:rPr lang="en" sz="3300"/>
              <a:t>Robust Real-time Multi-vehicle Collaboration on Asynchronous Sensors</a:t>
            </a:r>
            <a:endParaRPr sz="3300"/>
          </a:p>
        </p:txBody>
      </p:sp>
      <p:sp>
        <p:nvSpPr>
          <p:cNvPr id="96" name="Google Shape;96;p15"/>
          <p:cNvSpPr txBox="1">
            <a:spLocks noGrp="1"/>
          </p:cNvSpPr>
          <p:nvPr>
            <p:ph type="subTitle" idx="1"/>
          </p:nvPr>
        </p:nvSpPr>
        <p:spPr>
          <a:xfrm>
            <a:off x="1143000" y="2148840"/>
            <a:ext cx="6858000" cy="1480800"/>
          </a:xfrm>
          <a:prstGeom prst="rect">
            <a:avLst/>
          </a:prstGeom>
        </p:spPr>
        <p:txBody>
          <a:bodyPr spcFirstLastPara="1" wrap="square" lIns="68575" tIns="68575" rIns="68575" bIns="68575" anchor="t" anchorCtr="0">
            <a:noAutofit/>
          </a:bodyPr>
          <a:lstStyle/>
          <a:p>
            <a:pPr marL="0" lvl="0" indent="0" algn="ctr" rtl="0">
              <a:spcBef>
                <a:spcPts val="0"/>
              </a:spcBef>
              <a:spcAft>
                <a:spcPts val="0"/>
              </a:spcAft>
              <a:buClr>
                <a:schemeClr val="dk1"/>
              </a:buClr>
              <a:buSzPts val="1100"/>
              <a:buFont typeface="Arial"/>
              <a:buNone/>
            </a:pPr>
            <a:r>
              <a:rPr lang="en"/>
              <a:t>Qingzhao Zhang</a:t>
            </a:r>
            <a:r>
              <a:rPr lang="en" baseline="30000"/>
              <a:t>†</a:t>
            </a:r>
            <a:r>
              <a:rPr lang="en"/>
              <a:t>*, Xumiao Zhang</a:t>
            </a:r>
            <a:r>
              <a:rPr lang="en" baseline="30000"/>
              <a:t>†</a:t>
            </a:r>
            <a:r>
              <a:rPr lang="en"/>
              <a:t>*, Ruiyang Zhu</a:t>
            </a:r>
            <a:r>
              <a:rPr lang="en" baseline="30000"/>
              <a:t>†</a:t>
            </a:r>
            <a:r>
              <a:rPr lang="en"/>
              <a:t>*,</a:t>
            </a:r>
            <a:endParaRPr/>
          </a:p>
          <a:p>
            <a:pPr marL="0" lvl="0" indent="0" algn="ctr" rtl="0">
              <a:spcBef>
                <a:spcPts val="1000"/>
              </a:spcBef>
              <a:spcAft>
                <a:spcPts val="0"/>
              </a:spcAft>
              <a:buClr>
                <a:schemeClr val="dk1"/>
              </a:buClr>
              <a:buSzPts val="1100"/>
              <a:buFont typeface="Arial"/>
              <a:buNone/>
            </a:pPr>
            <a:r>
              <a:rPr lang="en"/>
              <a:t>Fan Bai</a:t>
            </a:r>
            <a:r>
              <a:rPr lang="en" baseline="30000"/>
              <a:t>‡</a:t>
            </a:r>
            <a:r>
              <a:rPr lang="en"/>
              <a:t>, </a:t>
            </a:r>
            <a:r>
              <a:rPr lang="en" b="1"/>
              <a:t>Mohammad Naserian</a:t>
            </a:r>
            <a:r>
              <a:rPr lang="en" baseline="30000"/>
              <a:t>‡</a:t>
            </a:r>
            <a:r>
              <a:rPr lang="en"/>
              <a:t>, Z. Morley Mao</a:t>
            </a:r>
            <a:r>
              <a:rPr lang="en" baseline="30000"/>
              <a:t>†</a:t>
            </a:r>
            <a:endParaRPr/>
          </a:p>
          <a:p>
            <a:pPr marL="0" lvl="0" indent="0" algn="ctr" rtl="0">
              <a:lnSpc>
                <a:spcPct val="100000"/>
              </a:lnSpc>
              <a:spcBef>
                <a:spcPts val="1000"/>
              </a:spcBef>
              <a:spcAft>
                <a:spcPts val="0"/>
              </a:spcAft>
              <a:buClr>
                <a:schemeClr val="dk1"/>
              </a:buClr>
              <a:buSzPts val="1100"/>
              <a:buFont typeface="Arial"/>
              <a:buNone/>
            </a:pPr>
            <a:r>
              <a:rPr lang="en" sz="1400"/>
              <a:t>(*equal contributions)      </a:t>
            </a:r>
            <a:r>
              <a:rPr lang="en" sz="1400" baseline="30000"/>
              <a:t>†</a:t>
            </a:r>
            <a:r>
              <a:rPr lang="en" sz="1400"/>
              <a:t>University of Michigan      </a:t>
            </a:r>
            <a:r>
              <a:rPr lang="en" sz="1400" baseline="30000"/>
              <a:t>‡</a:t>
            </a:r>
            <a:r>
              <a:rPr lang="en" sz="1400"/>
              <a:t>General Motors</a:t>
            </a:r>
            <a:endParaRPr sz="1400"/>
          </a:p>
          <a:p>
            <a:pPr marL="0" lvl="0" indent="0" algn="ctr" rtl="0">
              <a:lnSpc>
                <a:spcPct val="100000"/>
              </a:lnSpc>
              <a:spcBef>
                <a:spcPts val="1000"/>
              </a:spcBef>
              <a:spcAft>
                <a:spcPts val="0"/>
              </a:spcAft>
              <a:buNone/>
            </a:pPr>
            <a:r>
              <a:rPr lang="en"/>
              <a:t>Oct. 3, 2023</a:t>
            </a:r>
            <a:endParaRPr/>
          </a:p>
          <a:p>
            <a:pPr marL="0" lvl="0" indent="0" algn="ctr" rtl="0">
              <a:spcBef>
                <a:spcPts val="80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1"/>
          <p:cNvSpPr txBox="1">
            <a:spLocks noGrp="1"/>
          </p:cNvSpPr>
          <p:nvPr>
            <p:ph type="title"/>
          </p:nvPr>
        </p:nvSpPr>
        <p:spPr>
          <a:xfrm>
            <a:off x="311699" y="445025"/>
            <a:ext cx="8435725"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dirty="0"/>
              <a:t>RAO Perception Benefits and performance</a:t>
            </a:r>
            <a:endParaRPr dirty="0"/>
          </a:p>
        </p:txBody>
      </p:sp>
      <p:sp>
        <p:nvSpPr>
          <p:cNvPr id="262" name="Google Shape;262;p31"/>
          <p:cNvSpPr txBox="1">
            <a:spLocks noGrp="1"/>
          </p:cNvSpPr>
          <p:nvPr>
            <p:ph type="body" idx="1"/>
          </p:nvPr>
        </p:nvSpPr>
        <p:spPr>
          <a:xfrm>
            <a:off x="327625" y="973475"/>
            <a:ext cx="8419800" cy="1167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dirty="0"/>
              <a:t>RAO achieves the best perception accuracy compared with EMP</a:t>
            </a:r>
            <a:r>
              <a:rPr lang="en" sz="1800" baseline="30000" dirty="0"/>
              <a:t>[1]</a:t>
            </a:r>
            <a:r>
              <a:rPr lang="en" sz="1800" dirty="0"/>
              <a:t> and AutoCast</a:t>
            </a:r>
            <a:r>
              <a:rPr lang="en" sz="1800" baseline="30000" dirty="0"/>
              <a:t>[2]</a:t>
            </a:r>
            <a:r>
              <a:rPr lang="en" sz="1800" dirty="0"/>
              <a:t>.</a:t>
            </a:r>
            <a:endParaRPr sz="1800" dirty="0"/>
          </a:p>
          <a:p>
            <a:pPr marL="520700" lvl="1" indent="-177800" algn="l" rtl="0">
              <a:lnSpc>
                <a:spcPct val="115000"/>
              </a:lnSpc>
              <a:spcBef>
                <a:spcPts val="0"/>
              </a:spcBef>
              <a:spcAft>
                <a:spcPts val="0"/>
              </a:spcAft>
              <a:buSzPts val="1800"/>
              <a:buChar char="•"/>
            </a:pPr>
            <a:r>
              <a:rPr lang="en" dirty="0"/>
              <a:t>We used various simulated and real-world datasets,</a:t>
            </a:r>
            <a:endParaRPr dirty="0"/>
          </a:p>
          <a:p>
            <a:pPr marL="520700" lvl="1" indent="-177800" algn="l" rtl="0">
              <a:lnSpc>
                <a:spcPct val="115000"/>
              </a:lnSpc>
              <a:spcBef>
                <a:spcPts val="0"/>
              </a:spcBef>
              <a:spcAft>
                <a:spcPts val="0"/>
              </a:spcAft>
              <a:buSzPts val="1800"/>
              <a:buChar char="•"/>
            </a:pPr>
            <a:r>
              <a:rPr lang="en" dirty="0"/>
              <a:t>We used PointPillars as the perception model.</a:t>
            </a:r>
            <a:endParaRPr dirty="0"/>
          </a:p>
        </p:txBody>
      </p:sp>
      <p:sp>
        <p:nvSpPr>
          <p:cNvPr id="263" name="Google Shape;263;p31"/>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64" name="Google Shape;264;p31"/>
          <p:cNvSpPr txBox="1"/>
          <p:nvPr/>
        </p:nvSpPr>
        <p:spPr>
          <a:xfrm>
            <a:off x="329184" y="4014216"/>
            <a:ext cx="8421600" cy="69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222222"/>
                </a:solidFill>
                <a:latin typeface="Arial"/>
                <a:ea typeface="Arial"/>
                <a:cs typeface="Arial"/>
                <a:sym typeface="Arial"/>
              </a:rPr>
              <a:t>[1] </a:t>
            </a:r>
            <a:r>
              <a:rPr lang="en" sz="1000">
                <a:solidFill>
                  <a:srgbClr val="222222"/>
                </a:solidFill>
              </a:rPr>
              <a:t>Zhang, Xumiao, et al. "Emp: Edge-assisted multi-vehicle perception." </a:t>
            </a:r>
            <a:r>
              <a:rPr lang="en" sz="1000" i="1">
                <a:solidFill>
                  <a:srgbClr val="222222"/>
                </a:solidFill>
              </a:rPr>
              <a:t>Proceedings of the 27th Annual International Conference on Mobile Computing and Networking</a:t>
            </a:r>
            <a:r>
              <a:rPr lang="en" sz="1000">
                <a:solidFill>
                  <a:srgbClr val="222222"/>
                </a:solidFill>
              </a:rPr>
              <a:t>. 2021.</a:t>
            </a:r>
            <a:endParaRPr sz="1000">
              <a:solidFill>
                <a:srgbClr val="222222"/>
              </a:solidFill>
            </a:endParaRPr>
          </a:p>
          <a:p>
            <a:pPr marL="0" marR="0" lvl="0" indent="0" algn="l" rtl="0">
              <a:lnSpc>
                <a:spcPct val="100000"/>
              </a:lnSpc>
              <a:spcBef>
                <a:spcPts val="0"/>
              </a:spcBef>
              <a:spcAft>
                <a:spcPts val="0"/>
              </a:spcAft>
              <a:buClr>
                <a:srgbClr val="000000"/>
              </a:buClr>
              <a:buSzPts val="1000"/>
              <a:buFont typeface="Arial"/>
              <a:buNone/>
            </a:pPr>
            <a:r>
              <a:rPr lang="en" sz="1000">
                <a:solidFill>
                  <a:srgbClr val="222222"/>
                </a:solidFill>
              </a:rPr>
              <a:t>[2] Qiu, Hang, et al. "AutoCast: scalable infrastructure-less cooperative perception for distributed collaborative driving." </a:t>
            </a:r>
            <a:r>
              <a:rPr lang="en" sz="1000" i="1">
                <a:solidFill>
                  <a:srgbClr val="222222"/>
                </a:solidFill>
              </a:rPr>
              <a:t>Proceedings of the 20th Annual International Conference on Mobile Systems, Applications and Services</a:t>
            </a:r>
            <a:r>
              <a:rPr lang="en" sz="1000">
                <a:solidFill>
                  <a:srgbClr val="222222"/>
                </a:solidFill>
              </a:rPr>
              <a:t>. 2022.</a:t>
            </a:r>
            <a:endParaRPr sz="1000">
              <a:solidFill>
                <a:srgbClr val="222222"/>
              </a:solidFill>
            </a:endParaRPr>
          </a:p>
        </p:txBody>
      </p:sp>
      <p:pic>
        <p:nvPicPr>
          <p:cNvPr id="265" name="Google Shape;265;p31"/>
          <p:cNvPicPr preferRelativeResize="0"/>
          <p:nvPr/>
        </p:nvPicPr>
        <p:blipFill rotWithShape="1">
          <a:blip r:embed="rId3">
            <a:alphaModFix/>
          </a:blip>
          <a:srcRect t="1710"/>
          <a:stretch/>
        </p:blipFill>
        <p:spPr>
          <a:xfrm>
            <a:off x="1161563" y="2039112"/>
            <a:ext cx="6820865" cy="19659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System Overhead - Latency &amp; Data Volume</a:t>
            </a:r>
            <a:endParaRPr/>
          </a:p>
        </p:txBody>
      </p:sp>
      <p:sp>
        <p:nvSpPr>
          <p:cNvPr id="279" name="Google Shape;279;p33"/>
          <p:cNvSpPr txBox="1">
            <a:spLocks noGrp="1"/>
          </p:cNvSpPr>
          <p:nvPr>
            <p:ph type="body" idx="1"/>
          </p:nvPr>
        </p:nvSpPr>
        <p:spPr>
          <a:xfrm>
            <a:off x="321300" y="1045650"/>
            <a:ext cx="8501400" cy="1434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dirty="0"/>
              <a:t>The total avg latency of all the modules is 80.82 ms (14.40 ms variance)</a:t>
            </a:r>
            <a:endParaRPr dirty="0"/>
          </a:p>
          <a:p>
            <a:pPr marL="457200" lvl="0" indent="-342900" algn="l" rtl="0">
              <a:lnSpc>
                <a:spcPct val="115000"/>
              </a:lnSpc>
              <a:spcBef>
                <a:spcPts val="0"/>
              </a:spcBef>
              <a:spcAft>
                <a:spcPts val="0"/>
              </a:spcAft>
              <a:buSzPts val="1800"/>
              <a:buChar char="●"/>
            </a:pPr>
            <a:r>
              <a:rPr lang="en" dirty="0"/>
              <a:t>RAO can process LiDAR at regular full frame rate of 10 FPS </a:t>
            </a:r>
            <a:endParaRPr dirty="0"/>
          </a:p>
          <a:p>
            <a:pPr marL="457200" lvl="0" indent="-342900" algn="l" rtl="0">
              <a:lnSpc>
                <a:spcPct val="115000"/>
              </a:lnSpc>
              <a:spcBef>
                <a:spcPts val="0"/>
              </a:spcBef>
              <a:spcAft>
                <a:spcPts val="0"/>
              </a:spcAft>
              <a:buSzPts val="1800"/>
              <a:buChar char="●"/>
            </a:pPr>
            <a:r>
              <a:rPr lang="en" dirty="0"/>
              <a:t>RAO incurs similar data overhead compared to the STOA approach</a:t>
            </a:r>
            <a:endParaRPr dirty="0"/>
          </a:p>
        </p:txBody>
      </p:sp>
      <p:sp>
        <p:nvSpPr>
          <p:cNvPr id="280" name="Google Shape;280;p33"/>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281" name="Google Shape;281;p33"/>
          <p:cNvPicPr preferRelativeResize="0"/>
          <p:nvPr/>
        </p:nvPicPr>
        <p:blipFill>
          <a:blip r:embed="rId3">
            <a:alphaModFix/>
          </a:blip>
          <a:stretch>
            <a:fillRect/>
          </a:stretch>
        </p:blipFill>
        <p:spPr>
          <a:xfrm>
            <a:off x="114300" y="2468880"/>
            <a:ext cx="4343398" cy="1945482"/>
          </a:xfrm>
          <a:prstGeom prst="rect">
            <a:avLst/>
          </a:prstGeom>
          <a:noFill/>
          <a:ln>
            <a:noFill/>
          </a:ln>
        </p:spPr>
      </p:pic>
      <p:pic>
        <p:nvPicPr>
          <p:cNvPr id="282" name="Google Shape;282;p33"/>
          <p:cNvPicPr preferRelativeResize="0"/>
          <p:nvPr/>
        </p:nvPicPr>
        <p:blipFill>
          <a:blip r:embed="rId4">
            <a:alphaModFix/>
          </a:blip>
          <a:stretch>
            <a:fillRect/>
          </a:stretch>
        </p:blipFill>
        <p:spPr>
          <a:xfrm>
            <a:off x="4457700" y="2939592"/>
            <a:ext cx="4571999" cy="10040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dirty="0"/>
              <a:t>Summary</a:t>
            </a:r>
            <a:endParaRPr dirty="0"/>
          </a:p>
        </p:txBody>
      </p:sp>
      <p:sp>
        <p:nvSpPr>
          <p:cNvPr id="288" name="Google Shape;288;p34"/>
          <p:cNvSpPr txBox="1">
            <a:spLocks noGrp="1"/>
          </p:cNvSpPr>
          <p:nvPr>
            <p:ph type="body" idx="1"/>
          </p:nvPr>
        </p:nvSpPr>
        <p:spPr>
          <a:xfrm>
            <a:off x="311700" y="1152475"/>
            <a:ext cx="8520600" cy="3416400"/>
          </a:xfrm>
          <a:prstGeom prst="rect">
            <a:avLst/>
          </a:prstGeom>
        </p:spPr>
        <p:txBody>
          <a:bodyPr spcFirstLastPara="1" wrap="square" lIns="68575" tIns="68575" rIns="68575" bIns="68575" anchor="t" anchorCtr="0">
            <a:noAutofit/>
          </a:bodyPr>
          <a:lstStyle/>
          <a:p>
            <a:pPr marL="457200" lvl="0" indent="-342900" algn="l" rtl="0">
              <a:lnSpc>
                <a:spcPct val="115000"/>
              </a:lnSpc>
              <a:spcBef>
                <a:spcPts val="0"/>
              </a:spcBef>
              <a:spcAft>
                <a:spcPts val="0"/>
              </a:spcAft>
              <a:buSzPts val="1800"/>
              <a:buChar char="●"/>
            </a:pPr>
            <a:r>
              <a:rPr lang="en" dirty="0"/>
              <a:t>RAO is a </a:t>
            </a:r>
            <a:r>
              <a:rPr lang="en" b="1" dirty="0"/>
              <a:t>real-time</a:t>
            </a:r>
            <a:r>
              <a:rPr lang="en" dirty="0"/>
              <a:t> </a:t>
            </a:r>
            <a:r>
              <a:rPr lang="en" b="1" dirty="0"/>
              <a:t>occlusion-aware</a:t>
            </a:r>
            <a:r>
              <a:rPr lang="en" dirty="0"/>
              <a:t> cooperative perception system running on </a:t>
            </a:r>
            <a:r>
              <a:rPr lang="en" b="1" dirty="0"/>
              <a:t>asynchronous</a:t>
            </a:r>
            <a:r>
              <a:rPr lang="en" dirty="0"/>
              <a:t> sensors.</a:t>
            </a:r>
            <a:endParaRPr dirty="0"/>
          </a:p>
          <a:p>
            <a:pPr marL="0" lvl="0" indent="0" algn="l" rtl="0">
              <a:lnSpc>
                <a:spcPct val="115000"/>
              </a:lnSpc>
              <a:spcBef>
                <a:spcPts val="0"/>
              </a:spcBef>
              <a:spcAft>
                <a:spcPts val="0"/>
              </a:spcAft>
              <a:buNone/>
            </a:pPr>
            <a:endParaRPr dirty="0"/>
          </a:p>
          <a:p>
            <a:pPr marL="457200" lvl="0" indent="-342900" algn="l" rtl="0">
              <a:lnSpc>
                <a:spcPct val="115000"/>
              </a:lnSpc>
              <a:spcBef>
                <a:spcPts val="0"/>
              </a:spcBef>
              <a:spcAft>
                <a:spcPts val="0"/>
              </a:spcAft>
              <a:buSzPts val="1800"/>
              <a:buChar char="●"/>
            </a:pPr>
            <a:r>
              <a:rPr lang="en" dirty="0"/>
              <a:t>RAO tackles two problems in existing cooperative perception.</a:t>
            </a:r>
            <a:endParaRPr dirty="0"/>
          </a:p>
          <a:p>
            <a:pPr marL="914400" lvl="1" indent="-317500" algn="l" rtl="0">
              <a:lnSpc>
                <a:spcPct val="115000"/>
              </a:lnSpc>
              <a:spcBef>
                <a:spcPts val="0"/>
              </a:spcBef>
              <a:spcAft>
                <a:spcPts val="0"/>
              </a:spcAft>
              <a:buSzPts val="1400"/>
              <a:buChar char="○"/>
            </a:pPr>
            <a:r>
              <a:rPr lang="en" dirty="0"/>
              <a:t>Use prediction methods to mitigate sensor asynchronization.</a:t>
            </a:r>
            <a:endParaRPr dirty="0"/>
          </a:p>
          <a:p>
            <a:pPr marL="914400" lvl="1" indent="-317500" algn="l" rtl="0">
              <a:lnSpc>
                <a:spcPct val="115000"/>
              </a:lnSpc>
              <a:spcBef>
                <a:spcPts val="0"/>
              </a:spcBef>
              <a:spcAft>
                <a:spcPts val="0"/>
              </a:spcAft>
              <a:buSzPts val="1400"/>
              <a:buChar char="○"/>
            </a:pPr>
            <a:r>
              <a:rPr lang="en" dirty="0"/>
              <a:t>Use on-demand data sharing to optimize data scheduling.</a:t>
            </a:r>
            <a:endParaRPr dirty="0"/>
          </a:p>
        </p:txBody>
      </p:sp>
      <p:sp>
        <p:nvSpPr>
          <p:cNvPr id="289" name="Google Shape;289;p34"/>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90" name="Google Shape;290;p34"/>
          <p:cNvSpPr txBox="1">
            <a:spLocks noGrp="1"/>
          </p:cNvSpPr>
          <p:nvPr>
            <p:ph type="title"/>
          </p:nvPr>
        </p:nvSpPr>
        <p:spPr>
          <a:xfrm>
            <a:off x="311700" y="3786875"/>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sz="3200"/>
              <a:t>Thank You!</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dirty="0"/>
              <a:t>Why cooperative perception? </a:t>
            </a:r>
            <a:endParaRPr dirty="0"/>
          </a:p>
        </p:txBody>
      </p:sp>
      <p:sp>
        <p:nvSpPr>
          <p:cNvPr id="111" name="Google Shape;111;p17"/>
          <p:cNvSpPr txBox="1">
            <a:spLocks noGrp="1"/>
          </p:cNvSpPr>
          <p:nvPr>
            <p:ph type="body" idx="1"/>
          </p:nvPr>
        </p:nvSpPr>
        <p:spPr>
          <a:xfrm>
            <a:off x="311700" y="1152475"/>
            <a:ext cx="8520600" cy="5727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Limited sensing on occluded or far-away objects</a:t>
            </a:r>
            <a:endParaRPr/>
          </a:p>
        </p:txBody>
      </p:sp>
      <p:pic>
        <p:nvPicPr>
          <p:cNvPr id="112" name="Google Shape;112;p17"/>
          <p:cNvPicPr preferRelativeResize="0"/>
          <p:nvPr/>
        </p:nvPicPr>
        <p:blipFill rotWithShape="1">
          <a:blip r:embed="rId3">
            <a:alphaModFix/>
          </a:blip>
          <a:srcRect/>
          <a:stretch/>
        </p:blipFill>
        <p:spPr>
          <a:xfrm>
            <a:off x="1347550" y="3193249"/>
            <a:ext cx="4280457" cy="1488480"/>
          </a:xfrm>
          <a:prstGeom prst="rect">
            <a:avLst/>
          </a:prstGeom>
          <a:noFill/>
          <a:ln>
            <a:noFill/>
          </a:ln>
        </p:spPr>
      </p:pic>
      <p:pic>
        <p:nvPicPr>
          <p:cNvPr id="113" name="Google Shape;113;p17"/>
          <p:cNvPicPr preferRelativeResize="0"/>
          <p:nvPr/>
        </p:nvPicPr>
        <p:blipFill rotWithShape="1">
          <a:blip r:embed="rId4">
            <a:alphaModFix/>
          </a:blip>
          <a:srcRect/>
          <a:stretch/>
        </p:blipFill>
        <p:spPr>
          <a:xfrm>
            <a:off x="1347550" y="1645920"/>
            <a:ext cx="4280457" cy="1312640"/>
          </a:xfrm>
          <a:prstGeom prst="rect">
            <a:avLst/>
          </a:prstGeom>
          <a:noFill/>
          <a:ln>
            <a:noFill/>
          </a:ln>
        </p:spPr>
      </p:pic>
      <p:sp>
        <p:nvSpPr>
          <p:cNvPr id="114" name="Google Shape;114;p17"/>
          <p:cNvSpPr txBox="1"/>
          <p:nvPr/>
        </p:nvSpPr>
        <p:spPr>
          <a:xfrm>
            <a:off x="5726753" y="2160459"/>
            <a:ext cx="2069700" cy="35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600" b="0" i="0" u="none" strike="noStrike" cap="none">
                <a:solidFill>
                  <a:srgbClr val="000000"/>
                </a:solidFill>
                <a:latin typeface="Arial"/>
                <a:ea typeface="Arial"/>
                <a:cs typeface="Arial"/>
                <a:sym typeface="Arial"/>
              </a:rPr>
              <a:t>Occluded pedestrian</a:t>
            </a:r>
            <a:endParaRPr sz="1600" b="0" i="0" u="none" strike="noStrike" cap="none">
              <a:solidFill>
                <a:srgbClr val="000000"/>
              </a:solidFill>
              <a:latin typeface="Arial"/>
              <a:ea typeface="Arial"/>
              <a:cs typeface="Arial"/>
              <a:sym typeface="Arial"/>
            </a:endParaRPr>
          </a:p>
        </p:txBody>
      </p:sp>
      <p:sp>
        <p:nvSpPr>
          <p:cNvPr id="115" name="Google Shape;115;p17"/>
          <p:cNvSpPr txBox="1"/>
          <p:nvPr/>
        </p:nvSpPr>
        <p:spPr>
          <a:xfrm>
            <a:off x="5726753" y="3474389"/>
            <a:ext cx="2069700" cy="35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600" b="0" i="0" u="none" strike="noStrike" cap="none">
                <a:solidFill>
                  <a:srgbClr val="000000"/>
                </a:solidFill>
                <a:latin typeface="Arial"/>
                <a:ea typeface="Arial"/>
                <a:cs typeface="Arial"/>
                <a:sym typeface="Arial"/>
              </a:rPr>
              <a:t>Far-away obstacles</a:t>
            </a:r>
            <a:endParaRPr sz="1600" b="0" i="0" u="none" strike="noStrike" cap="none">
              <a:solidFill>
                <a:srgbClr val="000000"/>
              </a:solidFill>
              <a:latin typeface="Arial"/>
              <a:ea typeface="Arial"/>
              <a:cs typeface="Arial"/>
              <a:sym typeface="Arial"/>
            </a:endParaRPr>
          </a:p>
        </p:txBody>
      </p:sp>
      <p:sp>
        <p:nvSpPr>
          <p:cNvPr id="116" name="Google Shape;116;p17"/>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Motivation 1: synchronization problem</a:t>
            </a:r>
            <a:endParaRPr/>
          </a:p>
        </p:txBody>
      </p:sp>
      <p:sp>
        <p:nvSpPr>
          <p:cNvPr id="140" name="Google Shape;140;p20"/>
          <p:cNvSpPr txBox="1">
            <a:spLocks noGrp="1"/>
          </p:cNvSpPr>
          <p:nvPr>
            <p:ph type="body" idx="1"/>
          </p:nvPr>
        </p:nvSpPr>
        <p:spPr>
          <a:xfrm>
            <a:off x="311700" y="1152475"/>
            <a:ext cx="8520600" cy="821700"/>
          </a:xfrm>
          <a:prstGeom prst="rect">
            <a:avLst/>
          </a:prstGeom>
          <a:noFill/>
          <a:ln>
            <a:noFill/>
          </a:ln>
        </p:spPr>
        <p:txBody>
          <a:bodyPr spcFirstLastPara="1" wrap="square" lIns="91425" tIns="91425" rIns="91425" bIns="91425" anchor="t" anchorCtr="0">
            <a:normAutofit fontScale="92500" lnSpcReduction="10000"/>
          </a:bodyPr>
          <a:lstStyle/>
          <a:p>
            <a:pPr marL="457200" lvl="0" indent="-342900" algn="l" rtl="0">
              <a:lnSpc>
                <a:spcPct val="115000"/>
              </a:lnSpc>
              <a:spcBef>
                <a:spcPts val="0"/>
              </a:spcBef>
              <a:spcAft>
                <a:spcPts val="0"/>
              </a:spcAft>
              <a:buSzPts val="1800"/>
              <a:buChar char="●"/>
            </a:pPr>
            <a:r>
              <a:rPr lang="en"/>
              <a:t>In multi-vehicle collaboration, the LiDAR images to be merged is not captured on the same timestamp.</a:t>
            </a:r>
            <a:endParaRPr/>
          </a:p>
        </p:txBody>
      </p:sp>
      <p:sp>
        <p:nvSpPr>
          <p:cNvPr id="141" name="Google Shape;141;p20"/>
          <p:cNvSpPr txBox="1"/>
          <p:nvPr/>
        </p:nvSpPr>
        <p:spPr>
          <a:xfrm>
            <a:off x="6162250" y="2048400"/>
            <a:ext cx="2244300" cy="1046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Consumer </a:t>
            </a:r>
            <a:r>
              <a:rPr lang="en" sz="1400" b="0" i="0" u="none" strike="noStrike" cap="none">
                <a:solidFill>
                  <a:srgbClr val="000000"/>
                </a:solidFill>
                <a:latin typeface="Arial"/>
                <a:ea typeface="Arial"/>
                <a:cs typeface="Arial"/>
                <a:sym typeface="Arial"/>
              </a:rPr>
              <a:t>is the vehicle receiving LiDAR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provider </a:t>
            </a:r>
            <a:r>
              <a:rPr lang="en" sz="1400" b="0" i="0" u="none" strike="noStrike" cap="none">
                <a:solidFill>
                  <a:srgbClr val="000000"/>
                </a:solidFill>
                <a:latin typeface="Arial"/>
                <a:ea typeface="Arial"/>
                <a:cs typeface="Arial"/>
                <a:sym typeface="Arial"/>
              </a:rPr>
              <a:t>is the vehicle providing LiDAR data.</a:t>
            </a:r>
            <a:endParaRPr sz="1400" b="0" i="0" u="none" strike="noStrike" cap="none">
              <a:solidFill>
                <a:srgbClr val="000000"/>
              </a:solidFill>
              <a:latin typeface="Arial"/>
              <a:ea typeface="Arial"/>
              <a:cs typeface="Arial"/>
              <a:sym typeface="Arial"/>
            </a:endParaRPr>
          </a:p>
        </p:txBody>
      </p:sp>
      <p:sp>
        <p:nvSpPr>
          <p:cNvPr id="142" name="Google Shape;142;p20"/>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43" name="Google Shape;143;p20"/>
          <p:cNvPicPr preferRelativeResize="0"/>
          <p:nvPr/>
        </p:nvPicPr>
        <p:blipFill>
          <a:blip r:embed="rId3">
            <a:alphaModFix/>
          </a:blip>
          <a:stretch>
            <a:fillRect/>
          </a:stretch>
        </p:blipFill>
        <p:spPr>
          <a:xfrm>
            <a:off x="355821" y="2182492"/>
            <a:ext cx="5806441" cy="18340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Motivation 2: inaccurate blind spot estimation</a:t>
            </a:r>
            <a:endParaRPr/>
          </a:p>
        </p:txBody>
      </p:sp>
      <p:sp>
        <p:nvSpPr>
          <p:cNvPr id="160" name="Google Shape;160;p22"/>
          <p:cNvSpPr txBox="1">
            <a:spLocks noGrp="1"/>
          </p:cNvSpPr>
          <p:nvPr>
            <p:ph type="body" idx="1"/>
          </p:nvPr>
        </p:nvSpPr>
        <p:spPr>
          <a:xfrm>
            <a:off x="311700" y="1152475"/>
            <a:ext cx="8430900" cy="1069800"/>
          </a:xfrm>
          <a:prstGeom prst="rect">
            <a:avLst/>
          </a:prstGeom>
          <a:noFill/>
          <a:ln>
            <a:noFill/>
          </a:ln>
        </p:spPr>
        <p:txBody>
          <a:bodyPr spcFirstLastPara="1" wrap="square" lIns="91425" tIns="91425" rIns="91425" bIns="91425" anchor="t" anchorCtr="0">
            <a:normAutofit fontScale="85000" lnSpcReduction="10000"/>
          </a:bodyPr>
          <a:lstStyle/>
          <a:p>
            <a:pPr marL="457200" lvl="0" indent="-334327" algn="l" rtl="0">
              <a:lnSpc>
                <a:spcPct val="115000"/>
              </a:lnSpc>
              <a:spcBef>
                <a:spcPts val="0"/>
              </a:spcBef>
              <a:spcAft>
                <a:spcPts val="0"/>
              </a:spcAft>
              <a:buSzPct val="85714"/>
              <a:buChar char="●"/>
            </a:pPr>
            <a:r>
              <a:rPr lang="en"/>
              <a:t>Existing systems trend to share sensor data about blind spots only. </a:t>
            </a:r>
            <a:endParaRPr/>
          </a:p>
          <a:p>
            <a:pPr marL="914400" lvl="1" indent="-310832" algn="l" rtl="0">
              <a:lnSpc>
                <a:spcPct val="115000"/>
              </a:lnSpc>
              <a:spcBef>
                <a:spcPts val="0"/>
              </a:spcBef>
              <a:spcAft>
                <a:spcPts val="0"/>
              </a:spcAft>
              <a:buSzPct val="77777"/>
              <a:buChar char="○"/>
            </a:pPr>
            <a:r>
              <a:rPr lang="en"/>
              <a:t>However, inaccurate blind spot estimation compromise the sharing efficiency</a:t>
            </a:r>
            <a:endParaRPr/>
          </a:p>
          <a:p>
            <a:pPr marL="914400" lvl="1" indent="-310832" algn="l" rtl="0">
              <a:lnSpc>
                <a:spcPct val="115000"/>
              </a:lnSpc>
              <a:spcBef>
                <a:spcPts val="0"/>
              </a:spcBef>
              <a:spcAft>
                <a:spcPts val="0"/>
              </a:spcAft>
              <a:buSzPct val="77777"/>
              <a:buChar char="○"/>
            </a:pPr>
            <a:r>
              <a:rPr lang="en"/>
              <a:t>e.g., AutoCast</a:t>
            </a:r>
            <a:r>
              <a:rPr lang="en" i="0" baseline="30000"/>
              <a:t>[1]</a:t>
            </a:r>
            <a:r>
              <a:rPr lang="en"/>
              <a:t> estimate blind spots based on observed objects and naive ray casting.</a:t>
            </a:r>
            <a:endParaRPr/>
          </a:p>
        </p:txBody>
      </p:sp>
      <p:sp>
        <p:nvSpPr>
          <p:cNvPr id="161" name="Google Shape;161;p22"/>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62" name="Google Shape;162;p22"/>
          <p:cNvPicPr preferRelativeResize="0"/>
          <p:nvPr/>
        </p:nvPicPr>
        <p:blipFill rotWithShape="1">
          <a:blip r:embed="rId3">
            <a:alphaModFix/>
          </a:blip>
          <a:srcRect t="2844" b="1717"/>
          <a:stretch/>
        </p:blipFill>
        <p:spPr>
          <a:xfrm>
            <a:off x="1175088" y="2157984"/>
            <a:ext cx="6793806" cy="2249424"/>
          </a:xfrm>
          <a:prstGeom prst="rect">
            <a:avLst/>
          </a:prstGeom>
          <a:noFill/>
          <a:ln>
            <a:noFill/>
          </a:ln>
        </p:spPr>
      </p:pic>
      <p:sp>
        <p:nvSpPr>
          <p:cNvPr id="163" name="Google Shape;163;p22"/>
          <p:cNvSpPr txBox="1"/>
          <p:nvPr/>
        </p:nvSpPr>
        <p:spPr>
          <a:xfrm>
            <a:off x="542942" y="4407408"/>
            <a:ext cx="8421600" cy="338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dirty="0">
                <a:solidFill>
                  <a:srgbClr val="222222"/>
                </a:solidFill>
              </a:rPr>
              <a:t>[1] Qiu, Hang, et al. "AutoCast: scalable infrastructure-less cooperative perception for distributed collaborative driving." </a:t>
            </a:r>
            <a:r>
              <a:rPr lang="en" sz="1000" i="1" dirty="0">
                <a:solidFill>
                  <a:srgbClr val="222222"/>
                </a:solidFill>
              </a:rPr>
              <a:t>Proceedings of the 20th Annual International Conference on Mobile Systems, Applications and Services</a:t>
            </a:r>
            <a:r>
              <a:rPr lang="en" sz="1000" dirty="0">
                <a:solidFill>
                  <a:srgbClr val="222222"/>
                </a:solidFill>
              </a:rPr>
              <a:t>. 2022.</a:t>
            </a:r>
            <a:endParaRPr sz="1000" dirty="0">
              <a:solidFill>
                <a:srgbClr val="22222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94276"/>
              <a:buNone/>
            </a:pPr>
            <a:r>
              <a:rPr lang="en"/>
              <a:t>Overview</a:t>
            </a:r>
            <a:endParaRPr/>
          </a:p>
        </p:txBody>
      </p:sp>
      <p:sp>
        <p:nvSpPr>
          <p:cNvPr id="176" name="Google Shape;176;p24"/>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77" name="Google Shape;177;p24"/>
          <p:cNvSpPr txBox="1">
            <a:spLocks noGrp="1"/>
          </p:cNvSpPr>
          <p:nvPr>
            <p:ph type="body" idx="1"/>
          </p:nvPr>
        </p:nvSpPr>
        <p:spPr>
          <a:xfrm>
            <a:off x="311700" y="1152144"/>
            <a:ext cx="8520600" cy="3416400"/>
          </a:xfrm>
          <a:prstGeom prst="rect">
            <a:avLst/>
          </a:prstGeom>
          <a:noFill/>
          <a:ln>
            <a:noFill/>
          </a:ln>
        </p:spPr>
        <p:txBody>
          <a:bodyPr spcFirstLastPara="1" wrap="square" lIns="91425" tIns="91425" rIns="91425" bIns="91425" anchor="t" anchorCtr="0">
            <a:normAutofit/>
          </a:bodyPr>
          <a:lstStyle/>
          <a:p>
            <a:pPr marL="177800" lvl="0" indent="-152400" algn="l" rtl="0">
              <a:lnSpc>
                <a:spcPct val="115000"/>
              </a:lnSpc>
              <a:spcBef>
                <a:spcPts val="0"/>
              </a:spcBef>
              <a:spcAft>
                <a:spcPts val="0"/>
              </a:spcAft>
              <a:buSzPts val="1800"/>
              <a:buChar char="●"/>
            </a:pPr>
            <a:r>
              <a:rPr lang="en"/>
              <a:t>Q: Synchronization problem? </a:t>
            </a:r>
            <a:endParaRPr/>
          </a:p>
          <a:p>
            <a:pPr marL="177800" lvl="0" indent="-152400" algn="l" rtl="0">
              <a:lnSpc>
                <a:spcPct val="115000"/>
              </a:lnSpc>
              <a:spcBef>
                <a:spcPts val="0"/>
              </a:spcBef>
              <a:spcAft>
                <a:spcPts val="0"/>
              </a:spcAft>
              <a:buSzPts val="1800"/>
              <a:buChar char="●"/>
            </a:pPr>
            <a:r>
              <a:rPr lang="en"/>
              <a:t>A: Prediction</a:t>
            </a:r>
            <a:endParaRPr/>
          </a:p>
          <a:p>
            <a:pPr marL="520700" lvl="1" indent="-152400" algn="l" rtl="0">
              <a:lnSpc>
                <a:spcPct val="115000"/>
              </a:lnSpc>
              <a:spcBef>
                <a:spcPts val="0"/>
              </a:spcBef>
              <a:spcAft>
                <a:spcPts val="0"/>
              </a:spcAft>
              <a:buSzPts val="1400"/>
              <a:buChar char="○"/>
            </a:pPr>
            <a:r>
              <a:rPr lang="en"/>
              <a:t>Leverage prediction algorithms to synchronize LiDAR point clouds.</a:t>
            </a:r>
            <a:endParaRPr/>
          </a:p>
          <a:p>
            <a:pPr marL="0" lvl="0" indent="0" algn="l" rtl="0">
              <a:lnSpc>
                <a:spcPct val="115000"/>
              </a:lnSpc>
              <a:spcBef>
                <a:spcPts val="0"/>
              </a:spcBef>
              <a:spcAft>
                <a:spcPts val="0"/>
              </a:spcAft>
              <a:buNone/>
            </a:pPr>
            <a:endParaRPr/>
          </a:p>
          <a:p>
            <a:pPr marL="177800" lvl="0" indent="-152400" algn="l" rtl="0">
              <a:lnSpc>
                <a:spcPct val="115000"/>
              </a:lnSpc>
              <a:spcBef>
                <a:spcPts val="0"/>
              </a:spcBef>
              <a:spcAft>
                <a:spcPts val="0"/>
              </a:spcAft>
              <a:buSzPts val="1800"/>
              <a:buChar char="●"/>
            </a:pPr>
            <a:r>
              <a:rPr lang="en"/>
              <a:t>Q: Accurate blind spot estimation?</a:t>
            </a:r>
            <a:endParaRPr/>
          </a:p>
          <a:p>
            <a:pPr marL="177800" lvl="0" indent="-152400" algn="l" rtl="0">
              <a:lnSpc>
                <a:spcPct val="115000"/>
              </a:lnSpc>
              <a:spcBef>
                <a:spcPts val="0"/>
              </a:spcBef>
              <a:spcAft>
                <a:spcPts val="0"/>
              </a:spcAft>
              <a:buSzPts val="1800"/>
              <a:buChar char="●"/>
            </a:pPr>
            <a:r>
              <a:rPr lang="en"/>
              <a:t>A: On-demand data sharing</a:t>
            </a:r>
            <a:endParaRPr/>
          </a:p>
          <a:p>
            <a:pPr marL="520700" lvl="1" indent="-152400" algn="l" rtl="0">
              <a:lnSpc>
                <a:spcPct val="115000"/>
              </a:lnSpc>
              <a:spcBef>
                <a:spcPts val="0"/>
              </a:spcBef>
              <a:spcAft>
                <a:spcPts val="0"/>
              </a:spcAft>
              <a:buSzPts val="1400"/>
              <a:buChar char="○"/>
            </a:pPr>
            <a:r>
              <a:rPr lang="en"/>
              <a:t>Let consumers proactively request data they need.</a:t>
            </a:r>
            <a:endParaRPr sz="1400" b="1">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For all CAVs, share occupancy maps</a:t>
            </a:r>
            <a:endParaRPr/>
          </a:p>
        </p:txBody>
      </p:sp>
      <p:sp>
        <p:nvSpPr>
          <p:cNvPr id="183" name="Google Shape;183;p25"/>
          <p:cNvSpPr txBox="1">
            <a:spLocks noGrp="1"/>
          </p:cNvSpPr>
          <p:nvPr>
            <p:ph type="body" idx="1"/>
          </p:nvPr>
        </p:nvSpPr>
        <p:spPr>
          <a:xfrm>
            <a:off x="311700" y="1152475"/>
            <a:ext cx="8520600" cy="707400"/>
          </a:xfrm>
          <a:prstGeom prst="rect">
            <a:avLst/>
          </a:prstGeom>
        </p:spPr>
        <p:txBody>
          <a:bodyPr spcFirstLastPara="1" wrap="square" lIns="68575" tIns="68575" rIns="68575" bIns="68575" anchor="t" anchorCtr="0">
            <a:noAutofit/>
          </a:bodyPr>
          <a:lstStyle/>
          <a:p>
            <a:pPr marL="457200" lvl="0" indent="-361950" algn="l" rtl="0">
              <a:spcBef>
                <a:spcPts val="800"/>
              </a:spcBef>
              <a:spcAft>
                <a:spcPts val="0"/>
              </a:spcAft>
              <a:buSzPts val="2100"/>
              <a:buChar char="●"/>
            </a:pPr>
            <a:r>
              <a:rPr lang="en"/>
              <a:t>The map labels occupied, free, and occluded areas</a:t>
            </a:r>
            <a:endParaRPr/>
          </a:p>
        </p:txBody>
      </p:sp>
      <p:sp>
        <p:nvSpPr>
          <p:cNvPr id="184" name="Google Shape;184;p25"/>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85" name="Google Shape;185;p25"/>
          <p:cNvPicPr preferRelativeResize="0"/>
          <p:nvPr/>
        </p:nvPicPr>
        <p:blipFill rotWithShape="1">
          <a:blip r:embed="rId3">
            <a:alphaModFix/>
          </a:blip>
          <a:srcRect t="1642" r="556"/>
          <a:stretch/>
        </p:blipFill>
        <p:spPr>
          <a:xfrm>
            <a:off x="91438" y="1773936"/>
            <a:ext cx="8961121" cy="2787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For consumers, prepare data requests</a:t>
            </a:r>
            <a:endParaRPr/>
          </a:p>
        </p:txBody>
      </p:sp>
      <p:sp>
        <p:nvSpPr>
          <p:cNvPr id="211" name="Google Shape;211;p27"/>
          <p:cNvSpPr txBox="1">
            <a:spLocks noGrp="1"/>
          </p:cNvSpPr>
          <p:nvPr>
            <p:ph type="body" idx="1"/>
          </p:nvPr>
        </p:nvSpPr>
        <p:spPr>
          <a:xfrm>
            <a:off x="311700" y="1152475"/>
            <a:ext cx="8520600" cy="707400"/>
          </a:xfrm>
          <a:prstGeom prst="rect">
            <a:avLst/>
          </a:prstGeom>
        </p:spPr>
        <p:txBody>
          <a:bodyPr spcFirstLastPara="1" wrap="square" lIns="68575" tIns="68575" rIns="68575" bIns="68575" anchor="t" anchorCtr="0">
            <a:noAutofit/>
          </a:bodyPr>
          <a:lstStyle/>
          <a:p>
            <a:pPr marL="457200" lvl="0" indent="-361950" algn="l" rtl="0">
              <a:spcBef>
                <a:spcPts val="800"/>
              </a:spcBef>
              <a:spcAft>
                <a:spcPts val="0"/>
              </a:spcAft>
              <a:buSzPts val="2100"/>
              <a:buChar char="●"/>
            </a:pPr>
            <a:r>
              <a:rPr lang="en"/>
              <a:t>Make a plan of data sharing for </a:t>
            </a:r>
            <a:r>
              <a:rPr lang="en" b="1"/>
              <a:t>the next LiDAR cycle</a:t>
            </a:r>
            <a:endParaRPr b="1"/>
          </a:p>
          <a:p>
            <a:pPr marL="914400" lvl="1" indent="-342900" algn="l" rtl="0">
              <a:spcBef>
                <a:spcPts val="0"/>
              </a:spcBef>
              <a:spcAft>
                <a:spcPts val="0"/>
              </a:spcAft>
              <a:buSzPts val="1800"/>
              <a:buChar char="○"/>
            </a:pPr>
            <a:r>
              <a:rPr lang="en"/>
              <a:t>i.e., which producer share which area</a:t>
            </a:r>
            <a:endParaRPr/>
          </a:p>
        </p:txBody>
      </p:sp>
      <p:sp>
        <p:nvSpPr>
          <p:cNvPr id="212" name="Google Shape;212;p27"/>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13" name="Google Shape;213;p27"/>
          <p:cNvSpPr/>
          <p:nvPr/>
        </p:nvSpPr>
        <p:spPr>
          <a:xfrm>
            <a:off x="114300" y="2322576"/>
            <a:ext cx="1563900" cy="603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64000" tIns="64000" rIns="64000" bIns="64000" anchor="ctr" anchorCtr="0">
            <a:noAutofit/>
          </a:bodyPr>
          <a:lstStyle/>
          <a:p>
            <a:pPr marL="0" lvl="0" indent="0" algn="ctr" rtl="0">
              <a:spcBef>
                <a:spcPts val="0"/>
              </a:spcBef>
              <a:spcAft>
                <a:spcPts val="0"/>
              </a:spcAft>
              <a:buNone/>
            </a:pPr>
            <a:r>
              <a:rPr lang="en" sz="1500"/>
              <a:t>Producers’ occupancy maps</a:t>
            </a:r>
            <a:endParaRPr sz="1500"/>
          </a:p>
        </p:txBody>
      </p:sp>
      <p:sp>
        <p:nvSpPr>
          <p:cNvPr id="214" name="Google Shape;214;p27"/>
          <p:cNvSpPr/>
          <p:nvPr/>
        </p:nvSpPr>
        <p:spPr>
          <a:xfrm>
            <a:off x="1952175" y="2325092"/>
            <a:ext cx="1563900" cy="6036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64000" tIns="64000" rIns="64000" bIns="64000" anchor="ctr" anchorCtr="0">
            <a:noAutofit/>
          </a:bodyPr>
          <a:lstStyle/>
          <a:p>
            <a:pPr marL="0" lvl="0" indent="0" algn="ctr" rtl="0">
              <a:spcBef>
                <a:spcPts val="0"/>
              </a:spcBef>
              <a:spcAft>
                <a:spcPts val="0"/>
              </a:spcAft>
              <a:buNone/>
            </a:pPr>
            <a:r>
              <a:rPr lang="en" sz="1500">
                <a:solidFill>
                  <a:schemeClr val="dk1"/>
                </a:solidFill>
              </a:rPr>
              <a:t>Occupancy map prediction</a:t>
            </a:r>
            <a:endParaRPr sz="1500"/>
          </a:p>
        </p:txBody>
      </p:sp>
      <p:sp>
        <p:nvSpPr>
          <p:cNvPr id="215" name="Google Shape;215;p27"/>
          <p:cNvSpPr/>
          <p:nvPr/>
        </p:nvSpPr>
        <p:spPr>
          <a:xfrm>
            <a:off x="114300" y="3108960"/>
            <a:ext cx="1563900" cy="603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64000" tIns="64000" rIns="64000" bIns="64000" anchor="ctr" anchorCtr="0">
            <a:noAutofit/>
          </a:bodyPr>
          <a:lstStyle/>
          <a:p>
            <a:pPr marL="0" lvl="0" indent="0" algn="ctr" rtl="0">
              <a:spcBef>
                <a:spcPts val="0"/>
              </a:spcBef>
              <a:spcAft>
                <a:spcPts val="0"/>
              </a:spcAft>
              <a:buNone/>
            </a:pPr>
            <a:r>
              <a:rPr lang="en" sz="1500"/>
              <a:t>Local occupancy map</a:t>
            </a:r>
            <a:endParaRPr sz="1500"/>
          </a:p>
        </p:txBody>
      </p:sp>
      <p:cxnSp>
        <p:nvCxnSpPr>
          <p:cNvPr id="216" name="Google Shape;216;p27"/>
          <p:cNvCxnSpPr>
            <a:stCxn id="213" idx="3"/>
            <a:endCxn id="214" idx="1"/>
          </p:cNvCxnSpPr>
          <p:nvPr/>
        </p:nvCxnSpPr>
        <p:spPr>
          <a:xfrm>
            <a:off x="1678200" y="2624376"/>
            <a:ext cx="273900" cy="2400"/>
          </a:xfrm>
          <a:prstGeom prst="straightConnector1">
            <a:avLst/>
          </a:prstGeom>
          <a:noFill/>
          <a:ln w="9525" cap="flat" cmpd="sng">
            <a:solidFill>
              <a:schemeClr val="dk2"/>
            </a:solidFill>
            <a:prstDash val="solid"/>
            <a:round/>
            <a:headEnd type="none" w="med" len="med"/>
            <a:tailEnd type="triangle" w="med" len="med"/>
          </a:ln>
        </p:spPr>
      </p:cxnSp>
      <p:sp>
        <p:nvSpPr>
          <p:cNvPr id="217" name="Google Shape;217;p27"/>
          <p:cNvSpPr/>
          <p:nvPr/>
        </p:nvSpPr>
        <p:spPr>
          <a:xfrm>
            <a:off x="3790050" y="2715768"/>
            <a:ext cx="1563900" cy="603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64000" tIns="64000" rIns="64000" bIns="64000" anchor="ctr" anchorCtr="0">
            <a:noAutofit/>
          </a:bodyPr>
          <a:lstStyle/>
          <a:p>
            <a:pPr marL="0" lvl="0" indent="0" algn="ctr" rtl="0">
              <a:spcBef>
                <a:spcPts val="0"/>
              </a:spcBef>
              <a:spcAft>
                <a:spcPts val="0"/>
              </a:spcAft>
              <a:buNone/>
            </a:pPr>
            <a:r>
              <a:rPr lang="en" sz="1500"/>
              <a:t>Synced occupancy maps</a:t>
            </a:r>
            <a:endParaRPr sz="1500"/>
          </a:p>
        </p:txBody>
      </p:sp>
      <p:sp>
        <p:nvSpPr>
          <p:cNvPr id="218" name="Google Shape;218;p27"/>
          <p:cNvSpPr/>
          <p:nvPr/>
        </p:nvSpPr>
        <p:spPr>
          <a:xfrm>
            <a:off x="1952175" y="3112445"/>
            <a:ext cx="1563900" cy="6036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64000" tIns="64000" rIns="64000" bIns="64000" anchor="ctr" anchorCtr="0">
            <a:noAutofit/>
          </a:bodyPr>
          <a:lstStyle/>
          <a:p>
            <a:pPr marL="0" lvl="0" indent="0" algn="ctr" rtl="0">
              <a:spcBef>
                <a:spcPts val="0"/>
              </a:spcBef>
              <a:spcAft>
                <a:spcPts val="0"/>
              </a:spcAft>
              <a:buNone/>
            </a:pPr>
            <a:r>
              <a:rPr lang="en" sz="1500">
                <a:solidFill>
                  <a:schemeClr val="dk1"/>
                </a:solidFill>
              </a:rPr>
              <a:t>Occupancy map prediction</a:t>
            </a:r>
            <a:endParaRPr sz="1500"/>
          </a:p>
        </p:txBody>
      </p:sp>
      <p:sp>
        <p:nvSpPr>
          <p:cNvPr id="219" name="Google Shape;219;p27"/>
          <p:cNvSpPr/>
          <p:nvPr/>
        </p:nvSpPr>
        <p:spPr>
          <a:xfrm>
            <a:off x="5627925" y="2715768"/>
            <a:ext cx="1563900" cy="6036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64000" tIns="64000" rIns="64000" bIns="64000" anchor="ctr" anchorCtr="0">
            <a:noAutofit/>
          </a:bodyPr>
          <a:lstStyle/>
          <a:p>
            <a:pPr marL="0" lvl="0" indent="0" algn="ctr" rtl="0">
              <a:spcBef>
                <a:spcPts val="0"/>
              </a:spcBef>
              <a:spcAft>
                <a:spcPts val="0"/>
              </a:spcAft>
              <a:buNone/>
            </a:pPr>
            <a:r>
              <a:rPr lang="en" sz="1500">
                <a:solidFill>
                  <a:schemeClr val="dk1"/>
                </a:solidFill>
              </a:rPr>
              <a:t>Data scheduling</a:t>
            </a:r>
            <a:endParaRPr sz="1500"/>
          </a:p>
        </p:txBody>
      </p:sp>
      <p:cxnSp>
        <p:nvCxnSpPr>
          <p:cNvPr id="220" name="Google Shape;220;p27"/>
          <p:cNvCxnSpPr>
            <a:stCxn id="215" idx="3"/>
            <a:endCxn id="218" idx="1"/>
          </p:cNvCxnSpPr>
          <p:nvPr/>
        </p:nvCxnSpPr>
        <p:spPr>
          <a:xfrm>
            <a:off x="1678200" y="3410760"/>
            <a:ext cx="273900" cy="3600"/>
          </a:xfrm>
          <a:prstGeom prst="straightConnector1">
            <a:avLst/>
          </a:prstGeom>
          <a:noFill/>
          <a:ln w="9525" cap="flat" cmpd="sng">
            <a:solidFill>
              <a:schemeClr val="dk2"/>
            </a:solidFill>
            <a:prstDash val="solid"/>
            <a:round/>
            <a:headEnd type="none" w="med" len="med"/>
            <a:tailEnd type="triangle" w="med" len="med"/>
          </a:ln>
        </p:spPr>
      </p:cxnSp>
      <p:cxnSp>
        <p:nvCxnSpPr>
          <p:cNvPr id="221" name="Google Shape;221;p27"/>
          <p:cNvCxnSpPr>
            <a:stCxn id="214" idx="3"/>
            <a:endCxn id="217" idx="1"/>
          </p:cNvCxnSpPr>
          <p:nvPr/>
        </p:nvCxnSpPr>
        <p:spPr>
          <a:xfrm>
            <a:off x="3516075" y="2626892"/>
            <a:ext cx="273900" cy="390600"/>
          </a:xfrm>
          <a:prstGeom prst="bentConnector3">
            <a:avLst>
              <a:gd name="adj1" fmla="val 50014"/>
            </a:avLst>
          </a:prstGeom>
          <a:noFill/>
          <a:ln w="9525" cap="flat" cmpd="sng">
            <a:solidFill>
              <a:schemeClr val="dk2"/>
            </a:solidFill>
            <a:prstDash val="solid"/>
            <a:round/>
            <a:headEnd type="none" w="med" len="med"/>
            <a:tailEnd type="triangle" w="med" len="med"/>
          </a:ln>
        </p:spPr>
      </p:cxnSp>
      <p:cxnSp>
        <p:nvCxnSpPr>
          <p:cNvPr id="222" name="Google Shape;222;p27"/>
          <p:cNvCxnSpPr>
            <a:stCxn id="218" idx="3"/>
            <a:endCxn id="217" idx="1"/>
          </p:cNvCxnSpPr>
          <p:nvPr/>
        </p:nvCxnSpPr>
        <p:spPr>
          <a:xfrm rot="10800000" flipH="1">
            <a:off x="3516075" y="3017645"/>
            <a:ext cx="273900" cy="396600"/>
          </a:xfrm>
          <a:prstGeom prst="bentConnector3">
            <a:avLst>
              <a:gd name="adj1" fmla="val 50014"/>
            </a:avLst>
          </a:prstGeom>
          <a:noFill/>
          <a:ln w="9525" cap="flat" cmpd="sng">
            <a:solidFill>
              <a:schemeClr val="dk2"/>
            </a:solidFill>
            <a:prstDash val="solid"/>
            <a:round/>
            <a:headEnd type="none" w="med" len="med"/>
            <a:tailEnd type="triangle" w="med" len="med"/>
          </a:ln>
        </p:spPr>
      </p:cxnSp>
      <p:cxnSp>
        <p:nvCxnSpPr>
          <p:cNvPr id="223" name="Google Shape;223;p27"/>
          <p:cNvCxnSpPr>
            <a:stCxn id="217" idx="3"/>
            <a:endCxn id="219" idx="1"/>
          </p:cNvCxnSpPr>
          <p:nvPr/>
        </p:nvCxnSpPr>
        <p:spPr>
          <a:xfrm>
            <a:off x="5353950" y="3017568"/>
            <a:ext cx="273900" cy="0"/>
          </a:xfrm>
          <a:prstGeom prst="straightConnector1">
            <a:avLst/>
          </a:prstGeom>
          <a:noFill/>
          <a:ln w="9525" cap="flat" cmpd="sng">
            <a:solidFill>
              <a:schemeClr val="dk2"/>
            </a:solidFill>
            <a:prstDash val="solid"/>
            <a:round/>
            <a:headEnd type="none" w="med" len="med"/>
            <a:tailEnd type="triangle" w="med" len="med"/>
          </a:ln>
        </p:spPr>
      </p:cxnSp>
      <p:sp>
        <p:nvSpPr>
          <p:cNvPr id="224" name="Google Shape;224;p27"/>
          <p:cNvSpPr/>
          <p:nvPr/>
        </p:nvSpPr>
        <p:spPr>
          <a:xfrm>
            <a:off x="7465800" y="2715768"/>
            <a:ext cx="1563900" cy="603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64000" tIns="64000" rIns="64000" bIns="64000" anchor="ctr" anchorCtr="0">
            <a:noAutofit/>
          </a:bodyPr>
          <a:lstStyle/>
          <a:p>
            <a:pPr marL="0" lvl="0" indent="0" algn="ctr" rtl="0">
              <a:spcBef>
                <a:spcPts val="0"/>
              </a:spcBef>
              <a:spcAft>
                <a:spcPts val="0"/>
              </a:spcAft>
              <a:buNone/>
            </a:pPr>
            <a:r>
              <a:rPr lang="en" sz="1500"/>
              <a:t>Data requests for next frame </a:t>
            </a:r>
            <a:endParaRPr sz="1500"/>
          </a:p>
        </p:txBody>
      </p:sp>
      <p:cxnSp>
        <p:nvCxnSpPr>
          <p:cNvPr id="225" name="Google Shape;225;p27"/>
          <p:cNvCxnSpPr>
            <a:stCxn id="219" idx="3"/>
            <a:endCxn id="224" idx="1"/>
          </p:cNvCxnSpPr>
          <p:nvPr/>
        </p:nvCxnSpPr>
        <p:spPr>
          <a:xfrm>
            <a:off x="7191825" y="3017568"/>
            <a:ext cx="273900" cy="0"/>
          </a:xfrm>
          <a:prstGeom prst="straightConnector1">
            <a:avLst/>
          </a:prstGeom>
          <a:noFill/>
          <a:ln w="9525" cap="flat" cmpd="sng">
            <a:solidFill>
              <a:schemeClr val="dk2"/>
            </a:solidFill>
            <a:prstDash val="solid"/>
            <a:round/>
            <a:headEnd type="none" w="med" len="med"/>
            <a:tailEnd type="triangle" w="med" len="med"/>
          </a:ln>
        </p:spPr>
      </p:cxnSp>
      <p:sp>
        <p:nvSpPr>
          <p:cNvPr id="226" name="Google Shape;226;p27"/>
          <p:cNvSpPr txBox="1"/>
          <p:nvPr/>
        </p:nvSpPr>
        <p:spPr>
          <a:xfrm>
            <a:off x="5627925" y="3319272"/>
            <a:ext cx="15639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Calibri"/>
                <a:ea typeface="Calibri"/>
                <a:cs typeface="Calibri"/>
                <a:sym typeface="Calibri"/>
              </a:rPr>
              <a:t>Occlusion-aware</a:t>
            </a:r>
            <a:endParaRPr sz="15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For producers, share requested data</a:t>
            </a:r>
            <a:endParaRPr/>
          </a:p>
        </p:txBody>
      </p:sp>
      <p:sp>
        <p:nvSpPr>
          <p:cNvPr id="232" name="Google Shape;232;p28"/>
          <p:cNvSpPr txBox="1">
            <a:spLocks noGrp="1"/>
          </p:cNvSpPr>
          <p:nvPr>
            <p:ph type="body" idx="1"/>
          </p:nvPr>
        </p:nvSpPr>
        <p:spPr>
          <a:xfrm>
            <a:off x="311700" y="1152475"/>
            <a:ext cx="8520600" cy="1065000"/>
          </a:xfrm>
          <a:prstGeom prst="rect">
            <a:avLst/>
          </a:prstGeom>
        </p:spPr>
        <p:txBody>
          <a:bodyPr spcFirstLastPara="1" wrap="square" lIns="68575" tIns="68575" rIns="68575" bIns="68575" anchor="t" anchorCtr="0">
            <a:noAutofit/>
          </a:bodyPr>
          <a:lstStyle/>
          <a:p>
            <a:pPr marL="457200" lvl="0" indent="-361950" algn="l" rtl="0">
              <a:spcBef>
                <a:spcPts val="800"/>
              </a:spcBef>
              <a:spcAft>
                <a:spcPts val="0"/>
              </a:spcAft>
              <a:buSzPts val="2100"/>
              <a:buChar char="●"/>
            </a:pPr>
            <a:r>
              <a:rPr lang="en"/>
              <a:t>Share the latest point cloud on the requested areas, and synchronize the point clouds to the requested timestamp.</a:t>
            </a:r>
            <a:endParaRPr/>
          </a:p>
        </p:txBody>
      </p:sp>
      <p:sp>
        <p:nvSpPr>
          <p:cNvPr id="233" name="Google Shape;233;p28"/>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34" name="Google Shape;234;p28"/>
          <p:cNvSpPr/>
          <p:nvPr/>
        </p:nvSpPr>
        <p:spPr>
          <a:xfrm>
            <a:off x="1734787" y="2700729"/>
            <a:ext cx="1813500" cy="5991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t>Data request</a:t>
            </a:r>
            <a:endParaRPr sz="1500"/>
          </a:p>
        </p:txBody>
      </p:sp>
      <p:sp>
        <p:nvSpPr>
          <p:cNvPr id="235" name="Google Shape;235;p28"/>
          <p:cNvSpPr/>
          <p:nvPr/>
        </p:nvSpPr>
        <p:spPr>
          <a:xfrm>
            <a:off x="1734787" y="3525258"/>
            <a:ext cx="1813500" cy="5991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t>LiDAR point cloud</a:t>
            </a:r>
            <a:endParaRPr sz="1500"/>
          </a:p>
        </p:txBody>
      </p:sp>
      <p:sp>
        <p:nvSpPr>
          <p:cNvPr id="236" name="Google Shape;236;p28"/>
          <p:cNvSpPr/>
          <p:nvPr/>
        </p:nvSpPr>
        <p:spPr>
          <a:xfrm>
            <a:off x="6073245" y="3090106"/>
            <a:ext cx="1813500" cy="5991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t>Synced LiDAR point cloud</a:t>
            </a:r>
            <a:endParaRPr sz="1500"/>
          </a:p>
        </p:txBody>
      </p:sp>
      <p:sp>
        <p:nvSpPr>
          <p:cNvPr id="237" name="Google Shape;237;p28"/>
          <p:cNvSpPr/>
          <p:nvPr/>
        </p:nvSpPr>
        <p:spPr>
          <a:xfrm>
            <a:off x="3942180" y="3087852"/>
            <a:ext cx="1813500" cy="6036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rPr>
              <a:t>Point cloud prediction</a:t>
            </a:r>
            <a:endParaRPr sz="1500"/>
          </a:p>
        </p:txBody>
      </p:sp>
      <p:cxnSp>
        <p:nvCxnSpPr>
          <p:cNvPr id="238" name="Google Shape;238;p28"/>
          <p:cNvCxnSpPr>
            <a:stCxn id="237" idx="3"/>
            <a:endCxn id="236" idx="1"/>
          </p:cNvCxnSpPr>
          <p:nvPr/>
        </p:nvCxnSpPr>
        <p:spPr>
          <a:xfrm>
            <a:off x="5755680" y="3389652"/>
            <a:ext cx="317700" cy="600"/>
          </a:xfrm>
          <a:prstGeom prst="bentConnector3">
            <a:avLst>
              <a:gd name="adj1" fmla="val 49979"/>
            </a:avLst>
          </a:prstGeom>
          <a:noFill/>
          <a:ln w="9525" cap="flat" cmpd="sng">
            <a:solidFill>
              <a:schemeClr val="dk2"/>
            </a:solidFill>
            <a:prstDash val="solid"/>
            <a:round/>
            <a:headEnd type="none" w="med" len="med"/>
            <a:tailEnd type="triangle" w="med" len="med"/>
          </a:ln>
        </p:spPr>
      </p:cxnSp>
      <p:cxnSp>
        <p:nvCxnSpPr>
          <p:cNvPr id="239" name="Google Shape;239;p28"/>
          <p:cNvCxnSpPr>
            <a:stCxn id="234" idx="3"/>
            <a:endCxn id="237" idx="1"/>
          </p:cNvCxnSpPr>
          <p:nvPr/>
        </p:nvCxnSpPr>
        <p:spPr>
          <a:xfrm>
            <a:off x="3548287" y="3000279"/>
            <a:ext cx="393900" cy="389400"/>
          </a:xfrm>
          <a:prstGeom prst="bentConnector3">
            <a:avLst>
              <a:gd name="adj1" fmla="val 49999"/>
            </a:avLst>
          </a:prstGeom>
          <a:noFill/>
          <a:ln w="9525" cap="flat" cmpd="sng">
            <a:solidFill>
              <a:schemeClr val="dk2"/>
            </a:solidFill>
            <a:prstDash val="solid"/>
            <a:round/>
            <a:headEnd type="none" w="med" len="med"/>
            <a:tailEnd type="triangle" w="med" len="med"/>
          </a:ln>
        </p:spPr>
      </p:cxnSp>
      <p:cxnSp>
        <p:nvCxnSpPr>
          <p:cNvPr id="240" name="Google Shape;240;p28"/>
          <p:cNvCxnSpPr>
            <a:stCxn id="235" idx="3"/>
            <a:endCxn id="237" idx="1"/>
          </p:cNvCxnSpPr>
          <p:nvPr/>
        </p:nvCxnSpPr>
        <p:spPr>
          <a:xfrm rot="10800000" flipH="1">
            <a:off x="3548287" y="3389508"/>
            <a:ext cx="393900" cy="435300"/>
          </a:xfrm>
          <a:prstGeom prst="bentConnector3">
            <a:avLst>
              <a:gd name="adj1" fmla="val 49999"/>
            </a:avLst>
          </a:prstGeom>
          <a:noFill/>
          <a:ln w="9525" cap="flat" cmpd="sng">
            <a:solidFill>
              <a:schemeClr val="dk2"/>
            </a:solidFill>
            <a:prstDash val="solid"/>
            <a:round/>
            <a:headEnd type="none" w="med" len="med"/>
            <a:tailEnd type="triangle" w="med" len="med"/>
          </a:ln>
        </p:spPr>
      </p:cxnSp>
      <p:sp>
        <p:nvSpPr>
          <p:cNvPr id="241" name="Google Shape;241;p28"/>
          <p:cNvSpPr txBox="1"/>
          <p:nvPr/>
        </p:nvSpPr>
        <p:spPr>
          <a:xfrm>
            <a:off x="1269925" y="2331720"/>
            <a:ext cx="27432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Calibri"/>
                <a:ea typeface="Calibri"/>
                <a:cs typeface="Calibri"/>
                <a:sym typeface="Calibri"/>
              </a:rPr>
              <a:t>List of areas and a timestamp</a:t>
            </a:r>
            <a:endParaRPr sz="15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txBox="1">
            <a:spLocks noGrp="1"/>
          </p:cNvSpPr>
          <p:nvPr>
            <p:ph type="title"/>
          </p:nvPr>
        </p:nvSpPr>
        <p:spPr>
          <a:xfrm>
            <a:off x="311700" y="445025"/>
            <a:ext cx="8520600" cy="5727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Execute all processes in parallel</a:t>
            </a:r>
            <a:endParaRPr/>
          </a:p>
        </p:txBody>
      </p:sp>
      <p:sp>
        <p:nvSpPr>
          <p:cNvPr id="247" name="Google Shape;247;p29"/>
          <p:cNvSpPr txBox="1">
            <a:spLocks noGrp="1"/>
          </p:cNvSpPr>
          <p:nvPr>
            <p:ph type="body" idx="1"/>
          </p:nvPr>
        </p:nvSpPr>
        <p:spPr>
          <a:xfrm>
            <a:off x="311700" y="1152475"/>
            <a:ext cx="8520600" cy="642300"/>
          </a:xfrm>
          <a:prstGeom prst="rect">
            <a:avLst/>
          </a:prstGeom>
        </p:spPr>
        <p:txBody>
          <a:bodyPr spcFirstLastPara="1" wrap="square" lIns="68575" tIns="68575" rIns="68575" bIns="68575" anchor="t" anchorCtr="0">
            <a:noAutofit/>
          </a:bodyPr>
          <a:lstStyle/>
          <a:p>
            <a:pPr marL="457200" lvl="0" indent="-361950" algn="l" rtl="0">
              <a:spcBef>
                <a:spcPts val="800"/>
              </a:spcBef>
              <a:spcAft>
                <a:spcPts val="0"/>
              </a:spcAft>
              <a:buSzPts val="2100"/>
              <a:buChar char="●"/>
            </a:pPr>
            <a:r>
              <a:rPr lang="en"/>
              <a:t>Compared with single-CAV perception, the only delay is from data fusion.</a:t>
            </a:r>
            <a:endParaRPr/>
          </a:p>
        </p:txBody>
      </p:sp>
      <p:sp>
        <p:nvSpPr>
          <p:cNvPr id="248" name="Google Shape;248;p29"/>
          <p:cNvSpPr txBox="1">
            <a:spLocks noGrp="1"/>
          </p:cNvSpPr>
          <p:nvPr>
            <p:ph type="sldNum" idx="12"/>
          </p:nvPr>
        </p:nvSpPr>
        <p:spPr>
          <a:xfrm>
            <a:off x="8052358" y="47036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49" name="Google Shape;249;p29"/>
          <p:cNvPicPr preferRelativeResize="0"/>
          <p:nvPr/>
        </p:nvPicPr>
        <p:blipFill rotWithShape="1">
          <a:blip r:embed="rId3">
            <a:alphaModFix/>
          </a:blip>
          <a:srcRect/>
          <a:stretch/>
        </p:blipFill>
        <p:spPr>
          <a:xfrm>
            <a:off x="1931263" y="1719072"/>
            <a:ext cx="5281461" cy="294436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5512</TotalTime>
  <Words>1808</Words>
  <Application>Microsoft Office PowerPoint</Application>
  <PresentationFormat>On-screen Show (16:9)</PresentationFormat>
  <Paragraphs>133</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Robust Real-time Multi-vehicle Collaboration on Asynchronous Sensors</vt:lpstr>
      <vt:lpstr>Why cooperative perception? </vt:lpstr>
      <vt:lpstr>Motivation 1: synchronization problem</vt:lpstr>
      <vt:lpstr>Motivation 2: inaccurate blind spot estimation</vt:lpstr>
      <vt:lpstr>Overview</vt:lpstr>
      <vt:lpstr>For all CAVs, share occupancy maps</vt:lpstr>
      <vt:lpstr>For consumers, prepare data requests</vt:lpstr>
      <vt:lpstr>For producers, share requested data</vt:lpstr>
      <vt:lpstr>Execute all processes in parallel</vt:lpstr>
      <vt:lpstr>RAO Perception Benefits and performance</vt:lpstr>
      <vt:lpstr>System Overhead - Latency &amp; Data Volume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Robust Real-time Multi-vehicle Collaboration on Asynchronous Sensors</dc:title>
  <cp:lastModifiedBy>Mohammad Naserian</cp:lastModifiedBy>
  <cp:revision>178</cp:revision>
  <dcterms:modified xsi:type="dcterms:W3CDTF">2023-10-06T16:30:22Z</dcterms:modified>
</cp:coreProperties>
</file>